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media/image3.jpg" ContentType="image/png"/>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14.jpg" ContentType="image/png"/>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60" r:id="rId2"/>
    <p:sldId id="276" r:id="rId3"/>
    <p:sldId id="268" r:id="rId4"/>
    <p:sldId id="261" r:id="rId5"/>
    <p:sldId id="271" r:id="rId6"/>
    <p:sldId id="273" r:id="rId7"/>
    <p:sldId id="270" r:id="rId8"/>
    <p:sldId id="267" r:id="rId9"/>
    <p:sldId id="272" r:id="rId10"/>
    <p:sldId id="275" r:id="rId11"/>
    <p:sldId id="278" r:id="rId12"/>
    <p:sldId id="279" r:id="rId13"/>
    <p:sldId id="284" r:id="rId14"/>
    <p:sldId id="277" r:id="rId15"/>
    <p:sldId id="269" r:id="rId16"/>
    <p:sldId id="283" r:id="rId17"/>
    <p:sldId id="282" r:id="rId18"/>
    <p:sldId id="281" r:id="rId19"/>
    <p:sldId id="280" r:id="rId20"/>
    <p:sldId id="262" r:id="rId21"/>
    <p:sldId id="274"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313A"/>
    <a:srgbClr val="0F282F"/>
    <a:srgbClr val="1841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150" autoAdjust="0"/>
  </p:normalViewPr>
  <p:slideViewPr>
    <p:cSldViewPr>
      <p:cViewPr varScale="1">
        <p:scale>
          <a:sx n="62" d="100"/>
          <a:sy n="62" d="100"/>
        </p:scale>
        <p:origin x="16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37EA4-1055-4E2F-B780-047ABF8EF073}" type="datetimeFigureOut">
              <a:rPr lang="ru-RU" smtClean="0"/>
              <a:t>03.11.2017</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E8E492-F93D-4B3C-99B4-0272DA25FC21}" type="slidenum">
              <a:rPr lang="ru-RU" smtClean="0"/>
              <a:t>‹#›</a:t>
            </a:fld>
            <a:endParaRPr lang="ru-RU"/>
          </a:p>
        </p:txBody>
      </p:sp>
    </p:spTree>
    <p:extLst>
      <p:ext uri="{BB962C8B-B14F-4D97-AF65-F5344CB8AC3E}">
        <p14:creationId xmlns:p14="http://schemas.microsoft.com/office/powerpoint/2010/main" val="1213277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Подготовка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воспитателя заключается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прежде всего, в определении цели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экскурсии и отборе программного содержания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Намечает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воспитатель экскурсию</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исходя из требований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программы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и особенностей окружающей местности.</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Определяя место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экскурсии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воспитатель</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выбирает наилучший путь к нему – не утомительный, не отвлекающий детей от намеченной цели. При определении расстояния до места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экскурсии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следует исходить из физических возможностей детей. При этом следует учитывать особенности дороги, состояние погоды. Как бы ни было знакомо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воспитателю место экскурсии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необходимо за день, за два до неё осмотреть его. Побывав на месте будущей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экскурсии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воспитатель уточняет маршрут</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находит нужные объекты, намечает содержание и объем тех знаний, которые должны получить дети о данном круге явлений, последовательность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проведения отдельных частей экскурсии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устанавливает места для коллективных и самостоятельных наблюдений, для отдыха детей.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Продумать время (общая продолжительность не более 1 часа, расстояние 1 км. в один конец, или несколько метров, если дети маленькие); экскурсия с помощником (няня, методист, второй педагог, родитель).</a:t>
            </a:r>
          </a:p>
          <a:p>
            <a:pPr algn="just"/>
            <a:r>
              <a:rPr lang="ru-RU" sz="1200" kern="1200" dirty="0" smtClean="0">
                <a:solidFill>
                  <a:schemeClr val="tx1"/>
                </a:solidFill>
                <a:effectLst/>
                <a:latin typeface="+mn-lt"/>
                <a:ea typeface="+mn-ea"/>
                <a:cs typeface="+mn-cs"/>
              </a:rPr>
              <a:t>       Определяя место экскурсии, воспитатель выбирает наилучший путь к нему – не утомительный, не отвлекающий детей от намеченной цели. При определении расстояния до места экскурсии следует исходить из физических возможностей детей. Продолжительность пути до выбранного места (в одну сторону) не должна превышать в средней группе 30 минут, в старшей  и подготовительной группах – 40-50 минут. При этом следует учитывать особенности дороги, состояние погоды.</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1</a:t>
            </a:fld>
            <a:endParaRPr lang="ru-RU"/>
          </a:p>
        </p:txBody>
      </p:sp>
    </p:spTree>
    <p:extLst>
      <p:ext uri="{BB962C8B-B14F-4D97-AF65-F5344CB8AC3E}">
        <p14:creationId xmlns:p14="http://schemas.microsoft.com/office/powerpoint/2010/main" val="42811385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 подготовительной к школе группе можно организовать экскурсии в «Музей истории почтовой службы»; в центр сортировки почты; на телефонную станцию …</a:t>
            </a: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12</a:t>
            </a:fld>
            <a:endParaRPr lang="ru-RU"/>
          </a:p>
        </p:txBody>
      </p:sp>
    </p:spTree>
    <p:extLst>
      <p:ext uri="{BB962C8B-B14F-4D97-AF65-F5344CB8AC3E}">
        <p14:creationId xmlns:p14="http://schemas.microsoft.com/office/powerpoint/2010/main" val="3678185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Новые сведения на экскурсии должны ложиться на почву знаний, сформированных предыдущим жизненным опытом детей. Поэтому следующий этап вводной части – это </a:t>
            </a:r>
            <a:r>
              <a:rPr lang="ru-RU" sz="1200" b="1" kern="1200" dirty="0" smtClean="0">
                <a:solidFill>
                  <a:schemeClr val="tx1"/>
                </a:solidFill>
                <a:effectLst/>
                <a:latin typeface="+mn-lt"/>
                <a:ea typeface="+mn-ea"/>
                <a:cs typeface="+mn-cs"/>
              </a:rPr>
              <a:t>подготовка детей к экскурсии.</a:t>
            </a:r>
            <a:r>
              <a:rPr lang="ru-RU" sz="1200" kern="1200" dirty="0" smtClean="0">
                <a:solidFill>
                  <a:schemeClr val="tx1"/>
                </a:solidFill>
                <a:effectLst/>
                <a:latin typeface="+mn-lt"/>
                <a:ea typeface="+mn-ea"/>
                <a:cs typeface="+mn-cs"/>
              </a:rPr>
              <a:t> Начинается с сообщения воспитателем цели экскурсии в школу. Ребята должны знать, куда пойдут, зачем, что узнают.</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Методические приемы, которые можно использовать в предварительной работе:  загадывание загадок, подвижные игры, забавы, чтение стихов, пословиц, поговорок, чтение художественной литературы, изготовление альбомов, сбор информации и материала с родителями и педагогами по нужной</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тематике, выставки, игры, рассматривание фото, презентаций, картин, иллюстраций, мультфильмов, художественное творчество на школьную тематику, беседы с дошкольниками, интеллектуально-развлекательные викторины, творческие конкурсы, спортивные соревнования, встречи и другие приемы.</a:t>
            </a:r>
          </a:p>
          <a:p>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13</a:t>
            </a:fld>
            <a:endParaRPr lang="ru-RU"/>
          </a:p>
        </p:txBody>
      </p:sp>
    </p:spTree>
    <p:extLst>
      <p:ext uri="{BB962C8B-B14F-4D97-AF65-F5344CB8AC3E}">
        <p14:creationId xmlns:p14="http://schemas.microsoft.com/office/powerpoint/2010/main" val="3526676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dirty="0" smtClean="0"/>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Большое значение имеет начало экскурсии, организация детского внимания, постановка перед детьми учебной или творческой задачи, объяснение способов ее выполнения. Важно, чтобы воспитатель во время объяснения, показа способов действия активизировал детей, побуждал осмысливать, запоминать то, о чем он говорит. Детям надо предоставлять возможность повторять, проговаривать те или иные положения (например, как решать задачу, делать игрушку). Объяснение не должно занимать более 3-5 мин.</a:t>
            </a:r>
            <a:r>
              <a:rPr lang="ru-RU" dirty="0" smtClean="0"/>
              <a:t>     </a:t>
            </a:r>
          </a:p>
          <a:p>
            <a:r>
              <a:rPr lang="ru-RU" sz="1200" b="1" kern="1200" dirty="0" smtClean="0">
                <a:solidFill>
                  <a:schemeClr val="tx1"/>
                </a:solidFill>
                <a:effectLst/>
                <a:latin typeface="+mn-lt"/>
                <a:ea typeface="+mn-ea"/>
                <a:cs typeface="+mn-cs"/>
              </a:rPr>
              <a:t>        Основные дидактические задачи, которые ставятся и разрешаются воспитателем в начале экскурсии: </a:t>
            </a:r>
          </a:p>
          <a:p>
            <a:r>
              <a:rPr lang="ru-RU" sz="1200" kern="1200" dirty="0" smtClean="0">
                <a:solidFill>
                  <a:schemeClr val="tx1"/>
                </a:solidFill>
                <a:effectLst/>
                <a:latin typeface="+mn-lt"/>
                <a:ea typeface="+mn-ea"/>
                <a:cs typeface="+mn-cs"/>
              </a:rPr>
              <a:t>- вызвать интерес к содержанию экскурсии;</a:t>
            </a:r>
          </a:p>
          <a:p>
            <a:r>
              <a:rPr lang="ru-RU" sz="1200" kern="1200" dirty="0" smtClean="0">
                <a:solidFill>
                  <a:schemeClr val="tx1"/>
                </a:solidFill>
                <a:effectLst/>
                <a:latin typeface="+mn-lt"/>
                <a:ea typeface="+mn-ea"/>
                <a:cs typeface="+mn-cs"/>
              </a:rPr>
              <a:t> - собрать внимание детей; </a:t>
            </a:r>
          </a:p>
          <a:p>
            <a:r>
              <a:rPr lang="ru-RU" sz="1200" kern="1200" dirty="0" smtClean="0">
                <a:solidFill>
                  <a:schemeClr val="tx1"/>
                </a:solidFill>
                <a:effectLst/>
                <a:latin typeface="+mn-lt"/>
                <a:ea typeface="+mn-ea"/>
                <a:cs typeface="+mn-cs"/>
              </a:rPr>
              <a:t>- раскрыть перед детьми учебную задачу. </a:t>
            </a:r>
            <a:r>
              <a:rPr lang="ru-RU" dirty="0" smtClean="0"/>
              <a:t> </a:t>
            </a:r>
          </a:p>
          <a:p>
            <a:pPr algn="just"/>
            <a:r>
              <a:rPr lang="ru-RU" dirty="0" smtClean="0"/>
              <a:t>Приёмы </a:t>
            </a:r>
            <a:r>
              <a:rPr lang="ru-RU" b="0" dirty="0" smtClean="0"/>
              <a:t>для вводной части экскурсии (1.1.) воспитатель отбирает в зависимости от содержания занятия, возраста детей, с учётом наличия необходимого </a:t>
            </a:r>
            <a:r>
              <a:rPr lang="ru-RU" b="0" i="0" dirty="0" smtClean="0">
                <a:latin typeface="Times New Roman" panose="02020603050405020304" pitchFamily="18" charset="0"/>
                <a:cs typeface="Times New Roman" panose="02020603050405020304" pitchFamily="18" charset="0"/>
              </a:rPr>
              <a:t>материала: </a:t>
            </a:r>
            <a:r>
              <a:rPr lang="ru-RU" sz="1200" b="0" i="0" dirty="0" smtClean="0">
                <a:solidFill>
                  <a:schemeClr val="accent5">
                    <a:lumMod val="50000"/>
                  </a:schemeClr>
                </a:solidFill>
                <a:latin typeface="Times New Roman" panose="02020603050405020304" pitchFamily="18" charset="0"/>
                <a:cs typeface="Times New Roman" panose="02020603050405020304" pitchFamily="18" charset="0"/>
              </a:rPr>
              <a:t>чтение стихотворения (загадывание загадки, игровой момент, вводная беседа, вопрос к детям, рассматривание иллюстрации или картины, предметов или игрушек, приём мотивации).</a:t>
            </a:r>
          </a:p>
          <a:p>
            <a:pPr algn="just"/>
            <a:r>
              <a:rPr lang="ru-RU" sz="1200" b="0" i="0" dirty="0" smtClean="0">
                <a:solidFill>
                  <a:schemeClr val="accent5">
                    <a:lumMod val="50000"/>
                  </a:schemeClr>
                </a:solidFill>
                <a:latin typeface="Times New Roman" panose="02020603050405020304" pitchFamily="18" charset="0"/>
                <a:cs typeface="Times New Roman" panose="02020603050405020304" pitchFamily="18" charset="0"/>
              </a:rPr>
              <a:t>1.2. Сообщение темы (цели) экскурсии.</a:t>
            </a:r>
          </a:p>
          <a:p>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14</a:t>
            </a:fld>
            <a:endParaRPr lang="ru-RU"/>
          </a:p>
        </p:txBody>
      </p:sp>
    </p:spTree>
    <p:extLst>
      <p:ext uri="{BB962C8B-B14F-4D97-AF65-F5344CB8AC3E}">
        <p14:creationId xmlns:p14="http://schemas.microsoft.com/office/powerpoint/2010/main" val="817565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В ходе экскурсии педагог привлекает к активному участию в работе всех детей, учитывая их индивидуальные особенности, формирует у детей навыки учебной деятельности, развивает способность оценивать и контролировать свои действия. Учебная ситуация используется для развития у детей доброжелательного отношения к товарищам, выдержки, целеустремленности. В ходе экскурсии педагог сообщает детям знания в строгой логической последовательности. Но любое знание (особенно новое) должно опираться на субъективный опыт ребенка, его интересы, склонности, устремления, индивидуально-значимые ценности, которые определяют своеобразие восприятия и осознания окружающего мира каждым малышом. В процессе общения на занятии происходит не только одностороннее воздействие педагога на ребенка, но и обратный процесс. Ребенок должен иметь возможность максимально использовать свой собственный, уже имеющийся опыт, личностно-значимый для него, а не просто безоговорочно принимать («усваивать») все, что сообщает ему педагог. В этом смысле педагог и ребенок выступают как равноправные партнеры, носители разнородного, но одинаково необходимого опыта. Основной замысел личностно-ориентированного экскурсии состоит в том, чтобы раскрыть содержание индивидуального опыта ребенка, согласовать его с задаваемым и тем самым добиться личностного усвоения этого нового содержания.</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Педагог должен продумать не только то, какой материал он будет сообщать, но то, какие возможны переклички этого материала с личным опытом детей. При организации экскурсии профессиональная позиция педагога состоит в заведомо уважительном отношении к любому высказыванию малыша по содержанию обсуждаемой темы. Нужно подумать, как обсуждать детские «версии» не в жестко-оценочной ситуации (правильно – неправильно), а в равноправном диалоге. Только в этом случае дети будут стремиться быть «услышанными» взрослым.</a:t>
            </a:r>
          </a:p>
          <a:p>
            <a:pPr algn="just"/>
            <a:r>
              <a:rPr lang="ru-RU" sz="1200" kern="1200" dirty="0" smtClean="0">
                <a:solidFill>
                  <a:schemeClr val="tx1"/>
                </a:solidFill>
                <a:effectLst/>
                <a:latin typeface="+mn-lt"/>
                <a:ea typeface="+mn-ea"/>
                <a:cs typeface="+mn-cs"/>
              </a:rPr>
              <a:t>       2.</a:t>
            </a:r>
            <a:r>
              <a:rPr lang="ru-RU" sz="1200" kern="1200" baseline="0" dirty="0" smtClean="0">
                <a:solidFill>
                  <a:schemeClr val="tx1"/>
                </a:solidFill>
                <a:effectLst/>
                <a:latin typeface="+mn-lt"/>
                <a:ea typeface="+mn-ea"/>
                <a:cs typeface="+mn-cs"/>
              </a:rPr>
              <a:t> Основная часть экскурсии будет включать следующие приёмы обучения:</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2.1. Рассматривание внешнего вида (фасада) объекта: вывески, витрины и т.п. </a:t>
            </a:r>
            <a:r>
              <a:rPr lang="ru-RU" sz="1200" b="0" i="1" dirty="0" smtClean="0">
                <a:solidFill>
                  <a:srgbClr val="18414C"/>
                </a:solidFill>
                <a:latin typeface="Times New Roman" panose="02020603050405020304" pitchFamily="18" charset="0"/>
                <a:cs typeface="Times New Roman" panose="02020603050405020304" pitchFamily="18" charset="0"/>
              </a:rPr>
              <a:t>(</a:t>
            </a:r>
            <a:r>
              <a:rPr lang="ru-RU" sz="1200" i="1" kern="1200" dirty="0" smtClean="0">
                <a:solidFill>
                  <a:schemeClr val="tx1"/>
                </a:solidFill>
                <a:effectLst/>
                <a:latin typeface="+mn-lt"/>
                <a:ea typeface="+mn-ea"/>
                <a:cs typeface="+mn-cs"/>
              </a:rPr>
              <a:t>При первоначальном восприятии объектов нужно дать детям небольшую паузу для свободного созерцания, для обмена первыми, часто непроизвольными репликами. Затем педагог приступает к активному руководству наблюдением.)</a:t>
            </a:r>
            <a:endParaRPr lang="ru-RU" sz="1200" b="0" i="1" dirty="0" smtClean="0">
              <a:solidFill>
                <a:srgbClr val="18414C"/>
              </a:solidFill>
              <a:latin typeface="Times New Roman" panose="02020603050405020304" pitchFamily="18" charset="0"/>
              <a:cs typeface="Times New Roman" panose="02020603050405020304" pitchFamily="18" charset="0"/>
            </a:endParaRPr>
          </a:p>
          <a:p>
            <a:pPr algn="just"/>
            <a:r>
              <a:rPr lang="ru-RU" sz="1200" b="0" i="0" dirty="0" smtClean="0">
                <a:solidFill>
                  <a:srgbClr val="18414C"/>
                </a:solidFill>
                <a:latin typeface="Times New Roman" panose="02020603050405020304" pitchFamily="18" charset="0"/>
                <a:cs typeface="Times New Roman" panose="02020603050405020304" pitchFamily="18" charset="0"/>
              </a:rPr>
              <a:t>2.2. Знакомство и приветствие с сотрудником объекта.</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2.3. Рассматривание миниобъект:</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а) рассказ воспитателя или сотрудника;</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б) загадывание загадки (чтение четверостишия) воспитателем или ребёнком;</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в) вопросы к детям разных типов</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 нацеливающие внимание, требующие констатации фактов (как называется, какие части, какими обладает качествами, особенностями);</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 активизирующие мышление, требующие сравнения, сопоставления, различения, обобщения (для установления связей, отношений);</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 стимулирующие деятельность воображения, побуждающие к творческому мышлению, к выводам, суждениям;</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г) рассказы детей из личного опыта;</a:t>
            </a:r>
          </a:p>
          <a:p>
            <a:pPr algn="just"/>
            <a:r>
              <a:rPr lang="ru-RU" sz="1200" b="0" i="0" dirty="0" smtClean="0">
                <a:solidFill>
                  <a:srgbClr val="18414C"/>
                </a:solidFill>
                <a:latin typeface="Times New Roman" panose="02020603050405020304" pitchFamily="18" charset="0"/>
                <a:cs typeface="Times New Roman" panose="02020603050405020304" pitchFamily="18" charset="0"/>
              </a:rPr>
              <a:t>д) словарная работа </a:t>
            </a:r>
            <a:r>
              <a:rPr lang="ru-RU" sz="1200" i="0" dirty="0" smtClean="0">
                <a:solidFill>
                  <a:srgbClr val="18414C"/>
                </a:solidFill>
                <a:latin typeface="Times New Roman" panose="02020603050405020304" pitchFamily="18" charset="0"/>
                <a:cs typeface="Times New Roman" panose="02020603050405020304" pitchFamily="18" charset="0"/>
              </a:rPr>
              <a:t>(объяснение воспитателем или детьми; замена словами синонимами; хоровое и индивидуальное проговаривание). </a:t>
            </a:r>
            <a:r>
              <a:rPr lang="ru-RU" sz="1200" kern="1200" dirty="0" smtClean="0">
                <a:solidFill>
                  <a:schemeClr val="tx1"/>
                </a:solidFill>
                <a:effectLst/>
                <a:latin typeface="+mn-lt"/>
                <a:ea typeface="+mn-ea"/>
                <a:cs typeface="+mn-cs"/>
              </a:rPr>
              <a:t>Если дети впервые зна­комятся с явлениями, то требуется почти полное совпадение во времени восприятия предметов, дей­ствий, слов, их обозначающих. При повторном на­блюдении целесообразно вначале предложить вспомнить соответствующее слово, затем воспитателю уточнить его. Можно использовать подсказ начала слова. </a:t>
            </a:r>
          </a:p>
          <a:p>
            <a:pPr algn="just"/>
            <a:r>
              <a:rPr lang="ru-RU" sz="1200" kern="1200" dirty="0" smtClean="0">
                <a:solidFill>
                  <a:schemeClr val="tx1"/>
                </a:solidFill>
                <a:effectLst/>
                <a:latin typeface="+mn-lt"/>
                <a:ea typeface="+mn-ea"/>
                <a:cs typeface="+mn-cs"/>
              </a:rPr>
              <a:t>Часто во время экскурсии дошкольники знакомятся с предметами на расстоянии. Поэтому здесь особенно велико значение речи воспитателя: нужно точнее и чаще употреблять обозначения величины, пространства (улица широкая, по краям — деревья, аллея прямая, вдали пруд, направо от детского сада — перекресток и т. п.).</a:t>
            </a:r>
          </a:p>
          <a:p>
            <a:pPr algn="just"/>
            <a:r>
              <a:rPr lang="ru-RU" sz="1200" kern="1200" dirty="0" smtClean="0">
                <a:solidFill>
                  <a:schemeClr val="tx1"/>
                </a:solidFill>
                <a:effectLst/>
                <a:latin typeface="+mn-lt"/>
                <a:ea typeface="+mn-ea"/>
                <a:cs typeface="+mn-cs"/>
              </a:rPr>
              <a:t>       На протяжении всего занятия педагог применяет </a:t>
            </a:r>
            <a:r>
              <a:rPr lang="ru-RU" sz="1200" b="1" kern="1200" dirty="0" smtClean="0">
                <a:solidFill>
                  <a:schemeClr val="tx1"/>
                </a:solidFill>
                <a:effectLst/>
                <a:latin typeface="+mn-lt"/>
                <a:ea typeface="+mn-ea"/>
                <a:cs typeface="+mn-cs"/>
              </a:rPr>
              <a:t>различные приемы словарной работы.</a:t>
            </a:r>
          </a:p>
          <a:p>
            <a:pPr algn="just"/>
            <a:r>
              <a:rPr lang="ru-RU" sz="1200" kern="1200" dirty="0" smtClean="0">
                <a:solidFill>
                  <a:schemeClr val="tx1"/>
                </a:solidFill>
                <a:effectLst/>
                <a:latin typeface="+mn-lt"/>
                <a:ea typeface="+mn-ea"/>
                <a:cs typeface="+mn-cs"/>
              </a:rPr>
              <a:t>Для того чтобы восприятие дошкольников было более точным, следует привлекать детей к активным действиям по обследованию объектов. Например, чтобы нагляднее представить величину грузовика, малыши берутся за руки и окружают его; чтобы отметить высоту колес, они поднимают руки вверх, дотягиваются до кузова. При обозначении длины дети производят движения рукой слева направо вдоль предмета, при обозначении высоты — снизу вверх. В восприятии формы также широко применяются способы обследования: обведение контура руками, обхватывание предмета, скольжение рукой по поверхности, прокатывание. Это позволяет дифференцировать восприятие, вводить в словарь детей слова на основе точного соотнесения их с познаваемыми качествами («Этот коврик круглый, у него нет уголков»). В дальнейшем самостоятельное использование ребенком в активной речи слов, обозначающих качества и свойства предметов, является показателем высокой сенсорной и речевой культуры.</a:t>
            </a:r>
          </a:p>
          <a:p>
            <a:pPr algn="just"/>
            <a:r>
              <a:rPr lang="ru-RU" sz="1200" kern="1200" dirty="0" smtClean="0">
                <a:solidFill>
                  <a:schemeClr val="tx1"/>
                </a:solidFill>
                <a:effectLst/>
                <a:latin typeface="+mn-lt"/>
                <a:ea typeface="+mn-ea"/>
                <a:cs typeface="+mn-cs"/>
              </a:rPr>
              <a:t>Полезно связывать наблюдение с практически необходимым, жизненным делом — это усиливает интерес детей, например не только посетить библиотеку, но и записаться в нее по всем правилам и взять для чтения первую библиотечную книгу (подготовительная к школе группа).</a:t>
            </a:r>
          </a:p>
          <a:p>
            <a:pPr algn="just"/>
            <a:r>
              <a:rPr lang="ru-RU" sz="1200" i="1" kern="1200" dirty="0" smtClean="0">
                <a:solidFill>
                  <a:schemeClr val="tx1"/>
                </a:solidFill>
                <a:effectLst/>
                <a:latin typeface="+mn-lt"/>
                <a:ea typeface="+mn-ea"/>
                <a:cs typeface="+mn-cs"/>
              </a:rPr>
              <a:t>       Речевой образец (называние) педагога.</a:t>
            </a:r>
            <a:r>
              <a:rPr lang="ru-RU" sz="1200" kern="1200" dirty="0" smtClean="0">
                <a:solidFill>
                  <a:schemeClr val="tx1"/>
                </a:solidFill>
                <a:effectLst/>
                <a:latin typeface="+mn-lt"/>
                <a:ea typeface="+mn-ea"/>
                <a:cs typeface="+mn-cs"/>
              </a:rPr>
              <a:t> Используются специальные приемы привлечения внима­ния детей к слову, наименованию: интонационное вы­деление, несколько усиленное артикулирование, повторное проговаривание слов и словосочетаний детьми. </a:t>
            </a:r>
          </a:p>
          <a:p>
            <a:pPr algn="just"/>
            <a:r>
              <a:rPr lang="ru-RU" sz="1200" kern="1200" dirty="0" smtClean="0">
                <a:solidFill>
                  <a:schemeClr val="tx1"/>
                </a:solidFill>
                <a:effectLst/>
                <a:latin typeface="+mn-lt"/>
                <a:ea typeface="+mn-ea"/>
                <a:cs typeface="+mn-cs"/>
              </a:rPr>
              <a:t>       Важно варьировать методику повторений. Мож­но рекомендовать повторение как: буквальное индивиду­альное и хоровое воспроизведение образца (Послушайте, как я скажу слово — </a:t>
            </a:r>
            <a:r>
              <a:rPr lang="ru-RU" sz="1200" i="1" kern="1200" dirty="0" smtClean="0">
                <a:solidFill>
                  <a:schemeClr val="tx1"/>
                </a:solidFill>
                <a:effectLst/>
                <a:latin typeface="+mn-lt"/>
                <a:ea typeface="+mn-ea"/>
                <a:cs typeface="+mn-cs"/>
              </a:rPr>
              <a:t>аквариум. </a:t>
            </a:r>
            <a:r>
              <a:rPr lang="ru-RU" sz="1200" kern="1200" dirty="0" smtClean="0">
                <a:solidFill>
                  <a:schemeClr val="tx1"/>
                </a:solidFill>
                <a:effectLst/>
                <a:latin typeface="+mn-lt"/>
                <a:ea typeface="+mn-ea"/>
                <a:cs typeface="+mn-cs"/>
              </a:rPr>
              <a:t>Теперь вы скажите); со­вместное произнесение слова педагогом и детьми (сопря­женная речь); игровое повторение «Кто лучше скажет»; ответы на вопросы (А ты как думаешь, как надо сказать?). Речевой образец воспитатель часто сопровождает поясне­нием слов, толкованием их смысла. При пояснении значений слов прежде всего обращают внимание ребенка на функции предметов; при объяснении этимологии мотивированных названий также подчеркивают функцию предмета </a:t>
            </a:r>
            <a:r>
              <a:rPr lang="ru-RU" sz="1200" i="1" kern="1200" dirty="0" smtClean="0">
                <a:solidFill>
                  <a:schemeClr val="tx1"/>
                </a:solidFill>
                <a:effectLst/>
                <a:latin typeface="+mn-lt"/>
                <a:ea typeface="+mn-ea"/>
                <a:cs typeface="+mn-cs"/>
              </a:rPr>
              <a:t>(самосвал </a:t>
            </a:r>
            <a:r>
              <a:rPr lang="ru-RU" sz="1200" kern="1200" dirty="0" smtClean="0">
                <a:solidFill>
                  <a:schemeClr val="tx1"/>
                </a:solidFill>
                <a:effectLst/>
                <a:latin typeface="+mn-lt"/>
                <a:ea typeface="+mn-ea"/>
                <a:cs typeface="+mn-cs"/>
              </a:rPr>
              <a:t>— грузовой автомобиль, который сам </a:t>
            </a:r>
            <a:r>
              <a:rPr lang="ru-RU" sz="1200" i="1" kern="1200" dirty="0" smtClean="0">
                <a:solidFill>
                  <a:schemeClr val="tx1"/>
                </a:solidFill>
                <a:effectLst/>
                <a:latin typeface="+mn-lt"/>
                <a:ea typeface="+mn-ea"/>
                <a:cs typeface="+mn-cs"/>
              </a:rPr>
              <a:t>сваливает, сгружает, пешеходы </a:t>
            </a:r>
            <a:r>
              <a:rPr lang="ru-RU" sz="1200" kern="1200" dirty="0" smtClean="0">
                <a:solidFill>
                  <a:schemeClr val="tx1"/>
                </a:solidFill>
                <a:effectLst/>
                <a:latin typeface="+mn-lt"/>
                <a:ea typeface="+mn-ea"/>
                <a:cs typeface="+mn-cs"/>
              </a:rPr>
              <a:t>— люди, которые </a:t>
            </a:r>
            <a:r>
              <a:rPr lang="ru-RU" sz="1200" i="1" kern="1200" dirty="0" smtClean="0">
                <a:solidFill>
                  <a:schemeClr val="tx1"/>
                </a:solidFill>
                <a:effectLst/>
                <a:latin typeface="+mn-lt"/>
                <a:ea typeface="+mn-ea"/>
                <a:cs typeface="+mn-cs"/>
              </a:rPr>
              <a:t>пешком </a:t>
            </a:r>
            <a:r>
              <a:rPr lang="ru-RU" sz="1200" kern="1200" dirty="0" smtClean="0">
                <a:solidFill>
                  <a:schemeClr val="tx1"/>
                </a:solidFill>
                <a:effectLst/>
                <a:latin typeface="+mn-lt"/>
                <a:ea typeface="+mn-ea"/>
                <a:cs typeface="+mn-cs"/>
              </a:rPr>
              <a:t>ходят, и т. п.).</a:t>
            </a:r>
            <a:r>
              <a:rPr lang="ru-RU" sz="1200" i="0" dirty="0" smtClean="0">
                <a:solidFill>
                  <a:srgbClr val="18414C"/>
                </a:solidFill>
                <a:latin typeface="Times New Roman" panose="02020603050405020304" pitchFamily="18" charset="0"/>
                <a:cs typeface="Times New Roman" panose="02020603050405020304" pitchFamily="18" charset="0"/>
              </a:rPr>
              <a:t>; </a:t>
            </a:r>
          </a:p>
          <a:p>
            <a:pPr algn="just"/>
            <a:endParaRPr lang="ru-RU" sz="1200" i="0" dirty="0" smtClean="0">
              <a:solidFill>
                <a:srgbClr val="18414C"/>
              </a:solidFill>
              <a:latin typeface="Times New Roman" panose="02020603050405020304" pitchFamily="18" charset="0"/>
              <a:cs typeface="Times New Roman" panose="02020603050405020304" pitchFamily="18" charset="0"/>
            </a:endParaRPr>
          </a:p>
          <a:p>
            <a:pPr algn="just"/>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15</a:t>
            </a:fld>
            <a:endParaRPr lang="ru-RU"/>
          </a:p>
        </p:txBody>
      </p:sp>
    </p:spTree>
    <p:extLst>
      <p:ext uri="{BB962C8B-B14F-4D97-AF65-F5344CB8AC3E}">
        <p14:creationId xmlns:p14="http://schemas.microsoft.com/office/powerpoint/2010/main" val="2547210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0" i="0" dirty="0" smtClean="0">
                <a:solidFill>
                  <a:srgbClr val="18414C"/>
                </a:solidFill>
                <a:latin typeface="Times New Roman" panose="02020603050405020304" pitchFamily="18" charset="0"/>
                <a:cs typeface="Times New Roman" panose="02020603050405020304" pitchFamily="18" charset="0"/>
              </a:rPr>
              <a:t>д) наблюдение за практическими действиями сотрудников объекта.</a:t>
            </a:r>
          </a:p>
          <a:p>
            <a:pPr algn="just"/>
            <a:r>
              <a:rPr lang="ru-RU" sz="1200" kern="1200" dirty="0" smtClean="0">
                <a:solidFill>
                  <a:schemeClr val="tx1"/>
                </a:solidFill>
                <a:effectLst/>
                <a:latin typeface="+mn-lt"/>
                <a:ea typeface="+mn-ea"/>
                <a:cs typeface="+mn-cs"/>
              </a:rPr>
              <a:t>        Экскурсии должны носить развивающий характер, обеспечивать максимальную активность и самостоятельность процесса познания. Данный тезис впервые был выдвинут </a:t>
            </a:r>
            <a:r>
              <a:rPr lang="ru-RU" sz="1200" b="1" kern="1200" dirty="0" smtClean="0">
                <a:solidFill>
                  <a:schemeClr val="tx1"/>
                </a:solidFill>
                <a:effectLst/>
                <a:latin typeface="+mn-lt"/>
                <a:ea typeface="+mn-ea"/>
                <a:cs typeface="+mn-cs"/>
              </a:rPr>
              <a:t>И. Песталоцци, </a:t>
            </a:r>
            <a:r>
              <a:rPr lang="ru-RU" sz="1200" kern="1200" dirty="0" smtClean="0">
                <a:solidFill>
                  <a:schemeClr val="tx1"/>
                </a:solidFill>
                <a:effectLst/>
                <a:latin typeface="+mn-lt"/>
                <a:ea typeface="+mn-ea"/>
                <a:cs typeface="+mn-cs"/>
              </a:rPr>
              <a:t>который создал систему элементарного начального обучения детей, ориентировался на всестороннее развитие и формирование «ума, сердца, руки», считал, что необходимо развивать основные способности детей – считать, измерять, говорить. Именно он высказал идею развивающего обучения, которой придерживаются современные педагоги. Этим требованиям соответствует следующий приём обучения в процессе проведения экскурсии:</a:t>
            </a:r>
            <a:endParaRPr lang="ru-RU" sz="1200" b="0" i="0" dirty="0" smtClean="0">
              <a:solidFill>
                <a:srgbClr val="18414C"/>
              </a:solidFill>
              <a:latin typeface="Times New Roman" panose="02020603050405020304" pitchFamily="18" charset="0"/>
              <a:cs typeface="Times New Roman" panose="02020603050405020304" pitchFamily="18" charset="0"/>
            </a:endParaRPr>
          </a:p>
          <a:p>
            <a:pPr algn="just"/>
            <a:r>
              <a:rPr lang="ru-RU" sz="1200" b="0" i="0" dirty="0" smtClean="0">
                <a:solidFill>
                  <a:srgbClr val="18414C"/>
                </a:solidFill>
                <a:latin typeface="Times New Roman" panose="02020603050405020304" pitchFamily="18" charset="0"/>
                <a:cs typeface="Times New Roman" panose="02020603050405020304" pitchFamily="18" charset="0"/>
              </a:rPr>
              <a:t>е) привлечение детей к посильным практическим действиям</a:t>
            </a:r>
            <a:endParaRPr lang="ru-RU" sz="1200" b="0" i="0" dirty="0">
              <a:solidFill>
                <a:srgbClr val="18414C"/>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16</a:t>
            </a:fld>
            <a:endParaRPr lang="ru-RU"/>
          </a:p>
        </p:txBody>
      </p:sp>
    </p:spTree>
    <p:extLst>
      <p:ext uri="{BB962C8B-B14F-4D97-AF65-F5344CB8AC3E}">
        <p14:creationId xmlns:p14="http://schemas.microsoft.com/office/powerpoint/2010/main" val="3723070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Экскурсии в ДОУ не должны проводиться по школьным технологиям. Экскурсии следует проводить в определенной системе, связывать их с повседневной жизнью детей (знания, полученные на экскурсии, используются в свободной деятельности). В организации процесса обучения полезна интеграция содержания, которая позволяет сделать процесс обучения осмысленным, интересным для детей и способствует эффективности развития. С этой целью проводятся интегрированные и комплексные экскурсии.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 конце экскурсии формулируется общий итог познавательной деятельности. При этом воспитатель стремится к тому, чтобы итоговое суждение было сформулировано самими детьми (в старшем дошкольном возрасте), побуждает их к эмоциональной оценке экскурсии.  Окончание экскурсии в младших группах направлено на усиление положительных эмоций, связанных как с содержанием экскурсии, так и с деятельностью детей. Лишь постепенно в средней группе вводится некоторая дифференциация оценки деятельности отдельных детей. Итоговое суждение и оценку высказывает воспитатель, время от времени привлекая к ней детей.</a:t>
            </a:r>
          </a:p>
          <a:p>
            <a:pPr algn="just"/>
            <a:r>
              <a:rPr lang="ru-RU" sz="1200" kern="1200" dirty="0" smtClean="0">
                <a:solidFill>
                  <a:schemeClr val="tx1"/>
                </a:solidFill>
                <a:effectLst/>
                <a:latin typeface="+mn-lt"/>
                <a:ea typeface="+mn-ea"/>
                <a:cs typeface="+mn-cs"/>
              </a:rPr>
              <a:t>В заключение дается и оценка учебной деятельности, умений группы в целом и отдельных детей.</a:t>
            </a: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17</a:t>
            </a:fld>
            <a:endParaRPr lang="ru-RU"/>
          </a:p>
        </p:txBody>
      </p:sp>
    </p:spTree>
    <p:extLst>
      <p:ext uri="{BB962C8B-B14F-4D97-AF65-F5344CB8AC3E}">
        <p14:creationId xmlns:p14="http://schemas.microsoft.com/office/powerpoint/2010/main" val="31282969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Ф. Фребель разработал систему коллективного обучения детей на экскурсии в детском саду с использованием специального дидактического материала («даров Фребеля»), разработал систему занятий и дидактических игр по сенсорному воспитанию и развитию продуктивной деятельности (лепка, рисование, складывание и вырезывание из бумаги, плетение, вышивание).</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Знания, полученные на экскурсии, расширяются и закрепляются после проведения экскурсии уже непосредственно в группе ДОУ в образовательной деятельности, в играх. Через 2—3 дня после экскурсии педагоги проводят различные формы организованной деятельности с дошкольниками.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Для этого используются такие приемы:</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kern="1200" dirty="0" smtClean="0">
                <a:solidFill>
                  <a:schemeClr val="tx1"/>
                </a:solidFill>
                <a:effectLst/>
                <a:latin typeface="+mn-lt"/>
                <a:ea typeface="+mn-ea"/>
                <a:cs typeface="+mn-cs"/>
              </a:rPr>
              <a:t>оформление материалов, принесенных с экскурсии.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обращение к художественным произведениям (книга, музыка, песни, репродукции, предметы декоративно-прикладного искусства), с помощью которых усиливаются впечатления от экскурсии, а дети побуждаются к сравнению предлагаемого с тем, что непосредственно воспринимали;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работа в уголке книги (оформление альбомов «Наш город», «Наш парк», «Кто живет в лесу», «Как трудятся люди нашего города» и др.), в уголке природы (изготовление макетов, коллекций, гербариев);</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организация игр (режиссерских, дидактических, сюжетно-ролевых и т. п.);</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обобщающие беседы, которые проводятся по завершении блока образовательной работы по определенной тематике.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Планируя беседу после экскурсии, педагоги должны ставить вопросы так, чтобы в памяти детей восстановить весь ход экскурсии.</a:t>
            </a:r>
          </a:p>
          <a:p>
            <a:r>
              <a:rPr lang="ru-RU" sz="1200"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18</a:t>
            </a:fld>
            <a:endParaRPr lang="ru-RU"/>
          </a:p>
        </p:txBody>
      </p:sp>
    </p:spTree>
    <p:extLst>
      <p:ext uri="{BB962C8B-B14F-4D97-AF65-F5344CB8AC3E}">
        <p14:creationId xmlns:p14="http://schemas.microsoft.com/office/powerpoint/2010/main" val="1123660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Домашнее</a:t>
            </a:r>
            <a:r>
              <a:rPr lang="ru-RU" baseline="0" dirty="0" smtClean="0"/>
              <a:t> задание:</a:t>
            </a:r>
          </a:p>
          <a:p>
            <a:pPr marL="171450" indent="-171450">
              <a:buFontTx/>
              <a:buChar char="-"/>
            </a:pPr>
            <a:r>
              <a:rPr lang="ru-RU" baseline="0" dirty="0" smtClean="0"/>
              <a:t>знать лекцию;</a:t>
            </a:r>
          </a:p>
          <a:p>
            <a:r>
              <a:rPr lang="ru-RU" baseline="0" dirty="0" smtClean="0"/>
              <a:t>-   составить конспект по главе «Экскурсии» из учебного пособия  - </a:t>
            </a:r>
            <a:r>
              <a:rPr lang="ru-RU" sz="1200" b="0" kern="1200" dirty="0" smtClean="0">
                <a:solidFill>
                  <a:schemeClr val="tx1"/>
                </a:solidFill>
                <a:effectLst/>
                <a:latin typeface="Times New Roman" panose="02020603050405020304" pitchFamily="18" charset="0"/>
                <a:ea typeface="+mn-ea"/>
                <a:cs typeface="Times New Roman" panose="02020603050405020304" pitchFamily="18" charset="0"/>
              </a:rPr>
              <a:t>Е.И.Тихеева</a:t>
            </a:r>
            <a:r>
              <a:rPr lang="ru-RU" sz="1200" kern="1200" dirty="0" smtClean="0">
                <a:solidFill>
                  <a:schemeClr val="tx1"/>
                </a:solidFill>
                <a:effectLst/>
                <a:latin typeface="+mn-lt"/>
                <a:ea typeface="+mn-ea"/>
                <a:cs typeface="+mn-cs"/>
              </a:rPr>
              <a:t> Развитие речи детей (раннего и дошкольного возраста): Пособие для воспитателей дет. сада/ Под ред. Ф. А Сохина. - 5-е изд. – М.: Просвещение, 1981;</a:t>
            </a:r>
            <a:endParaRPr lang="ru-RU" baseline="0" dirty="0" smtClean="0"/>
          </a:p>
          <a:p>
            <a:pPr marL="171450" indent="-171450">
              <a:buFontTx/>
              <a:buChar char="-"/>
            </a:pPr>
            <a:r>
              <a:rPr lang="ru-RU" sz="1200" b="0" i="0" dirty="0" smtClean="0">
                <a:solidFill>
                  <a:srgbClr val="18414C"/>
                </a:solidFill>
                <a:latin typeface="Times New Roman" panose="02020603050405020304" pitchFamily="18" charset="0"/>
                <a:cs typeface="Times New Roman" panose="02020603050405020304" pitchFamily="18" charset="0"/>
              </a:rPr>
              <a:t>подобрать дидактический материал для моделирования конспекта экскурсии с детьми дошкольного возраста</a:t>
            </a:r>
            <a:r>
              <a:rPr lang="ru-RU" sz="1200" b="0" i="0" baseline="0" dirty="0" smtClean="0">
                <a:solidFill>
                  <a:srgbClr val="18414C"/>
                </a:solidFill>
                <a:latin typeface="Times New Roman" panose="02020603050405020304" pitchFamily="18" charset="0"/>
                <a:cs typeface="Times New Roman" panose="02020603050405020304" pitchFamily="18" charset="0"/>
              </a:rPr>
              <a:t> по предложенным темам.</a:t>
            </a:r>
            <a:r>
              <a:rPr lang="ru-RU" sz="1200" b="0" i="0" dirty="0" smtClean="0">
                <a:solidFill>
                  <a:srgbClr val="18414C"/>
                </a:solidFill>
                <a:latin typeface="Times New Roman" panose="02020603050405020304" pitchFamily="18" charset="0"/>
                <a:cs typeface="Times New Roman" panose="02020603050405020304" pitchFamily="18" charset="0"/>
              </a:rPr>
              <a:t> </a:t>
            </a:r>
            <a:r>
              <a:rPr lang="ru-RU" b="0" i="0" baseline="0" dirty="0" smtClean="0">
                <a:latin typeface="Times New Roman" panose="02020603050405020304" pitchFamily="18" charset="0"/>
                <a:cs typeface="Times New Roman" panose="02020603050405020304" pitchFamily="18" charset="0"/>
              </a:rPr>
              <a:t> </a:t>
            </a:r>
            <a:endParaRPr lang="ru-RU" b="0" i="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19</a:t>
            </a:fld>
            <a:endParaRPr lang="ru-RU"/>
          </a:p>
        </p:txBody>
      </p:sp>
    </p:spTree>
    <p:extLst>
      <p:ext uri="{BB962C8B-B14F-4D97-AF65-F5344CB8AC3E}">
        <p14:creationId xmlns:p14="http://schemas.microsoft.com/office/powerpoint/2010/main" val="2934329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2</a:t>
            </a:fld>
            <a:endParaRPr lang="ru-RU"/>
          </a:p>
        </p:txBody>
      </p:sp>
    </p:spTree>
    <p:extLst>
      <p:ext uri="{BB962C8B-B14F-4D97-AF65-F5344CB8AC3E}">
        <p14:creationId xmlns:p14="http://schemas.microsoft.com/office/powerpoint/2010/main" val="3451829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u-RU" sz="1200" b="0" i="0" dirty="0" smtClean="0">
                <a:latin typeface="Times New Roman" panose="02020603050405020304" pitchFamily="18" charset="0"/>
                <a:cs typeface="Times New Roman" panose="02020603050405020304" pitchFamily="18" charset="0"/>
              </a:rPr>
              <a:t>       Воспитателю необходимо подготовить стихи, загадки, пословицы, игровые приемы,</a:t>
            </a:r>
            <a:r>
              <a:rPr lang="ru-RU" sz="1200" b="0" i="0" baseline="0" dirty="0" smtClean="0">
                <a:latin typeface="Times New Roman" panose="02020603050405020304" pitchFamily="18" charset="0"/>
                <a:cs typeface="Times New Roman" panose="02020603050405020304" pitchFamily="18" charset="0"/>
              </a:rPr>
              <a:t> а так же </a:t>
            </a:r>
            <a:r>
              <a:rPr lang="ru-RU" sz="1200" b="0" i="0" kern="1200" baseline="0" dirty="0" smtClean="0">
                <a:solidFill>
                  <a:schemeClr val="tx1"/>
                </a:solidFill>
                <a:effectLst/>
                <a:latin typeface="Times New Roman" panose="02020603050405020304" pitchFamily="18" charset="0"/>
                <a:ea typeface="+mn-ea"/>
                <a:cs typeface="Times New Roman" panose="02020603050405020304" pitchFamily="18" charset="0"/>
              </a:rPr>
              <a:t>а</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даптировать содержание отобранного научного материал по теме экскурсии</a:t>
            </a:r>
            <a:r>
              <a:rPr lang="ru-RU" sz="120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соответствии с возрастным и психолого-педагогическими возможностями детей. </a:t>
            </a:r>
            <a:endParaRPr lang="ru-RU" sz="1200" b="0" i="0"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Всё оборудование должно находиться в определенном месте. Перед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экскурсией воспитателю</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необходимо тщательно продумать, какой материал собрать для дальнейшей работы в группе и какое оборудование в связи с этим нужно взять с собой.</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Нужно обратить внимание и на одежду детей. Они должны быть одеты удобно, в соответствии с погодой и сезоном. Хорошо привлечь к подготовке экскурсионного оборудования и снаряжения детей. Это способствует возбуждению у них интереса к предстоящей экскурсии.</a:t>
            </a:r>
          </a:p>
          <a:p>
            <a:pPr algn="just"/>
            <a:endParaRPr lang="ru-RU" sz="1200" kern="1200" dirty="0">
              <a:solidFill>
                <a:schemeClr val="tx1"/>
              </a:solidFill>
              <a:effectLst/>
              <a:latin typeface="Times New Roman" panose="02020603050405020304" pitchFamily="18" charset="0"/>
              <a:ea typeface="+mn-ea"/>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3</a:t>
            </a:fld>
            <a:endParaRPr lang="ru-RU"/>
          </a:p>
        </p:txBody>
      </p:sp>
    </p:spTree>
    <p:extLst>
      <p:ext uri="{BB962C8B-B14F-4D97-AF65-F5344CB8AC3E}">
        <p14:creationId xmlns:p14="http://schemas.microsoft.com/office/powerpoint/2010/main" val="1433001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anose="02020603050405020304" pitchFamily="18" charset="0"/>
                <a:cs typeface="Times New Roman" panose="02020603050405020304" pitchFamily="18" charset="0"/>
              </a:rPr>
              <a:t>       Воспитатель вместе с сотрудником объекта уточняют день, время экскурсии;</a:t>
            </a:r>
            <a:r>
              <a:rPr lang="ru-RU" baseline="0" dirty="0" smtClean="0">
                <a:latin typeface="Times New Roman" panose="02020603050405020304" pitchFamily="18" charset="0"/>
                <a:cs typeface="Times New Roman" panose="02020603050405020304" pitchFamily="18" charset="0"/>
              </a:rPr>
              <a:t> содержание рассказа экскурсовода о миниобъектах;</a:t>
            </a:r>
            <a:r>
              <a:rPr lang="ru-RU" sz="1200" kern="1200" dirty="0" smtClean="0">
                <a:solidFill>
                  <a:schemeClr val="tx1"/>
                </a:solidFill>
                <a:effectLst/>
                <a:latin typeface="+mn-lt"/>
                <a:ea typeface="+mn-ea"/>
                <a:cs typeface="+mn-cs"/>
              </a:rPr>
              <a:t> осматривает место экскурсии на предмет безопасности.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Необходимо обратить внимание на одежду детей (она должны быть удобной, соответствовать погоде и сезону),</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взять с собой фотоаппарат!</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Т.О. если опираться на выше перечисленные пункты требований</a:t>
            </a:r>
            <a:r>
              <a:rPr lang="ru-RU" sz="1200" kern="1200" baseline="0" dirty="0" smtClean="0">
                <a:solidFill>
                  <a:schemeClr val="tx1"/>
                </a:solidFill>
                <a:effectLst/>
                <a:latin typeface="+mn-lt"/>
                <a:ea typeface="+mn-ea"/>
                <a:cs typeface="+mn-cs"/>
              </a:rPr>
              <a:t> по подготовке к экскурсии</a:t>
            </a:r>
            <a:r>
              <a:rPr lang="ru-RU" sz="1200" kern="1200" dirty="0" smtClean="0">
                <a:solidFill>
                  <a:schemeClr val="tx1"/>
                </a:solidFill>
                <a:effectLst/>
                <a:latin typeface="+mn-lt"/>
                <a:ea typeface="+mn-ea"/>
                <a:cs typeface="+mn-cs"/>
              </a:rPr>
              <a:t>, занятие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получится познавательным и увлекательным, незабываемым и интересным!</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4</a:t>
            </a:fld>
            <a:endParaRPr lang="ru-RU"/>
          </a:p>
        </p:txBody>
      </p:sp>
    </p:spTree>
    <p:extLst>
      <p:ext uri="{BB962C8B-B14F-4D97-AF65-F5344CB8AC3E}">
        <p14:creationId xmlns:p14="http://schemas.microsoft.com/office/powerpoint/2010/main" val="4177461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Экскурсии отводится строго фиксированное время в режиме жизни детей. Как правило, это утренние часы, когда умственная и физическая работоспособность детей наиболее высокая. Количество занятий возрастает постепенно, при переходе детей от группы к группе. При сочетании занятий учитывается степень трудности и характер деятельности детей на каждом из них. Содержание конкретного экскурсии разрабатывается на основе требований «Программы воспитания» по данному разделу, с учетом уровня сформированности учебно-познавательной деятельности детей и освоенности предыдущей программы, а также общих задач воспитания и развития детей разных возрастных групп.</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Программа каждой экскурсии предусматривает: </a:t>
            </a:r>
          </a:p>
          <a:p>
            <a:r>
              <a:rPr lang="ru-RU" sz="1200" kern="1200" dirty="0" smtClean="0">
                <a:solidFill>
                  <a:schemeClr val="tx1"/>
                </a:solidFill>
                <a:effectLst/>
                <a:latin typeface="+mn-lt"/>
                <a:ea typeface="+mn-ea"/>
                <a:cs typeface="+mn-cs"/>
              </a:rPr>
              <a:t>- определенный объем знаний о свойствах и качествах объектов, их преобразовании, связях, о способах действий и т. д., их первичное усвоение, расширение, закрепление, обобщение и систематизацию; </a:t>
            </a:r>
          </a:p>
          <a:p>
            <a:r>
              <a:rPr lang="ru-RU" sz="1200" kern="1200" dirty="0" smtClean="0">
                <a:solidFill>
                  <a:schemeClr val="tx1"/>
                </a:solidFill>
                <a:effectLst/>
                <a:latin typeface="+mn-lt"/>
                <a:ea typeface="+mn-ea"/>
                <a:cs typeface="+mn-cs"/>
              </a:rPr>
              <a:t>- объем практических навыков и умений при обучении продуктивным видам деятельности; </a:t>
            </a:r>
          </a:p>
          <a:p>
            <a:r>
              <a:rPr lang="ru-RU" sz="1200" kern="1200" dirty="0" smtClean="0">
                <a:solidFill>
                  <a:schemeClr val="tx1"/>
                </a:solidFill>
                <a:effectLst/>
                <a:latin typeface="+mn-lt"/>
                <a:ea typeface="+mn-ea"/>
                <a:cs typeface="+mn-cs"/>
              </a:rPr>
              <a:t>- объем навыков и умений, нужных для учебно-познавательной деятельности, их первичное формирование или совершенствование, упражнение в применении;</a:t>
            </a:r>
          </a:p>
          <a:p>
            <a:r>
              <a:rPr lang="ru-RU" sz="1200" kern="1200" dirty="0" smtClean="0">
                <a:solidFill>
                  <a:schemeClr val="tx1"/>
                </a:solidFill>
                <a:effectLst/>
                <a:latin typeface="+mn-lt"/>
                <a:ea typeface="+mn-ea"/>
                <a:cs typeface="+mn-cs"/>
              </a:rPr>
              <a:t> - формирование отношения детей к явлениям и событиям, к знаниям, которые сообщаются и усваиваются на данном занятии, воспитание отношения к собственной деятельности, установление отношений взаимодействия со сверстниками.</a:t>
            </a:r>
          </a:p>
          <a:p>
            <a:r>
              <a:rPr lang="ru-RU" sz="1200" kern="1200" dirty="0" smtClean="0">
                <a:solidFill>
                  <a:schemeClr val="tx1"/>
                </a:solidFill>
                <a:effectLst/>
                <a:latin typeface="+mn-lt"/>
                <a:ea typeface="+mn-ea"/>
                <a:cs typeface="+mn-cs"/>
              </a:rPr>
              <a:t>        Объем учебного содержания на каждом занятии небольшой, он определяется с учетом объема памяти и внимания детей разных возрастных групп, возможностей их умственной работоспособности.</a:t>
            </a:r>
          </a:p>
          <a:p>
            <a:r>
              <a:rPr lang="ru-RU" sz="1200" kern="1200" dirty="0" smtClean="0">
                <a:solidFill>
                  <a:schemeClr val="tx1"/>
                </a:solidFill>
                <a:effectLst/>
                <a:latin typeface="+mn-lt"/>
                <a:ea typeface="+mn-ea"/>
                <a:cs typeface="+mn-cs"/>
              </a:rPr>
              <a:t>        Занятие проводится со всеми детьми фронтально. Это требует особого внимания к его организации и руководству деятельностью детей. </a:t>
            </a:r>
          </a:p>
          <a:p>
            <a:r>
              <a:rPr lang="ru-RU" sz="1200" kern="1200" dirty="0" smtClean="0">
                <a:solidFill>
                  <a:schemeClr val="tx1"/>
                </a:solidFill>
                <a:effectLst/>
                <a:latin typeface="+mn-lt"/>
                <a:ea typeface="+mn-ea"/>
                <a:cs typeface="+mn-cs"/>
              </a:rPr>
              <a:t>      Обстановка на каждом конкретном занятии должна соответствовать характеру предстоящей учебной деятельности детей. Необходимо использовать наглядные и практические методы обучения на экскурсии, привлекать разнообразные наглядные материалы: предметные, изобразительные, графические. При организации экскурсии предусматривается рациональное расположение материала, определяется последовательность его использования, способ подачи и характер деятельности с ним </a:t>
            </a:r>
            <a:endParaRPr lang="ru-RU" b="1" dirty="0" smtClean="0">
              <a:latin typeface="Times New Roman" panose="02020603050405020304" pitchFamily="18" charset="0"/>
              <a:cs typeface="Times New Roman" panose="02020603050405020304" pitchFamily="18" charset="0"/>
            </a:endParaRPr>
          </a:p>
          <a:p>
            <a:r>
              <a:rPr lang="ru-RU" b="1" dirty="0" smtClean="0">
                <a:latin typeface="Times New Roman" panose="02020603050405020304" pitchFamily="18" charset="0"/>
                <a:cs typeface="Times New Roman" panose="02020603050405020304" pitchFamily="18" charset="0"/>
              </a:rPr>
              <a:t>       Задание: </a:t>
            </a:r>
            <a:r>
              <a:rPr lang="ru-RU" dirty="0" smtClean="0"/>
              <a:t>работая с «Программой…»,  определите темы экскурсий по каждой возрастной группе с учётом предложенных направлений:</a:t>
            </a:r>
          </a:p>
          <a:p>
            <a:r>
              <a:rPr lang="ru-RU" sz="1200" kern="1200" dirty="0" smtClean="0">
                <a:solidFill>
                  <a:schemeClr val="tx1"/>
                </a:solidFill>
                <a:effectLst/>
                <a:latin typeface="+mn-lt"/>
                <a:ea typeface="+mn-ea"/>
                <a:cs typeface="+mn-cs"/>
              </a:rPr>
              <a:t>- исторические, в которых освещается конкретный период истории края;</a:t>
            </a:r>
          </a:p>
          <a:p>
            <a:r>
              <a:rPr lang="ru-RU" sz="1200" kern="1200" dirty="0" smtClean="0">
                <a:solidFill>
                  <a:schemeClr val="tx1"/>
                </a:solidFill>
                <a:effectLst/>
                <a:latin typeface="+mn-lt"/>
                <a:ea typeface="+mn-ea"/>
                <a:cs typeface="+mn-cs"/>
              </a:rPr>
              <a:t>- военно-исторические, т.е. экскурсии по памятным местам военных событий и в военно-исторические и мемориальные музей;</a:t>
            </a:r>
          </a:p>
          <a:p>
            <a:r>
              <a:rPr lang="ru-RU" sz="1200" kern="1200" dirty="0" smtClean="0">
                <a:solidFill>
                  <a:schemeClr val="tx1"/>
                </a:solidFill>
                <a:effectLst/>
                <a:latin typeface="+mn-lt"/>
                <a:ea typeface="+mn-ea"/>
                <a:cs typeface="+mn-cs"/>
              </a:rPr>
              <a:t>- производственные, которые раскрывают историю предприятия, показывают его достижения, производственный процесс;</a:t>
            </a:r>
          </a:p>
          <a:p>
            <a:r>
              <a:rPr lang="ru-RU" sz="1200" kern="1200" dirty="0" smtClean="0">
                <a:solidFill>
                  <a:schemeClr val="tx1"/>
                </a:solidFill>
                <a:effectLst/>
                <a:latin typeface="+mn-lt"/>
                <a:ea typeface="+mn-ea"/>
                <a:cs typeface="+mn-cs"/>
              </a:rPr>
              <a:t>- природоведческие - по экологической тематике, к уникальным памятникам природы, в отделы природы краеведческого музея;</a:t>
            </a:r>
          </a:p>
          <a:p>
            <a:r>
              <a:rPr lang="ru-RU" sz="1200" kern="1200" dirty="0" smtClean="0">
                <a:solidFill>
                  <a:schemeClr val="tx1"/>
                </a:solidFill>
                <a:effectLst/>
                <a:latin typeface="+mn-lt"/>
                <a:ea typeface="+mn-ea"/>
                <a:cs typeface="+mn-cs"/>
              </a:rPr>
              <a:t>- искусствоведческие экскурсии рассказывают о творчестве композиторов, художников. Это экскурсии в картинные галереи, выставочные залы;</a:t>
            </a:r>
          </a:p>
          <a:p>
            <a:r>
              <a:rPr lang="ru-RU" sz="1200" kern="1200" dirty="0" smtClean="0">
                <a:solidFill>
                  <a:schemeClr val="tx1"/>
                </a:solidFill>
                <a:effectLst/>
                <a:latin typeface="+mn-lt"/>
                <a:ea typeface="+mn-ea"/>
                <a:cs typeface="+mn-cs"/>
              </a:rPr>
              <a:t>- литературные;</a:t>
            </a:r>
          </a:p>
          <a:p>
            <a:r>
              <a:rPr lang="ru-RU" sz="1200" kern="1200" dirty="0" smtClean="0">
                <a:solidFill>
                  <a:schemeClr val="tx1"/>
                </a:solidFill>
                <a:effectLst/>
                <a:latin typeface="+mn-lt"/>
                <a:ea typeface="+mn-ea"/>
                <a:cs typeface="+mn-cs"/>
              </a:rPr>
              <a:t>- архитектурно-градостроительные - с показом памятников архитектуры, знакомящие с планировкой и застройкой города.</a:t>
            </a:r>
          </a:p>
          <a:p>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5</a:t>
            </a:fld>
            <a:endParaRPr lang="ru-RU"/>
          </a:p>
        </p:txBody>
      </p:sp>
    </p:spTree>
    <p:extLst>
      <p:ext uri="{BB962C8B-B14F-4D97-AF65-F5344CB8AC3E}">
        <p14:creationId xmlns:p14="http://schemas.microsoft.com/office/powerpoint/2010/main" val="3290557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latin typeface="Times New Roman" panose="02020603050405020304" pitchFamily="18" charset="0"/>
                <a:cs typeface="Times New Roman" panose="02020603050405020304" pitchFamily="18" charset="0"/>
              </a:rPr>
              <a:t>Задание: </a:t>
            </a:r>
            <a:r>
              <a:rPr lang="ru-RU" dirty="0" smtClean="0"/>
              <a:t>работая с «Программой…»,  определите темы экскурсий по каждой возрастной группе с учётом предложенных направлений:</a:t>
            </a:r>
          </a:p>
          <a:p>
            <a:r>
              <a:rPr lang="ru-RU" sz="1200" kern="1200" dirty="0" smtClean="0">
                <a:solidFill>
                  <a:schemeClr val="tx1"/>
                </a:solidFill>
                <a:effectLst/>
                <a:latin typeface="+mn-lt"/>
                <a:ea typeface="+mn-ea"/>
                <a:cs typeface="+mn-cs"/>
              </a:rPr>
              <a:t>- исторические, в которых освещается конкретный период истории края;</a:t>
            </a:r>
          </a:p>
          <a:p>
            <a:r>
              <a:rPr lang="ru-RU" sz="1200" kern="1200" dirty="0" smtClean="0">
                <a:solidFill>
                  <a:schemeClr val="tx1"/>
                </a:solidFill>
                <a:effectLst/>
                <a:latin typeface="+mn-lt"/>
                <a:ea typeface="+mn-ea"/>
                <a:cs typeface="+mn-cs"/>
              </a:rPr>
              <a:t>- военно-исторические, т.е. экскурсии по памятным местам военных событий и в военно-исторические и мемориальные музей;</a:t>
            </a:r>
          </a:p>
          <a:p>
            <a:r>
              <a:rPr lang="ru-RU" sz="1200" kern="1200" dirty="0" smtClean="0">
                <a:solidFill>
                  <a:schemeClr val="tx1"/>
                </a:solidFill>
                <a:effectLst/>
                <a:latin typeface="+mn-lt"/>
                <a:ea typeface="+mn-ea"/>
                <a:cs typeface="+mn-cs"/>
              </a:rPr>
              <a:t>- производственные, которые раскрывают историю предприятия, показывают его достижения, производственный процесс;</a:t>
            </a:r>
          </a:p>
          <a:p>
            <a:r>
              <a:rPr lang="ru-RU" sz="1200" kern="1200" dirty="0" smtClean="0">
                <a:solidFill>
                  <a:schemeClr val="tx1"/>
                </a:solidFill>
                <a:effectLst/>
                <a:latin typeface="+mn-lt"/>
                <a:ea typeface="+mn-ea"/>
                <a:cs typeface="+mn-cs"/>
              </a:rPr>
              <a:t>- природоведческие - по экологической тематике, к уникальным памятникам природы, в отделы природы краеведческого музея;</a:t>
            </a:r>
          </a:p>
          <a:p>
            <a:r>
              <a:rPr lang="ru-RU" sz="1200" kern="1200" dirty="0" smtClean="0">
                <a:solidFill>
                  <a:schemeClr val="tx1"/>
                </a:solidFill>
                <a:effectLst/>
                <a:latin typeface="+mn-lt"/>
                <a:ea typeface="+mn-ea"/>
                <a:cs typeface="+mn-cs"/>
              </a:rPr>
              <a:t>- искусствоведческие экскурсии рассказывают о творчестве композиторов, художников. Это экскурсии в картинные галереи, выставочные залы;</a:t>
            </a:r>
          </a:p>
          <a:p>
            <a:r>
              <a:rPr lang="ru-RU" sz="1200" kern="1200" dirty="0" smtClean="0">
                <a:solidFill>
                  <a:schemeClr val="tx1"/>
                </a:solidFill>
                <a:effectLst/>
                <a:latin typeface="+mn-lt"/>
                <a:ea typeface="+mn-ea"/>
                <a:cs typeface="+mn-cs"/>
              </a:rPr>
              <a:t>- литературные;</a:t>
            </a:r>
          </a:p>
          <a:p>
            <a:r>
              <a:rPr lang="ru-RU" sz="1200" kern="1200" dirty="0" smtClean="0">
                <a:solidFill>
                  <a:schemeClr val="tx1"/>
                </a:solidFill>
                <a:effectLst/>
                <a:latin typeface="+mn-lt"/>
                <a:ea typeface="+mn-ea"/>
                <a:cs typeface="+mn-cs"/>
              </a:rPr>
              <a:t>- архитектурно-градостроительные - с показом памятников архитектуры, знакомящие с планировкой и застройкой города.</a:t>
            </a:r>
          </a:p>
          <a:p>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6</a:t>
            </a:fld>
            <a:endParaRPr lang="ru-RU"/>
          </a:p>
        </p:txBody>
      </p:sp>
    </p:spTree>
    <p:extLst>
      <p:ext uri="{BB962C8B-B14F-4D97-AF65-F5344CB8AC3E}">
        <p14:creationId xmlns:p14="http://schemas.microsoft.com/office/powerpoint/2010/main" val="19643282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l"/>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Воспитатель должен обеспечить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непос­редственное знакомство детей с наиболее яркими и инте­ресными объектами</a:t>
            </a:r>
            <a:r>
              <a:rPr lang="ru-RU" sz="1200" b="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с видами сельскохо­зяйственного и другого труда</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характерными для той мес­тности, где</a:t>
            </a:r>
            <a:r>
              <a:rPr lang="ru-RU" sz="120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находится детский сад. </a:t>
            </a:r>
            <a:r>
              <a:rPr lang="ru-RU" sz="1200"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Учет краеведческого принципа и принципа сезонности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при разработке плана и содержания экскурсий обеспечивает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наглядность и повторность восприятия учебного материала</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постепенное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услож­нение знаний</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 соответствии с особенностями детского мышления, создает благоприятные условия для развития познавательных интересов.</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каждом дошкольном учреждении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определяют объек­ты природы, труда, общественные и культурные заведения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ознакомление с которыми целесообразно осуществлять на экскурсиях. Описание маршрутов экскурсий находится в методическом кабинете дошкольного учреждения.</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При планировании системы экскурсий</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нужно иметь в виду следующее:</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экскурсия должна обеспечить первоначальное яркое целостное восприятие предметов и явлений, что диктует­ся особой ролью эмоционального фактора в пробуждении и развитии у детей любознательности, познавательных ин­тересов;</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r>
            <a:b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b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для расширения, углубления, обобщения представле­ний детей о знакомом объекте или явлении проводятся по­вторные экскурсии. Повторные экскурсии раскрывают пе­ред ребенком изменения, новые качества и свойства в том объекте, явлении, который он наблюдал на предыдущей экскурсии. Целесообразно намечать повторные экскурсии на тот период, когда в наблюдаемом объекте, явлении про­исходят заметные и качественные сдвиги;</a:t>
            </a:r>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89E8E492-F93D-4B3C-99B4-0272DA25FC21}" type="slidenum">
              <a:rPr lang="ru-RU" smtClean="0"/>
              <a:t>8</a:t>
            </a:fld>
            <a:endParaRPr lang="ru-RU"/>
          </a:p>
        </p:txBody>
      </p:sp>
    </p:spTree>
    <p:extLst>
      <p:ext uri="{BB962C8B-B14F-4D97-AF65-F5344CB8AC3E}">
        <p14:creationId xmlns:p14="http://schemas.microsoft.com/office/powerpoint/2010/main" val="2573418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постепенное усложнение программного материала должно происходить в двух направлениях: за счет расши­рения круга наблюдаемых явлений и за счет последователь­ного углубления и обобщения знаний об одних и тех же явлениях;</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9</a:t>
            </a:fld>
            <a:endParaRPr lang="ru-RU"/>
          </a:p>
        </p:txBody>
      </p:sp>
    </p:spTree>
    <p:extLst>
      <p:ext uri="{BB962C8B-B14F-4D97-AF65-F5344CB8AC3E}">
        <p14:creationId xmlns:p14="http://schemas.microsoft.com/office/powerpoint/2010/main" val="4117776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 старшей группе детей можно познакомить с различными отделами почты (3-4 по выбору воспитателя): подписки газет и журналов, оплаты коммунальных услуг, оформления и получения заказных писем, получения</a:t>
            </a:r>
            <a:r>
              <a:rPr lang="ru-RU" baseline="0" dirty="0" smtClean="0"/>
              <a:t> посылок и бандеролей и т.п.</a:t>
            </a:r>
            <a:endParaRPr lang="ru-RU" dirty="0"/>
          </a:p>
        </p:txBody>
      </p:sp>
      <p:sp>
        <p:nvSpPr>
          <p:cNvPr id="4" name="Номер слайда 3"/>
          <p:cNvSpPr>
            <a:spLocks noGrp="1"/>
          </p:cNvSpPr>
          <p:nvPr>
            <p:ph type="sldNum" sz="quarter" idx="10"/>
          </p:nvPr>
        </p:nvSpPr>
        <p:spPr/>
        <p:txBody>
          <a:bodyPr/>
          <a:lstStyle/>
          <a:p>
            <a:fld id="{89E8E492-F93D-4B3C-99B4-0272DA25FC21}" type="slidenum">
              <a:rPr lang="ru-RU" smtClean="0"/>
              <a:t>11</a:t>
            </a:fld>
            <a:endParaRPr lang="ru-RU"/>
          </a:p>
        </p:txBody>
      </p:sp>
    </p:spTree>
    <p:extLst>
      <p:ext uri="{BB962C8B-B14F-4D97-AF65-F5344CB8AC3E}">
        <p14:creationId xmlns:p14="http://schemas.microsoft.com/office/powerpoint/2010/main" val="21638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E09C048-2448-49C7-800F-CBB47B8F3CBA}"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6BAE260-0245-4EF1-853B-B4C124B5A866}"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0BA12F-6EAD-447C-AF14-3BACBFA3D246}"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2560AA2-8282-4CE6-BA89-ABAC3C27132E}"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3477A75-CFAE-4F16-88C6-9C99E603AC7F}" type="datetime1">
              <a:rPr lang="ru-RU" smtClean="0"/>
              <a:t>03.11.2017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B79F416-B997-45DA-BD98-B84EB50015E8}" type="datetime1">
              <a:rPr lang="ru-RU" smtClean="0"/>
              <a:t>03.11.2017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D6FC4FF-9DF4-488A-AB82-507961AB6D96}" type="datetime1">
              <a:rPr lang="ru-RU" smtClean="0"/>
              <a:t>03.11.2017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9DC928B-4D7A-4C9B-B0BE-9B7D584D2DCC}" type="datetime1">
              <a:rPr lang="ru-RU" smtClean="0"/>
              <a:t>03.11.2017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35A4C3-6677-4BAB-BAC5-16E9F165F17A}" type="datetime1">
              <a:rPr lang="ru-RU" smtClean="0"/>
              <a:t>03.11.2017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FEAE6B8-9FC9-4AD6-B430-3D1C25E87416}" type="datetime1">
              <a:rPr lang="ru-RU" smtClean="0"/>
              <a:t>03.11.2017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D0C1E58-8905-41E1-9CD3-3E8EEB919B1F}" type="datetime1">
              <a:rPr lang="ru-RU" smtClean="0"/>
              <a:t>03.11.2017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341B72-3E03-4CBE-ACF1-765DB845B9D4}" type="datetime1">
              <a:rPr lang="ru-RU" smtClean="0"/>
              <a:t>03.11.2017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image" Target="../media/image19.jp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1.jp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108520" y="566211"/>
            <a:ext cx="9252520" cy="1077218"/>
          </a:xfrm>
          <a:prstGeom prst="rect">
            <a:avLst/>
          </a:prstGeom>
          <a:noFill/>
        </p:spPr>
        <p:txBody>
          <a:bodyPr wrap="square" rtlCol="0">
            <a:spAutoFit/>
          </a:bodyPr>
          <a:lstStyle/>
          <a:p>
            <a:pPr algn="ctr"/>
            <a:r>
              <a:rPr lang="ru-RU" sz="3200" b="1" i="1" dirty="0" smtClean="0">
                <a:solidFill>
                  <a:srgbClr val="12313A"/>
                </a:solidFill>
                <a:latin typeface="Times New Roman" panose="02020603050405020304" pitchFamily="18" charset="0"/>
                <a:cs typeface="Times New Roman" panose="02020603050405020304" pitchFamily="18" charset="0"/>
              </a:rPr>
              <a:t>Подготовка воспитателя к экскурсии </a:t>
            </a:r>
          </a:p>
          <a:p>
            <a:pPr algn="ctr"/>
            <a:r>
              <a:rPr lang="ru-RU" sz="3200" b="1" i="1" dirty="0" smtClean="0">
                <a:solidFill>
                  <a:srgbClr val="12313A"/>
                </a:solidFill>
                <a:latin typeface="Times New Roman" panose="02020603050405020304" pitchFamily="18" charset="0"/>
                <a:cs typeface="Times New Roman" panose="02020603050405020304" pitchFamily="18" charset="0"/>
              </a:rPr>
              <a:t>включает :</a:t>
            </a:r>
            <a:endParaRPr lang="ru-RU" sz="3200" b="1" i="1" dirty="0">
              <a:solidFill>
                <a:srgbClr val="12313A"/>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79512" y="1900281"/>
            <a:ext cx="8964488" cy="2000548"/>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b="1" i="1" dirty="0">
                <a:solidFill>
                  <a:srgbClr val="12313A"/>
                </a:solidFill>
                <a:latin typeface="Times New Roman" panose="02020603050405020304" pitchFamily="18" charset="0"/>
                <a:cs typeface="Times New Roman" panose="02020603050405020304" pitchFamily="18" charset="0"/>
              </a:rPr>
              <a:t>о</a:t>
            </a:r>
            <a:r>
              <a:rPr lang="ru-RU" sz="3200" b="1" i="1" dirty="0" smtClean="0">
                <a:solidFill>
                  <a:srgbClr val="12313A"/>
                </a:solidFill>
                <a:latin typeface="Times New Roman" panose="02020603050405020304" pitchFamily="18" charset="0"/>
                <a:cs typeface="Times New Roman" panose="02020603050405020304" pitchFamily="18" charset="0"/>
              </a:rPr>
              <a:t>пределение темы, содержания и цели экскурсии, исходя </a:t>
            </a:r>
            <a:r>
              <a:rPr lang="ru-RU" sz="3200" b="1" i="1" dirty="0">
                <a:solidFill>
                  <a:srgbClr val="12313A"/>
                </a:solidFill>
                <a:latin typeface="Times New Roman" panose="02020603050405020304" pitchFamily="18" charset="0"/>
                <a:cs typeface="Times New Roman" panose="02020603050405020304" pitchFamily="18" charset="0"/>
              </a:rPr>
              <a:t>из требований программы и особенностей окружающей </a:t>
            </a:r>
            <a:r>
              <a:rPr lang="ru-RU" sz="3200" b="1" i="1" dirty="0" smtClean="0">
                <a:solidFill>
                  <a:srgbClr val="12313A"/>
                </a:solidFill>
                <a:latin typeface="Times New Roman" panose="02020603050405020304" pitchFamily="18" charset="0"/>
                <a:cs typeface="Times New Roman" panose="02020603050405020304" pitchFamily="18" charset="0"/>
              </a:rPr>
              <a:t>местности;</a:t>
            </a:r>
          </a:p>
          <a:p>
            <a:pPr marL="457200" indent="-457200" algn="just">
              <a:buFont typeface="Wingdings" panose="05000000000000000000" pitchFamily="2" charset="2"/>
              <a:buChar char="ü"/>
            </a:pPr>
            <a:endParaRPr lang="ru-RU" sz="2800" b="1" i="1" dirty="0">
              <a:solidFill>
                <a:srgbClr val="18414C"/>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79512" y="3356992"/>
            <a:ext cx="4968552" cy="3046988"/>
          </a:xfrm>
          <a:prstGeom prst="rect">
            <a:avLst/>
          </a:prstGeom>
          <a:noFill/>
        </p:spPr>
        <p:txBody>
          <a:bodyPr wrap="square" rtlCol="0">
            <a:spAutoFit/>
          </a:bodyPr>
          <a:lstStyle/>
          <a:p>
            <a:pPr marL="457200" lvl="0" indent="-457200">
              <a:buFont typeface="Wingdings" panose="05000000000000000000" pitchFamily="2" charset="2"/>
              <a:buChar char="ü"/>
            </a:pPr>
            <a:r>
              <a:rPr lang="ru-RU" sz="3200" b="1" i="1" dirty="0" smtClean="0">
                <a:solidFill>
                  <a:srgbClr val="18414C"/>
                </a:solidFill>
                <a:latin typeface="Times New Roman" panose="02020603050405020304" pitchFamily="18" charset="0"/>
                <a:cs typeface="Times New Roman" panose="02020603050405020304" pitchFamily="18" charset="0"/>
              </a:rPr>
              <a:t>предварительное ознакомление </a:t>
            </a:r>
            <a:r>
              <a:rPr lang="ru-RU" sz="3200" b="1" i="1" dirty="0">
                <a:solidFill>
                  <a:srgbClr val="18414C"/>
                </a:solidFill>
                <a:latin typeface="Times New Roman" panose="02020603050405020304" pitchFamily="18" charset="0"/>
                <a:cs typeface="Times New Roman" panose="02020603050405020304" pitchFamily="18" charset="0"/>
              </a:rPr>
              <a:t>с объектом </a:t>
            </a:r>
            <a:r>
              <a:rPr lang="ru-RU" sz="3200" b="1" i="1" dirty="0" smtClean="0">
                <a:solidFill>
                  <a:srgbClr val="18414C"/>
                </a:solidFill>
                <a:latin typeface="Times New Roman" panose="02020603050405020304" pitchFamily="18" charset="0"/>
                <a:cs typeface="Times New Roman" panose="02020603050405020304" pitchFamily="18" charset="0"/>
              </a:rPr>
              <a:t>наблюдения;</a:t>
            </a:r>
            <a:endParaRPr lang="ru-RU" sz="3200" b="1" i="1" dirty="0">
              <a:solidFill>
                <a:srgbClr val="18414C"/>
              </a:solidFill>
              <a:latin typeface="Times New Roman" panose="02020603050405020304" pitchFamily="18" charset="0"/>
              <a:cs typeface="Times New Roman" panose="02020603050405020304" pitchFamily="18" charset="0"/>
            </a:endParaRPr>
          </a:p>
          <a:p>
            <a:pPr marL="457200" lvl="0" indent="-457200">
              <a:buFont typeface="Wingdings" panose="05000000000000000000" pitchFamily="2" charset="2"/>
              <a:buChar char="ü"/>
            </a:pPr>
            <a:r>
              <a:rPr lang="ru-RU" sz="3200" b="1" i="1" dirty="0" smtClean="0">
                <a:solidFill>
                  <a:srgbClr val="18414C"/>
                </a:solidFill>
                <a:latin typeface="Times New Roman" panose="02020603050405020304" pitchFamily="18" charset="0"/>
                <a:cs typeface="Times New Roman" panose="02020603050405020304" pitchFamily="18" charset="0"/>
              </a:rPr>
              <a:t>определение безопасного </a:t>
            </a:r>
            <a:r>
              <a:rPr lang="ru-RU" sz="3200" b="1" i="1" dirty="0">
                <a:solidFill>
                  <a:srgbClr val="18414C"/>
                </a:solidFill>
                <a:latin typeface="Times New Roman" panose="02020603050405020304" pitchFamily="18" charset="0"/>
                <a:cs typeface="Times New Roman" panose="02020603050405020304" pitchFamily="18" charset="0"/>
              </a:rPr>
              <a:t>места и маршрута экскурсии;</a:t>
            </a: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8064" y="3531234"/>
            <a:ext cx="3794490" cy="3051854"/>
          </a:xfrm>
          <a:prstGeom prst="rect">
            <a:avLst/>
          </a:prstGeom>
        </p:spPr>
      </p:pic>
    </p:spTree>
    <p:extLst>
      <p:ext uri="{BB962C8B-B14F-4D97-AF65-F5344CB8AC3E}">
        <p14:creationId xmlns:p14="http://schemas.microsoft.com/office/powerpoint/2010/main" val="38915968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323528" y="548680"/>
            <a:ext cx="8640960" cy="954107"/>
          </a:xfrm>
          <a:prstGeom prst="rect">
            <a:avLst/>
          </a:prstGeom>
          <a:noFill/>
        </p:spPr>
        <p:txBody>
          <a:bodyPr wrap="square" rtlCol="0">
            <a:spAutoFit/>
          </a:bodyPr>
          <a:lstStyle/>
          <a:p>
            <a:pPr algn="ctr"/>
            <a:r>
              <a:rPr lang="ru-RU" sz="2800" b="1" i="1" dirty="0" smtClean="0">
                <a:solidFill>
                  <a:schemeClr val="accent5">
                    <a:lumMod val="75000"/>
                  </a:schemeClr>
                </a:solidFill>
                <a:latin typeface="Times New Roman" panose="02020603050405020304" pitchFamily="18" charset="0"/>
                <a:cs typeface="Times New Roman" panose="02020603050405020304" pitchFamily="18" charset="0"/>
              </a:rPr>
              <a:t>Средняя </a:t>
            </a:r>
            <a:r>
              <a:rPr lang="ru-RU" sz="2800" b="1" i="1" dirty="0">
                <a:solidFill>
                  <a:schemeClr val="accent5">
                    <a:lumMod val="75000"/>
                  </a:schemeClr>
                </a:solidFill>
                <a:latin typeface="Times New Roman" panose="02020603050405020304" pitchFamily="18" charset="0"/>
                <a:cs typeface="Times New Roman" panose="02020603050405020304" pitchFamily="18" charset="0"/>
              </a:rPr>
              <a:t>группа. </a:t>
            </a:r>
            <a:r>
              <a:rPr lang="ru-RU" sz="2800" b="1" i="1" dirty="0" smtClean="0">
                <a:solidFill>
                  <a:schemeClr val="accent5">
                    <a:lumMod val="75000"/>
                  </a:schemeClr>
                </a:solidFill>
                <a:latin typeface="Times New Roman" panose="02020603050405020304" pitchFamily="18" charset="0"/>
                <a:cs typeface="Times New Roman" panose="02020603050405020304" pitchFamily="18" charset="0"/>
              </a:rPr>
              <a:t>Экскурсия в отделение связи: отдел выдачи посылок</a:t>
            </a:r>
            <a:endParaRPr lang="ru-RU" sz="2800" dirty="0">
              <a:solidFill>
                <a:schemeClr val="accent5">
                  <a:lumMod val="75000"/>
                </a:schemeClr>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970" y="1472808"/>
            <a:ext cx="8839745" cy="5261487"/>
          </a:xfrm>
          <a:prstGeom prst="rect">
            <a:avLst/>
          </a:prstGeom>
        </p:spPr>
      </p:pic>
    </p:spTree>
    <p:extLst>
      <p:ext uri="{BB962C8B-B14F-4D97-AF65-F5344CB8AC3E}">
        <p14:creationId xmlns:p14="http://schemas.microsoft.com/office/powerpoint/2010/main" val="34695833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5" name="TextBox 4"/>
          <p:cNvSpPr txBox="1"/>
          <p:nvPr/>
        </p:nvSpPr>
        <p:spPr>
          <a:xfrm>
            <a:off x="251520" y="620688"/>
            <a:ext cx="8640960" cy="523220"/>
          </a:xfrm>
          <a:prstGeom prst="rect">
            <a:avLst/>
          </a:prstGeom>
          <a:noFill/>
        </p:spPr>
        <p:txBody>
          <a:bodyPr wrap="square" rtlCol="0">
            <a:spAutoFit/>
          </a:bodyPr>
          <a:lstStyle/>
          <a:p>
            <a:pPr algn="ctr"/>
            <a:r>
              <a:rPr lang="ru-RU" sz="2800" b="1" i="1" dirty="0" smtClean="0">
                <a:solidFill>
                  <a:schemeClr val="accent5">
                    <a:lumMod val="75000"/>
                  </a:schemeClr>
                </a:solidFill>
                <a:latin typeface="Times New Roman" panose="02020603050405020304" pitchFamily="18" charset="0"/>
                <a:cs typeface="Times New Roman" panose="02020603050405020304" pitchFamily="18" charset="0"/>
              </a:rPr>
              <a:t>Старшая </a:t>
            </a:r>
            <a:r>
              <a:rPr lang="ru-RU" sz="2800" b="1" i="1" dirty="0">
                <a:solidFill>
                  <a:schemeClr val="accent5">
                    <a:lumMod val="75000"/>
                  </a:schemeClr>
                </a:solidFill>
                <a:latin typeface="Times New Roman" panose="02020603050405020304" pitchFamily="18" charset="0"/>
                <a:cs typeface="Times New Roman" panose="02020603050405020304" pitchFamily="18" charset="0"/>
              </a:rPr>
              <a:t>группа. Экскурсия в отделение связи</a:t>
            </a:r>
            <a:endParaRPr lang="ru-RU" sz="2800" dirty="0">
              <a:solidFill>
                <a:schemeClr val="accent5">
                  <a:lumMod val="75000"/>
                </a:schemeClr>
              </a:solidFill>
            </a:endParaRPr>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9776" y="1126079"/>
            <a:ext cx="8622704" cy="5637093"/>
          </a:xfrm>
          <a:prstGeom prst="rect">
            <a:avLst/>
          </a:prstGeom>
        </p:spPr>
      </p:pic>
    </p:spTree>
    <p:extLst>
      <p:ext uri="{BB962C8B-B14F-4D97-AF65-F5344CB8AC3E}">
        <p14:creationId xmlns:p14="http://schemas.microsoft.com/office/powerpoint/2010/main" val="29866684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107504" y="620688"/>
            <a:ext cx="8856984" cy="954107"/>
          </a:xfrm>
          <a:prstGeom prst="rect">
            <a:avLst/>
          </a:prstGeom>
          <a:noFill/>
        </p:spPr>
        <p:txBody>
          <a:bodyPr wrap="square" rtlCol="0">
            <a:spAutoFit/>
          </a:bodyPr>
          <a:lstStyle/>
          <a:p>
            <a:pPr algn="ctr"/>
            <a:r>
              <a:rPr lang="ru-RU" sz="2800" b="1" i="1" dirty="0" smtClean="0">
                <a:solidFill>
                  <a:schemeClr val="accent5">
                    <a:lumMod val="75000"/>
                  </a:schemeClr>
                </a:solidFill>
                <a:latin typeface="Times New Roman" panose="02020603050405020304" pitchFamily="18" charset="0"/>
                <a:cs typeface="Times New Roman" panose="02020603050405020304" pitchFamily="18" charset="0"/>
              </a:rPr>
              <a:t>Подготовительная к школе группа</a:t>
            </a:r>
            <a:r>
              <a:rPr lang="ru-RU" sz="2800" b="1" i="1" dirty="0">
                <a:solidFill>
                  <a:schemeClr val="accent5">
                    <a:lumMod val="75000"/>
                  </a:schemeClr>
                </a:solidFill>
                <a:latin typeface="Times New Roman" panose="02020603050405020304" pitchFamily="18" charset="0"/>
                <a:cs typeface="Times New Roman" panose="02020603050405020304" pitchFamily="18" charset="0"/>
              </a:rPr>
              <a:t>. </a:t>
            </a:r>
            <a:r>
              <a:rPr lang="ru-RU" sz="2800" b="1" i="1" dirty="0" smtClean="0">
                <a:solidFill>
                  <a:schemeClr val="accent5">
                    <a:lumMod val="75000"/>
                  </a:schemeClr>
                </a:solidFill>
                <a:latin typeface="Times New Roman" panose="02020603050405020304" pitchFamily="18" charset="0"/>
                <a:cs typeface="Times New Roman" panose="02020603050405020304" pitchFamily="18" charset="0"/>
              </a:rPr>
              <a:t>Экскурсия в музей истории почты … … …</a:t>
            </a:r>
            <a:endParaRPr lang="ru-RU" sz="2800" dirty="0"/>
          </a:p>
        </p:txBody>
      </p:sp>
      <p:pic>
        <p:nvPicPr>
          <p:cNvPr id="5" name="Рисунок 4"/>
          <p:cNvPicPr>
            <a:picLocks noChangeAspect="1"/>
          </p:cNvPicPr>
          <p:nvPr/>
        </p:nvPicPr>
        <p:blipFill rotWithShape="1">
          <a:blip r:embed="rId4">
            <a:extLst>
              <a:ext uri="{28A0092B-C50C-407E-A947-70E740481C1C}">
                <a14:useLocalDpi xmlns:a14="http://schemas.microsoft.com/office/drawing/2010/main" val="0"/>
              </a:ext>
            </a:extLst>
          </a:blip>
          <a:srcRect l="28533"/>
          <a:stretch/>
        </p:blipFill>
        <p:spPr>
          <a:xfrm>
            <a:off x="177030" y="1645569"/>
            <a:ext cx="4855767" cy="5095799"/>
          </a:xfrm>
          <a:prstGeom prst="rect">
            <a:avLst/>
          </a:prstGeom>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44282" y="1644450"/>
            <a:ext cx="3822688" cy="5096918"/>
          </a:xfrm>
          <a:prstGeom prst="rect">
            <a:avLst/>
          </a:prstGeom>
        </p:spPr>
      </p:pic>
    </p:spTree>
    <p:extLst>
      <p:ext uri="{BB962C8B-B14F-4D97-AF65-F5344CB8AC3E}">
        <p14:creationId xmlns:p14="http://schemas.microsoft.com/office/powerpoint/2010/main" val="34218574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251520" y="620688"/>
            <a:ext cx="8704846" cy="584775"/>
          </a:xfrm>
          <a:prstGeom prst="rect">
            <a:avLst/>
          </a:prstGeom>
          <a:noFill/>
        </p:spPr>
        <p:txBody>
          <a:bodyPr wrap="square" rtlCol="0">
            <a:spAutoFit/>
          </a:bodyPr>
          <a:lstStyle/>
          <a:p>
            <a:pPr algn="ctr"/>
            <a:r>
              <a:rPr lang="ru-RU" sz="3200" b="1" i="1" dirty="0" smtClean="0">
                <a:solidFill>
                  <a:srgbClr val="12313A"/>
                </a:solidFill>
                <a:latin typeface="Times New Roman" panose="02020603050405020304" pitchFamily="18" charset="0"/>
                <a:cs typeface="Times New Roman" panose="02020603050405020304" pitchFamily="18" charset="0"/>
              </a:rPr>
              <a:t>Предварительная работа с детьми</a:t>
            </a:r>
            <a:endParaRPr lang="ru-RU" sz="3200" b="1" i="1" dirty="0">
              <a:solidFill>
                <a:srgbClr val="12313A"/>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5800" y="1119878"/>
            <a:ext cx="7772400" cy="5532643"/>
          </a:xfrm>
          <a:prstGeom prst="rect">
            <a:avLst/>
          </a:prstGeom>
        </p:spPr>
      </p:pic>
    </p:spTree>
    <p:extLst>
      <p:ext uri="{BB962C8B-B14F-4D97-AF65-F5344CB8AC3E}">
        <p14:creationId xmlns:p14="http://schemas.microsoft.com/office/powerpoint/2010/main" val="2030039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0" y="620688"/>
            <a:ext cx="9144000" cy="1077218"/>
          </a:xfrm>
          <a:prstGeom prst="rect">
            <a:avLst/>
          </a:prstGeom>
          <a:noFill/>
        </p:spPr>
        <p:txBody>
          <a:bodyPr wrap="square" rtlCol="0">
            <a:spAutoFit/>
          </a:bodyPr>
          <a:lstStyle/>
          <a:p>
            <a:pPr marL="457200" indent="-457200" algn="ctr">
              <a:buFont typeface="Arial" panose="020B0604020202020204" pitchFamily="34" charset="0"/>
              <a:buChar char="•"/>
            </a:pPr>
            <a:r>
              <a:rPr lang="ru-RU" sz="3200" b="1" i="1" dirty="0" smtClean="0">
                <a:solidFill>
                  <a:srgbClr val="12313A"/>
                </a:solidFill>
                <a:latin typeface="Times New Roman" panose="02020603050405020304" pitchFamily="18" charset="0"/>
                <a:cs typeface="Times New Roman" panose="02020603050405020304" pitchFamily="18" charset="0"/>
              </a:rPr>
              <a:t>Структура экскурсии - НОД, приёмы обучения и формирования словаря дошкольников</a:t>
            </a:r>
            <a:endParaRPr lang="ru-RU" sz="3200" b="1" i="1" dirty="0">
              <a:solidFill>
                <a:srgbClr val="12313A"/>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99397" y="1697906"/>
            <a:ext cx="4400595" cy="523220"/>
          </a:xfrm>
          <a:prstGeom prst="rect">
            <a:avLst/>
          </a:prstGeom>
          <a:noFill/>
        </p:spPr>
        <p:txBody>
          <a:bodyPr wrap="square" rtlCol="0">
            <a:spAutoFit/>
          </a:bodyPr>
          <a:lstStyle/>
          <a:p>
            <a:pPr marL="400050" indent="-400050">
              <a:buFont typeface="+mj-lt"/>
              <a:buAutoNum type="romanUcPeriod"/>
            </a:pPr>
            <a:r>
              <a:rPr lang="ru-RU" sz="2800" b="1" i="1" dirty="0" smtClean="0">
                <a:solidFill>
                  <a:schemeClr val="accent5">
                    <a:lumMod val="50000"/>
                  </a:schemeClr>
                </a:solidFill>
                <a:latin typeface="Times New Roman" panose="02020603050405020304" pitchFamily="18" charset="0"/>
                <a:cs typeface="Times New Roman" panose="02020603050405020304" pitchFamily="18" charset="0"/>
              </a:rPr>
              <a:t>Вводная часть:</a:t>
            </a:r>
            <a:endParaRPr lang="ru-RU" sz="2800" b="1" i="1" dirty="0">
              <a:solidFill>
                <a:schemeClr val="accent5">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99397" y="2318595"/>
            <a:ext cx="4517220" cy="3785652"/>
          </a:xfrm>
          <a:prstGeom prst="rect">
            <a:avLst/>
          </a:prstGeom>
          <a:noFill/>
        </p:spPr>
        <p:txBody>
          <a:bodyPr wrap="square" rtlCol="0">
            <a:spAutoFit/>
          </a:bodyPr>
          <a:lstStyle/>
          <a:p>
            <a:pPr algn="just"/>
            <a:r>
              <a:rPr lang="ru-RU" sz="2400" b="1" i="1" dirty="0" smtClean="0">
                <a:solidFill>
                  <a:schemeClr val="accent5">
                    <a:lumMod val="50000"/>
                  </a:schemeClr>
                </a:solidFill>
                <a:latin typeface="Times New Roman" panose="02020603050405020304" pitchFamily="18" charset="0"/>
                <a:cs typeface="Times New Roman" panose="02020603050405020304" pitchFamily="18" charset="0"/>
              </a:rPr>
              <a:t>1.1.Чтение стихотворения (загадывание загадки, игровой момент, вводная беседа, вопрос к детям, рассматривание иллюстрации или картины, предметов или игрушек, создание проблемной ситуации - приём мотивации).</a:t>
            </a:r>
          </a:p>
          <a:p>
            <a:pPr algn="just"/>
            <a:r>
              <a:rPr lang="ru-RU" sz="2400" b="1" i="1" dirty="0" smtClean="0">
                <a:solidFill>
                  <a:schemeClr val="accent5">
                    <a:lumMod val="50000"/>
                  </a:schemeClr>
                </a:solidFill>
                <a:latin typeface="Times New Roman" panose="02020603050405020304" pitchFamily="18" charset="0"/>
                <a:cs typeface="Times New Roman" panose="02020603050405020304" pitchFamily="18" charset="0"/>
              </a:rPr>
              <a:t>1.2. Сообщение темы </a:t>
            </a:r>
            <a:r>
              <a:rPr lang="ru-RU" sz="2400" b="1" i="1" dirty="0">
                <a:solidFill>
                  <a:schemeClr val="accent5">
                    <a:lumMod val="50000"/>
                  </a:schemeClr>
                </a:solidFill>
                <a:latin typeface="Times New Roman" panose="02020603050405020304" pitchFamily="18" charset="0"/>
                <a:cs typeface="Times New Roman" panose="02020603050405020304" pitchFamily="18" charset="0"/>
              </a:rPr>
              <a:t>(</a:t>
            </a:r>
            <a:r>
              <a:rPr lang="ru-RU" sz="2400" b="1" i="1" dirty="0" smtClean="0">
                <a:solidFill>
                  <a:schemeClr val="accent5">
                    <a:lumMod val="50000"/>
                  </a:schemeClr>
                </a:solidFill>
                <a:latin typeface="Times New Roman" panose="02020603050405020304" pitchFamily="18" charset="0"/>
                <a:cs typeface="Times New Roman" panose="02020603050405020304" pitchFamily="18" charset="0"/>
              </a:rPr>
              <a:t>цели) экскурсии.</a:t>
            </a:r>
            <a:endParaRPr lang="ru-RU" sz="2400" b="1" i="1" dirty="0">
              <a:solidFill>
                <a:schemeClr val="accent5">
                  <a:lumMod val="50000"/>
                </a:schemeClr>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5" y="3070003"/>
            <a:ext cx="4328587" cy="3344183"/>
          </a:xfrm>
          <a:prstGeom prst="rect">
            <a:avLst/>
          </a:prstGeom>
        </p:spPr>
      </p:pic>
    </p:spTree>
    <p:extLst>
      <p:ext uri="{BB962C8B-B14F-4D97-AF65-F5344CB8AC3E}">
        <p14:creationId xmlns:p14="http://schemas.microsoft.com/office/powerpoint/2010/main" val="28570876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107503" y="548680"/>
            <a:ext cx="6016455" cy="584775"/>
          </a:xfrm>
          <a:prstGeom prst="rect">
            <a:avLst/>
          </a:prstGeom>
          <a:noFill/>
        </p:spPr>
        <p:txBody>
          <a:bodyPr wrap="square" rtlCol="0">
            <a:spAutoFit/>
          </a:bodyPr>
          <a:lstStyle/>
          <a:p>
            <a:r>
              <a:rPr lang="en-US" sz="3200" b="1" i="1" dirty="0" smtClean="0">
                <a:solidFill>
                  <a:srgbClr val="18414C"/>
                </a:solidFill>
                <a:latin typeface="Times New Roman" panose="02020603050405020304" pitchFamily="18" charset="0"/>
                <a:cs typeface="Times New Roman" panose="02020603050405020304" pitchFamily="18" charset="0"/>
              </a:rPr>
              <a:t>II</a:t>
            </a:r>
            <a:r>
              <a:rPr lang="ru-RU" sz="3200" b="1" i="1" dirty="0" smtClean="0">
                <a:solidFill>
                  <a:srgbClr val="18414C"/>
                </a:solidFill>
                <a:latin typeface="Times New Roman" panose="02020603050405020304" pitchFamily="18" charset="0"/>
                <a:cs typeface="Times New Roman" panose="02020603050405020304" pitchFamily="18" charset="0"/>
              </a:rPr>
              <a:t>. Основная часть:</a:t>
            </a:r>
            <a:endParaRPr lang="ru-RU" sz="3200" b="1" i="1" dirty="0">
              <a:solidFill>
                <a:srgbClr val="18414C"/>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0" y="980728"/>
            <a:ext cx="6828658" cy="6442983"/>
          </a:xfrm>
          <a:prstGeom prst="rect">
            <a:avLst/>
          </a:prstGeom>
          <a:noFill/>
        </p:spPr>
        <p:txBody>
          <a:bodyPr wrap="square" rtlCol="0">
            <a:spAutoFit/>
          </a:bodyPr>
          <a:lstStyle/>
          <a:p>
            <a:pPr algn="just"/>
            <a:r>
              <a:rPr lang="ru-RU" sz="2400" b="1" i="1" dirty="0" smtClean="0">
                <a:solidFill>
                  <a:srgbClr val="18414C"/>
                </a:solidFill>
                <a:latin typeface="Times New Roman" panose="02020603050405020304" pitchFamily="18" charset="0"/>
                <a:cs typeface="Times New Roman" panose="02020603050405020304" pitchFamily="18" charset="0"/>
              </a:rPr>
              <a:t>2.1. Рассматривание внешнего вида (фасада) объекта в целом: </a:t>
            </a:r>
            <a:r>
              <a:rPr lang="ru-RU" sz="2400" i="1" dirty="0" smtClean="0">
                <a:solidFill>
                  <a:srgbClr val="18414C"/>
                </a:solidFill>
                <a:latin typeface="Times New Roman" panose="02020603050405020304" pitchFamily="18" charset="0"/>
                <a:cs typeface="Times New Roman" panose="02020603050405020304" pitchFamily="18" charset="0"/>
              </a:rPr>
              <a:t>вывески, витрины и т.п.</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2.2. Знакомство и приветствие с сотрудником объекта.</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2.3. Рассматривание мини объектов: </a:t>
            </a:r>
            <a:r>
              <a:rPr lang="ru-RU" sz="2400" i="1" dirty="0" smtClean="0">
                <a:solidFill>
                  <a:srgbClr val="18414C"/>
                </a:solidFill>
                <a:latin typeface="Times New Roman" panose="02020603050405020304" pitchFamily="18" charset="0"/>
                <a:cs typeface="Times New Roman" panose="02020603050405020304" pitchFamily="18" charset="0"/>
              </a:rPr>
              <a:t>3-4 в мл. дошкольном  и 5-7 в ст. дошкольном  </a:t>
            </a:r>
            <a:r>
              <a:rPr lang="ru-RU" sz="2400" i="1" dirty="0">
                <a:solidFill>
                  <a:srgbClr val="18414C"/>
                </a:solidFill>
                <a:latin typeface="Times New Roman" panose="02020603050405020304" pitchFamily="18" charset="0"/>
                <a:cs typeface="Times New Roman" panose="02020603050405020304" pitchFamily="18" charset="0"/>
              </a:rPr>
              <a:t>в</a:t>
            </a:r>
            <a:r>
              <a:rPr lang="ru-RU" sz="2400" i="1" dirty="0" smtClean="0">
                <a:solidFill>
                  <a:srgbClr val="18414C"/>
                </a:solidFill>
                <a:latin typeface="Times New Roman" panose="02020603050405020304" pitchFamily="18" charset="0"/>
                <a:cs typeface="Times New Roman" panose="02020603050405020304" pitchFamily="18" charset="0"/>
              </a:rPr>
              <a:t>озрасте.</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а) рассказ воспитателя или сотрудника;</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б) загадывание загадки (чтение четверостишия) воспитателем или ребёнком;</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в) вопросы к детям </a:t>
            </a:r>
            <a:r>
              <a:rPr lang="ru-RU" sz="2400" i="1" dirty="0" smtClean="0">
                <a:solidFill>
                  <a:srgbClr val="18414C"/>
                </a:solidFill>
                <a:latin typeface="Times New Roman" panose="02020603050405020304" pitchFamily="18" charset="0"/>
                <a:cs typeface="Times New Roman" panose="02020603050405020304" pitchFamily="18" charset="0"/>
              </a:rPr>
              <a:t>(вопросы детей к воспитателю);</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г) рассказы детей из личного опыта;</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д) словарная работа </a:t>
            </a:r>
            <a:r>
              <a:rPr lang="ru-RU" sz="2400" i="1" dirty="0" smtClean="0">
                <a:solidFill>
                  <a:srgbClr val="18414C"/>
                </a:solidFill>
                <a:latin typeface="Times New Roman" panose="02020603050405020304" pitchFamily="18" charset="0"/>
                <a:cs typeface="Times New Roman" panose="02020603050405020304" pitchFamily="18" charset="0"/>
              </a:rPr>
              <a:t>(объяснение, пояснение воспитателем или детьми; замена словами синонимами; хоровое и индивидуальное проговаривание);</a:t>
            </a:r>
          </a:p>
          <a:p>
            <a:pPr algn="just"/>
            <a:endParaRPr lang="ru-RU" sz="2400" b="1" i="1" dirty="0">
              <a:solidFill>
                <a:srgbClr val="18414C"/>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rotWithShape="1">
          <a:blip r:embed="rId4">
            <a:extLst>
              <a:ext uri="{28A0092B-C50C-407E-A947-70E740481C1C}">
                <a14:useLocalDpi xmlns:a14="http://schemas.microsoft.com/office/drawing/2010/main" val="0"/>
              </a:ext>
            </a:extLst>
          </a:blip>
          <a:srcRect l="-1" r="44818"/>
          <a:stretch/>
        </p:blipFill>
        <p:spPr>
          <a:xfrm>
            <a:off x="6948264" y="1511613"/>
            <a:ext cx="2094874" cy="5188233"/>
          </a:xfrm>
          <a:prstGeom prst="rect">
            <a:avLst/>
          </a:prstGeom>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28657" y="177534"/>
            <a:ext cx="2214481" cy="1268525"/>
          </a:xfrm>
          <a:prstGeom prst="rect">
            <a:avLst/>
          </a:prstGeom>
        </p:spPr>
      </p:pic>
    </p:spTree>
    <p:extLst>
      <p:ext uri="{BB962C8B-B14F-4D97-AF65-F5344CB8AC3E}">
        <p14:creationId xmlns:p14="http://schemas.microsoft.com/office/powerpoint/2010/main" val="19275176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4" name="Рисунок 3"/>
          <p:cNvPicPr>
            <a:picLocks noChangeAspect="1"/>
          </p:cNvPicPr>
          <p:nvPr/>
        </p:nvPicPr>
        <p:blipFill rotWithShape="1">
          <a:blip r:embed="rId4">
            <a:extLst>
              <a:ext uri="{28A0092B-C50C-407E-A947-70E740481C1C}">
                <a14:useLocalDpi xmlns:a14="http://schemas.microsoft.com/office/drawing/2010/main" val="0"/>
              </a:ext>
            </a:extLst>
          </a:blip>
          <a:srcRect b="6951"/>
          <a:stretch/>
        </p:blipFill>
        <p:spPr>
          <a:xfrm>
            <a:off x="4283969" y="70311"/>
            <a:ext cx="4776594" cy="6671057"/>
          </a:xfrm>
          <a:prstGeom prst="rect">
            <a:avLst/>
          </a:prstGeom>
        </p:spPr>
      </p:pic>
      <p:sp>
        <p:nvSpPr>
          <p:cNvPr id="5" name="TextBox 4"/>
          <p:cNvSpPr txBox="1"/>
          <p:nvPr/>
        </p:nvSpPr>
        <p:spPr>
          <a:xfrm>
            <a:off x="107504" y="692696"/>
            <a:ext cx="4104456" cy="2677656"/>
          </a:xfrm>
          <a:prstGeom prst="rect">
            <a:avLst/>
          </a:prstGeom>
          <a:noFill/>
        </p:spPr>
        <p:txBody>
          <a:bodyPr wrap="square" rtlCol="0">
            <a:spAutoFit/>
          </a:bodyPr>
          <a:lstStyle/>
          <a:p>
            <a:pPr algn="just"/>
            <a:r>
              <a:rPr lang="ru-RU" sz="2400" b="1" i="1" dirty="0" smtClean="0">
                <a:solidFill>
                  <a:srgbClr val="18414C"/>
                </a:solidFill>
                <a:latin typeface="Times New Roman" panose="02020603050405020304" pitchFamily="18" charset="0"/>
                <a:cs typeface="Times New Roman" panose="02020603050405020304" pitchFamily="18" charset="0"/>
              </a:rPr>
              <a:t>д) наблюдение за практическими действиями сотрудников объекта;</a:t>
            </a:r>
          </a:p>
          <a:p>
            <a:pPr algn="just"/>
            <a:r>
              <a:rPr lang="ru-RU" sz="2400" b="1" i="1" dirty="0" smtClean="0">
                <a:solidFill>
                  <a:srgbClr val="18414C"/>
                </a:solidFill>
                <a:latin typeface="Times New Roman" panose="02020603050405020304" pitchFamily="18" charset="0"/>
                <a:cs typeface="Times New Roman" panose="02020603050405020304" pitchFamily="18" charset="0"/>
              </a:rPr>
              <a:t>е) привлечение детей к посильным практическим (исследовательским) действиям.</a:t>
            </a:r>
            <a:endParaRPr lang="ru-RU" sz="2400" b="1" i="1" dirty="0">
              <a:solidFill>
                <a:srgbClr val="18414C"/>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rotWithShape="1">
          <a:blip r:embed="rId5">
            <a:extLst>
              <a:ext uri="{28A0092B-C50C-407E-A947-70E740481C1C}">
                <a14:useLocalDpi xmlns:a14="http://schemas.microsoft.com/office/drawing/2010/main" val="0"/>
              </a:ext>
            </a:extLst>
          </a:blip>
          <a:srcRect b="15317"/>
          <a:stretch/>
        </p:blipFill>
        <p:spPr>
          <a:xfrm>
            <a:off x="107504" y="3970845"/>
            <a:ext cx="4093028" cy="2770523"/>
          </a:xfrm>
          <a:prstGeom prst="rect">
            <a:avLst/>
          </a:prstGeom>
        </p:spPr>
      </p:pic>
    </p:spTree>
    <p:extLst>
      <p:ext uri="{BB962C8B-B14F-4D97-AF65-F5344CB8AC3E}">
        <p14:creationId xmlns:p14="http://schemas.microsoft.com/office/powerpoint/2010/main" val="14508024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4" name="Рисунок 3"/>
          <p:cNvPicPr>
            <a:picLocks noChangeAspect="1"/>
          </p:cNvPicPr>
          <p:nvPr/>
        </p:nvPicPr>
        <p:blipFill rotWithShape="1">
          <a:blip r:embed="rId4">
            <a:extLst>
              <a:ext uri="{28A0092B-C50C-407E-A947-70E740481C1C}">
                <a14:useLocalDpi xmlns:a14="http://schemas.microsoft.com/office/drawing/2010/main" val="0"/>
              </a:ext>
            </a:extLst>
          </a:blip>
          <a:srcRect t="11904"/>
          <a:stretch/>
        </p:blipFill>
        <p:spPr>
          <a:xfrm>
            <a:off x="74698" y="3722357"/>
            <a:ext cx="4569309" cy="3019036"/>
          </a:xfrm>
          <a:prstGeom prst="rect">
            <a:avLst/>
          </a:prstGeom>
        </p:spPr>
      </p:pic>
      <p:pic>
        <p:nvPicPr>
          <p:cNvPr id="5" name="Рисунок 4"/>
          <p:cNvPicPr>
            <a:picLocks noChangeAspect="1"/>
          </p:cNvPicPr>
          <p:nvPr/>
        </p:nvPicPr>
        <p:blipFill rotWithShape="1">
          <a:blip r:embed="rId5">
            <a:extLst>
              <a:ext uri="{28A0092B-C50C-407E-A947-70E740481C1C}">
                <a14:useLocalDpi xmlns:a14="http://schemas.microsoft.com/office/drawing/2010/main" val="0"/>
              </a:ext>
            </a:extLst>
          </a:blip>
          <a:srcRect t="5920"/>
          <a:stretch/>
        </p:blipFill>
        <p:spPr>
          <a:xfrm>
            <a:off x="4700204" y="3722358"/>
            <a:ext cx="4369098" cy="3028028"/>
          </a:xfrm>
          <a:prstGeom prst="rect">
            <a:avLst/>
          </a:prstGeom>
        </p:spPr>
      </p:pic>
      <p:sp>
        <p:nvSpPr>
          <p:cNvPr id="6" name="TextBox 5"/>
          <p:cNvSpPr txBox="1"/>
          <p:nvPr/>
        </p:nvSpPr>
        <p:spPr>
          <a:xfrm>
            <a:off x="0" y="620688"/>
            <a:ext cx="9069302" cy="3170099"/>
          </a:xfrm>
          <a:prstGeom prst="rect">
            <a:avLst/>
          </a:prstGeom>
          <a:noFill/>
        </p:spPr>
        <p:txBody>
          <a:bodyPr wrap="square" rtlCol="0">
            <a:spAutoFit/>
          </a:bodyPr>
          <a:lstStyle/>
          <a:p>
            <a:r>
              <a:rPr lang="en-US" sz="3200" b="1" i="1" dirty="0" smtClean="0">
                <a:solidFill>
                  <a:srgbClr val="18414C"/>
                </a:solidFill>
                <a:latin typeface="Times New Roman" panose="02020603050405020304" pitchFamily="18" charset="0"/>
                <a:cs typeface="Times New Roman" panose="02020603050405020304" pitchFamily="18" charset="0"/>
              </a:rPr>
              <a:t>III</a:t>
            </a:r>
            <a:r>
              <a:rPr lang="ru-RU" sz="3200" b="1" i="1" dirty="0" smtClean="0">
                <a:solidFill>
                  <a:srgbClr val="18414C"/>
                </a:solidFill>
                <a:latin typeface="Times New Roman" panose="02020603050405020304" pitchFamily="18" charset="0"/>
                <a:cs typeface="Times New Roman" panose="02020603050405020304" pitchFamily="18" charset="0"/>
              </a:rPr>
              <a:t>. Заключительная </a:t>
            </a:r>
            <a:r>
              <a:rPr lang="ru-RU" sz="3200" b="1" i="1" dirty="0">
                <a:solidFill>
                  <a:srgbClr val="18414C"/>
                </a:solidFill>
                <a:latin typeface="Times New Roman" panose="02020603050405020304" pitchFamily="18" charset="0"/>
                <a:cs typeface="Times New Roman" panose="02020603050405020304" pitchFamily="18" charset="0"/>
              </a:rPr>
              <a:t>часть</a:t>
            </a:r>
            <a:r>
              <a:rPr lang="ru-RU" b="1" i="1" dirty="0" smtClean="0">
                <a:solidFill>
                  <a:srgbClr val="18414C"/>
                </a:solidFill>
                <a:latin typeface="Times New Roman" panose="02020603050405020304" pitchFamily="18" charset="0"/>
                <a:cs typeface="Times New Roman" panose="02020603050405020304" pitchFamily="18" charset="0"/>
              </a:rPr>
              <a:t>:</a:t>
            </a:r>
          </a:p>
          <a:p>
            <a:r>
              <a:rPr lang="ru-RU" sz="2400" b="1" i="1" dirty="0" smtClean="0">
                <a:solidFill>
                  <a:srgbClr val="18414C"/>
                </a:solidFill>
                <a:latin typeface="Times New Roman" panose="02020603050405020304" pitchFamily="18" charset="0"/>
                <a:cs typeface="Times New Roman" panose="02020603050405020304" pitchFamily="18" charset="0"/>
              </a:rPr>
              <a:t>3.1. </a:t>
            </a:r>
            <a:r>
              <a:rPr lang="ru-RU" sz="2400" b="1" i="1" dirty="0">
                <a:solidFill>
                  <a:srgbClr val="18414C"/>
                </a:solidFill>
                <a:latin typeface="Times New Roman" panose="02020603050405020304" pitchFamily="18" charset="0"/>
                <a:cs typeface="Times New Roman" panose="02020603050405020304" pitchFamily="18" charset="0"/>
              </a:rPr>
              <a:t>З</a:t>
            </a:r>
            <a:r>
              <a:rPr lang="ru-RU" sz="2400" b="1" i="1" dirty="0" smtClean="0">
                <a:solidFill>
                  <a:srgbClr val="18414C"/>
                </a:solidFill>
                <a:latin typeface="Times New Roman" panose="02020603050405020304" pitchFamily="18" charset="0"/>
                <a:cs typeface="Times New Roman" panose="02020603050405020304" pitchFamily="18" charset="0"/>
              </a:rPr>
              <a:t>агадывание загадок (припоминание пословиц, чтение стихов).</a:t>
            </a:r>
          </a:p>
          <a:p>
            <a:r>
              <a:rPr lang="ru-RU" sz="2400" b="1" i="1" dirty="0" smtClean="0">
                <a:solidFill>
                  <a:srgbClr val="18414C"/>
                </a:solidFill>
                <a:latin typeface="Times New Roman" panose="02020603050405020304" pitchFamily="18" charset="0"/>
                <a:cs typeface="Times New Roman" panose="02020603050405020304" pitchFamily="18" charset="0"/>
              </a:rPr>
              <a:t>3.2. Сюрпризный момент.</a:t>
            </a:r>
          </a:p>
          <a:p>
            <a:r>
              <a:rPr lang="ru-RU" sz="2400" b="1" i="1" dirty="0" smtClean="0">
                <a:solidFill>
                  <a:srgbClr val="18414C"/>
                </a:solidFill>
                <a:latin typeface="Times New Roman" panose="02020603050405020304" pitchFamily="18" charset="0"/>
                <a:cs typeface="Times New Roman" panose="02020603050405020304" pitchFamily="18" charset="0"/>
              </a:rPr>
              <a:t>3.3. Организация дидактических (подвижных) игр.</a:t>
            </a:r>
          </a:p>
          <a:p>
            <a:r>
              <a:rPr lang="ru-RU" sz="2400" b="1" i="1" dirty="0" smtClean="0">
                <a:solidFill>
                  <a:srgbClr val="18414C"/>
                </a:solidFill>
                <a:latin typeface="Times New Roman" panose="02020603050405020304" pitchFamily="18" charset="0"/>
                <a:cs typeface="Times New Roman" panose="02020603050405020304" pitchFamily="18" charset="0"/>
              </a:rPr>
              <a:t>3.4. Продуктивная деятельность.</a:t>
            </a:r>
          </a:p>
          <a:p>
            <a:r>
              <a:rPr lang="ru-RU" sz="2400" b="1" i="1" dirty="0" smtClean="0">
                <a:solidFill>
                  <a:srgbClr val="18414C"/>
                </a:solidFill>
                <a:latin typeface="Times New Roman" panose="02020603050405020304" pitchFamily="18" charset="0"/>
                <a:cs typeface="Times New Roman" panose="02020603050405020304" pitchFamily="18" charset="0"/>
              </a:rPr>
              <a:t>3.5. Итоговые вопросы.</a:t>
            </a:r>
          </a:p>
          <a:p>
            <a:r>
              <a:rPr lang="ru-RU" sz="2400" b="1" i="1" dirty="0" smtClean="0">
                <a:solidFill>
                  <a:srgbClr val="18414C"/>
                </a:solidFill>
                <a:latin typeface="Times New Roman" panose="02020603050405020304" pitchFamily="18" charset="0"/>
                <a:cs typeface="Times New Roman" panose="02020603050405020304" pitchFamily="18" charset="0"/>
              </a:rPr>
              <a:t>3.6. Рефлексия.</a:t>
            </a:r>
            <a:endParaRPr lang="ru-RU" sz="2400" b="1" i="1" dirty="0">
              <a:solidFill>
                <a:srgbClr val="18414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21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016" y="80709"/>
            <a:ext cx="4323209" cy="6501066"/>
          </a:xfrm>
          <a:prstGeom prst="rect">
            <a:avLst/>
          </a:prstGeom>
        </p:spPr>
      </p:pic>
      <p:sp>
        <p:nvSpPr>
          <p:cNvPr id="5" name="TextBox 4"/>
          <p:cNvSpPr txBox="1"/>
          <p:nvPr/>
        </p:nvSpPr>
        <p:spPr>
          <a:xfrm>
            <a:off x="179512" y="764704"/>
            <a:ext cx="4392488" cy="4524315"/>
          </a:xfrm>
          <a:prstGeom prst="rect">
            <a:avLst/>
          </a:prstGeom>
          <a:noFill/>
        </p:spPr>
        <p:txBody>
          <a:bodyPr wrap="square" rtlCol="0">
            <a:spAutoFit/>
          </a:bodyPr>
          <a:lstStyle/>
          <a:p>
            <a:pPr algn="ctr"/>
            <a:r>
              <a:rPr lang="ru-RU" sz="3200" b="1" i="1" dirty="0">
                <a:solidFill>
                  <a:srgbClr val="12313A"/>
                </a:solidFill>
                <a:latin typeface="Times New Roman" panose="02020603050405020304" pitchFamily="18" charset="0"/>
                <a:cs typeface="Times New Roman" panose="02020603050405020304" pitchFamily="18" charset="0"/>
              </a:rPr>
              <a:t>После экскурсионная </a:t>
            </a:r>
            <a:r>
              <a:rPr lang="ru-RU" sz="3200" b="1" i="1" dirty="0" smtClean="0">
                <a:solidFill>
                  <a:srgbClr val="12313A"/>
                </a:solidFill>
                <a:latin typeface="Times New Roman" panose="02020603050405020304" pitchFamily="18" charset="0"/>
                <a:cs typeface="Times New Roman" panose="02020603050405020304" pitchFamily="18" charset="0"/>
              </a:rPr>
              <a:t>работа</a:t>
            </a:r>
          </a:p>
          <a:p>
            <a:pPr algn="just"/>
            <a:r>
              <a:rPr lang="ru-RU" sz="3200" i="1" dirty="0">
                <a:solidFill>
                  <a:srgbClr val="12313A"/>
                </a:solidFill>
                <a:latin typeface="Times New Roman" panose="02020603050405020304" pitchFamily="18" charset="0"/>
                <a:cs typeface="Times New Roman" panose="02020603050405020304" pitchFamily="18" charset="0"/>
              </a:rPr>
              <a:t>направлена на расширение, уточнение, систематизацию знаний, на упрочение чувств, отношении, зародившихся на экскурсии.  </a:t>
            </a:r>
          </a:p>
        </p:txBody>
      </p:sp>
    </p:spTree>
    <p:extLst>
      <p:ext uri="{BB962C8B-B14F-4D97-AF65-F5344CB8AC3E}">
        <p14:creationId xmlns:p14="http://schemas.microsoft.com/office/powerpoint/2010/main" val="28466942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9" name="Рисунок 8" descr="1251118085__13.jpg"/>
          <p:cNvPicPr>
            <a:picLocks noChangeAspect="1"/>
          </p:cNvPicPr>
          <p:nvPr/>
        </p:nvPicPr>
        <p:blipFill>
          <a:blip r:embed="rId4" cstate="print"/>
          <a:stretch>
            <a:fillRect/>
          </a:stretch>
        </p:blipFill>
        <p:spPr>
          <a:xfrm>
            <a:off x="6975677" y="5301208"/>
            <a:ext cx="1980689" cy="1304425"/>
          </a:xfrm>
          <a:prstGeom prst="rect">
            <a:avLst/>
          </a:prstGeom>
        </p:spPr>
      </p:pic>
      <p:sp>
        <p:nvSpPr>
          <p:cNvPr id="11" name="Овал 10"/>
          <p:cNvSpPr/>
          <p:nvPr/>
        </p:nvSpPr>
        <p:spPr>
          <a:xfrm flipV="1">
            <a:off x="7164288" y="5844102"/>
            <a:ext cx="608112" cy="18846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Блок-схема: данные 12"/>
          <p:cNvSpPr/>
          <p:nvPr/>
        </p:nvSpPr>
        <p:spPr>
          <a:xfrm rot="11247936">
            <a:off x="8307661" y="5383036"/>
            <a:ext cx="159293" cy="124373"/>
          </a:xfrm>
          <a:prstGeom prst="flowChartInputOutp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251520" y="620688"/>
            <a:ext cx="8704846" cy="584775"/>
          </a:xfrm>
          <a:prstGeom prst="rect">
            <a:avLst/>
          </a:prstGeom>
          <a:noFill/>
        </p:spPr>
        <p:txBody>
          <a:bodyPr wrap="square" rtlCol="0">
            <a:spAutoFit/>
          </a:bodyPr>
          <a:lstStyle/>
          <a:p>
            <a:pPr algn="ctr"/>
            <a:r>
              <a:rPr lang="ru-RU" sz="3200" b="1" i="1" dirty="0" smtClean="0">
                <a:solidFill>
                  <a:srgbClr val="0F282F"/>
                </a:solidFill>
                <a:latin typeface="Times New Roman" panose="02020603050405020304" pitchFamily="18" charset="0"/>
                <a:cs typeface="Times New Roman" panose="02020603050405020304" pitchFamily="18" charset="0"/>
              </a:rPr>
              <a:t>Домашнее задание</a:t>
            </a:r>
            <a:endParaRPr lang="ru-RU" sz="3200" b="1" i="1" dirty="0">
              <a:solidFill>
                <a:srgbClr val="0F282F"/>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51520" y="1205464"/>
            <a:ext cx="8704846" cy="4893647"/>
          </a:xfrm>
          <a:prstGeom prst="rect">
            <a:avLst/>
          </a:prstGeom>
          <a:noFill/>
        </p:spPr>
        <p:txBody>
          <a:bodyPr wrap="square" rtlCol="0">
            <a:spAutoFit/>
          </a:bodyPr>
          <a:lstStyle/>
          <a:p>
            <a:pPr algn="just"/>
            <a:r>
              <a:rPr lang="ru-RU" sz="2400" b="1" i="1" dirty="0" smtClean="0">
                <a:solidFill>
                  <a:srgbClr val="18414C"/>
                </a:solidFill>
                <a:latin typeface="Times New Roman" panose="02020603050405020304" pitchFamily="18" charset="0"/>
                <a:cs typeface="Times New Roman" panose="02020603050405020304" pitchFamily="18" charset="0"/>
              </a:rPr>
              <a:t>Подобрать дидактический материал для моделирования конспекта экскурсии с детьми дошкольного возраста с учётом принципов:</a:t>
            </a:r>
          </a:p>
          <a:p>
            <a:pPr marL="342900" indent="-342900" algn="just">
              <a:buFont typeface="Wingdings" panose="05000000000000000000" pitchFamily="2" charset="2"/>
              <a:buChar char="ü"/>
            </a:pPr>
            <a:r>
              <a:rPr lang="ru-RU" sz="2400" b="1" i="1" dirty="0">
                <a:solidFill>
                  <a:srgbClr val="18414C"/>
                </a:solidFill>
                <a:latin typeface="Times New Roman" panose="02020603050405020304" pitchFamily="18" charset="0"/>
                <a:cs typeface="Times New Roman" panose="02020603050405020304" pitchFamily="18" charset="0"/>
              </a:rPr>
              <a:t>энциклопедичность (отбор знаний из разных областей действительности</a:t>
            </a:r>
            <a:r>
              <a:rPr lang="ru-RU" sz="2400" b="1" i="1" dirty="0" smtClean="0">
                <a:solidFill>
                  <a:srgbClr val="18414C"/>
                </a:solidFill>
                <a:latin typeface="Times New Roman" panose="02020603050405020304" pitchFamily="18" charset="0"/>
                <a:cs typeface="Times New Roman" panose="02020603050405020304" pitchFamily="18" charset="0"/>
              </a:rPr>
              <a:t>);</a:t>
            </a:r>
          </a:p>
          <a:p>
            <a:pPr marL="342900" indent="-342900" algn="just">
              <a:buFont typeface="Wingdings" panose="05000000000000000000" pitchFamily="2" charset="2"/>
              <a:buChar char="ü"/>
            </a:pPr>
            <a:r>
              <a:rPr lang="ru-RU" sz="2400" b="1" i="1" dirty="0" smtClean="0">
                <a:solidFill>
                  <a:srgbClr val="18414C"/>
                </a:solidFill>
                <a:latin typeface="Times New Roman" panose="02020603050405020304" pitchFamily="18" charset="0"/>
                <a:cs typeface="Times New Roman" panose="02020603050405020304" pitchFamily="18" charset="0"/>
              </a:rPr>
              <a:t>уникальность </a:t>
            </a:r>
            <a:r>
              <a:rPr lang="ru-RU" sz="2400" b="1" i="1" dirty="0">
                <a:solidFill>
                  <a:srgbClr val="18414C"/>
                </a:solidFill>
                <a:latin typeface="Times New Roman" panose="02020603050405020304" pitchFamily="18" charset="0"/>
                <a:cs typeface="Times New Roman" panose="02020603050405020304" pitchFamily="18" charset="0"/>
              </a:rPr>
              <a:t>места (изучение природной, культурной, социально-экономической уникальности края</a:t>
            </a:r>
            <a:r>
              <a:rPr lang="ru-RU" sz="2400" b="1" i="1" dirty="0" smtClean="0">
                <a:solidFill>
                  <a:srgbClr val="18414C"/>
                </a:solidFill>
                <a:latin typeface="Times New Roman" panose="02020603050405020304" pitchFamily="18" charset="0"/>
                <a:cs typeface="Times New Roman" panose="02020603050405020304" pitchFamily="18" charset="0"/>
              </a:rPr>
              <a:t>); </a:t>
            </a:r>
          </a:p>
          <a:p>
            <a:pPr marL="342900" indent="-342900" algn="just">
              <a:buFont typeface="Wingdings" panose="05000000000000000000" pitchFamily="2" charset="2"/>
              <a:buChar char="ü"/>
            </a:pPr>
            <a:r>
              <a:rPr lang="ru-RU" sz="2400" b="1" i="1" dirty="0" smtClean="0">
                <a:solidFill>
                  <a:srgbClr val="18414C"/>
                </a:solidFill>
                <a:latin typeface="Times New Roman" panose="02020603050405020304" pitchFamily="18" charset="0"/>
                <a:cs typeface="Times New Roman" panose="02020603050405020304" pitchFamily="18" charset="0"/>
              </a:rPr>
              <a:t>интеграция </a:t>
            </a:r>
            <a:r>
              <a:rPr lang="ru-RU" sz="2400" b="1" i="1" dirty="0">
                <a:solidFill>
                  <a:srgbClr val="18414C"/>
                </a:solidFill>
                <a:latin typeface="Times New Roman" panose="02020603050405020304" pitchFamily="18" charset="0"/>
                <a:cs typeface="Times New Roman" panose="02020603050405020304" pitchFamily="18" charset="0"/>
              </a:rPr>
              <a:t>знаний (отбор знаний для понимания детьми целостной картины мира), единство содержания и методов, динамика преемственных связей (изменение социального опыта детей разного дошкольного возраста</a:t>
            </a:r>
            <a:r>
              <a:rPr lang="ru-RU" sz="2400" b="1" i="1" dirty="0" smtClean="0">
                <a:solidFill>
                  <a:srgbClr val="18414C"/>
                </a:solidFill>
                <a:latin typeface="Times New Roman" panose="02020603050405020304" pitchFamily="18" charset="0"/>
                <a:cs typeface="Times New Roman" panose="02020603050405020304" pitchFamily="18" charset="0"/>
              </a:rPr>
              <a:t>);</a:t>
            </a:r>
          </a:p>
          <a:p>
            <a:pPr marL="342900" indent="-342900" algn="just">
              <a:buFont typeface="Wingdings" panose="05000000000000000000" pitchFamily="2" charset="2"/>
              <a:buChar char="ü"/>
            </a:pPr>
            <a:r>
              <a:rPr lang="ru-RU" sz="2400" b="1" i="1" dirty="0" smtClean="0">
                <a:solidFill>
                  <a:srgbClr val="18414C"/>
                </a:solidFill>
                <a:latin typeface="Times New Roman" panose="02020603050405020304" pitchFamily="18" charset="0"/>
                <a:cs typeface="Times New Roman" panose="02020603050405020304" pitchFamily="18" charset="0"/>
              </a:rPr>
              <a:t>тематичность </a:t>
            </a:r>
            <a:r>
              <a:rPr lang="ru-RU" sz="2400" b="1" i="1" dirty="0">
                <a:solidFill>
                  <a:srgbClr val="18414C"/>
                </a:solidFill>
                <a:latin typeface="Times New Roman" panose="02020603050405020304" pitchFamily="18" charset="0"/>
                <a:cs typeface="Times New Roman" panose="02020603050405020304" pitchFamily="18" charset="0"/>
              </a:rPr>
              <a:t>материала. </a:t>
            </a:r>
            <a:endParaRPr lang="ru-RU" sz="2400" b="1" i="1" dirty="0" smtClean="0">
              <a:solidFill>
                <a:srgbClr val="18414C"/>
              </a:solidFill>
              <a:latin typeface="Times New Roman" panose="02020603050405020304" pitchFamily="18" charset="0"/>
              <a:cs typeface="Times New Roman" panose="02020603050405020304" pitchFamily="18" charset="0"/>
            </a:endParaRPr>
          </a:p>
          <a:p>
            <a:pPr algn="just"/>
            <a:endParaRPr lang="ru-RU" sz="2400" b="1" i="1" dirty="0">
              <a:solidFill>
                <a:srgbClr val="18414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37641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5" name="TextBox 4"/>
          <p:cNvSpPr txBox="1"/>
          <p:nvPr/>
        </p:nvSpPr>
        <p:spPr>
          <a:xfrm>
            <a:off x="0" y="692697"/>
            <a:ext cx="8964487" cy="3108543"/>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сообщение </a:t>
            </a:r>
            <a:r>
              <a:rPr lang="ru-RU" sz="2800" b="1" i="1" dirty="0">
                <a:solidFill>
                  <a:srgbClr val="18414C"/>
                </a:solidFill>
                <a:latin typeface="Times New Roman" panose="02020603050405020304" pitchFamily="18" charset="0"/>
                <a:cs typeface="Times New Roman" panose="02020603050405020304" pitchFamily="18" charset="0"/>
              </a:rPr>
              <a:t>детям о цели экскурсии (ребята должны знать, куда пойдут, зачем, что нужно узнать, что </a:t>
            </a:r>
            <a:r>
              <a:rPr lang="ru-RU" sz="2800" b="1" i="1" dirty="0" smtClean="0">
                <a:solidFill>
                  <a:srgbClr val="18414C"/>
                </a:solidFill>
                <a:latin typeface="Times New Roman" panose="02020603050405020304" pitchFamily="18" charset="0"/>
                <a:cs typeface="Times New Roman" panose="02020603050405020304" pitchFamily="18" charset="0"/>
              </a:rPr>
              <a:t>собрать);</a:t>
            </a:r>
            <a:endParaRPr lang="ru-RU" sz="2800" b="1" i="1" dirty="0">
              <a:solidFill>
                <a:srgbClr val="18414C"/>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 напоминание </a:t>
            </a:r>
            <a:r>
              <a:rPr lang="ru-RU" sz="2800" b="1" i="1" dirty="0">
                <a:solidFill>
                  <a:srgbClr val="18414C"/>
                </a:solidFill>
                <a:latin typeface="Times New Roman" panose="02020603050405020304" pitchFamily="18" charset="0"/>
                <a:cs typeface="Times New Roman" panose="02020603050405020304" pitchFamily="18" charset="0"/>
              </a:rPr>
              <a:t>детям о правилах поведения на улице, в общественных местах (необходимо быть дисциплинированным и внимательным</a:t>
            </a:r>
            <a:r>
              <a:rPr lang="ru-RU" sz="2800" b="1" i="1" dirty="0" smtClean="0">
                <a:solidFill>
                  <a:srgbClr val="18414C"/>
                </a:solidFill>
                <a:latin typeface="Times New Roman" panose="02020603050405020304" pitchFamily="18" charset="0"/>
                <a:cs typeface="Times New Roman" panose="02020603050405020304" pitchFamily="18" charset="0"/>
              </a:rPr>
              <a:t>);</a:t>
            </a:r>
            <a:endParaRPr lang="ru-RU" sz="2800" b="1" i="1" dirty="0">
              <a:solidFill>
                <a:srgbClr val="18414C"/>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endParaRPr lang="ru-RU" sz="2800" b="1" i="1" dirty="0">
              <a:solidFill>
                <a:srgbClr val="18414C"/>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9906" y="3870311"/>
            <a:ext cx="3269830" cy="2737314"/>
          </a:xfrm>
          <a:prstGeom prst="rect">
            <a:avLst/>
          </a:prstGeom>
        </p:spPr>
      </p:pic>
      <p:sp>
        <p:nvSpPr>
          <p:cNvPr id="9" name="TextBox 8"/>
          <p:cNvSpPr txBox="1"/>
          <p:nvPr/>
        </p:nvSpPr>
        <p:spPr>
          <a:xfrm>
            <a:off x="-55736" y="3212976"/>
            <a:ext cx="6211912" cy="3539430"/>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предупреждение </a:t>
            </a:r>
            <a:r>
              <a:rPr lang="ru-RU" sz="2800" b="1" i="1" dirty="0">
                <a:solidFill>
                  <a:srgbClr val="18414C"/>
                </a:solidFill>
                <a:latin typeface="Times New Roman" panose="02020603050405020304" pitchFamily="18" charset="0"/>
                <a:cs typeface="Times New Roman" panose="02020603050405020304" pitchFamily="18" charset="0"/>
              </a:rPr>
              <a:t>родителей о предстоящей экскурсии, </a:t>
            </a:r>
            <a:r>
              <a:rPr lang="ru-RU" sz="2800" b="1" i="1" dirty="0" smtClean="0">
                <a:solidFill>
                  <a:srgbClr val="18414C"/>
                </a:solidFill>
                <a:latin typeface="Times New Roman" panose="02020603050405020304" pitchFamily="18" charset="0"/>
                <a:cs typeface="Times New Roman" panose="02020603050405020304" pitchFamily="18" charset="0"/>
              </a:rPr>
              <a:t>приглашение </a:t>
            </a:r>
            <a:r>
              <a:rPr lang="ru-RU" sz="2800" b="1" i="1" dirty="0">
                <a:solidFill>
                  <a:srgbClr val="18414C"/>
                </a:solidFill>
                <a:latin typeface="Times New Roman" panose="02020603050405020304" pitchFamily="18" charset="0"/>
                <a:cs typeface="Times New Roman" panose="02020603050405020304" pitchFamily="18" charset="0"/>
              </a:rPr>
              <a:t>их принять участие в совместном </a:t>
            </a:r>
            <a:r>
              <a:rPr lang="ru-RU" sz="2800" b="1" i="1" dirty="0" smtClean="0">
                <a:solidFill>
                  <a:srgbClr val="18414C"/>
                </a:solidFill>
                <a:latin typeface="Times New Roman" panose="02020603050405020304" pitchFamily="18" charset="0"/>
                <a:cs typeface="Times New Roman" panose="02020603050405020304" pitchFamily="18" charset="0"/>
              </a:rPr>
              <a:t>мероприятии;</a:t>
            </a:r>
          </a:p>
          <a:p>
            <a:pPr marL="457200" indent="-45720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поставку </a:t>
            </a:r>
            <a:r>
              <a:rPr lang="ru-RU" sz="2800" b="1" i="1" dirty="0">
                <a:solidFill>
                  <a:srgbClr val="18414C"/>
                </a:solidFill>
                <a:latin typeface="Times New Roman" panose="02020603050405020304" pitchFamily="18" charset="0"/>
                <a:cs typeface="Times New Roman" panose="02020603050405020304" pitchFamily="18" charset="0"/>
              </a:rPr>
              <a:t>в известность администрацию ДОУ, о готовящейся прогулке за территорию </a:t>
            </a:r>
            <a:r>
              <a:rPr lang="ru-RU" sz="2800" b="1" i="1" dirty="0" smtClean="0">
                <a:solidFill>
                  <a:srgbClr val="18414C"/>
                </a:solidFill>
                <a:latin typeface="Times New Roman" panose="02020603050405020304" pitchFamily="18" charset="0"/>
                <a:cs typeface="Times New Roman" panose="02020603050405020304" pitchFamily="18" charset="0"/>
              </a:rPr>
              <a:t>ДОУ;</a:t>
            </a:r>
            <a:endParaRPr lang="ru-RU" sz="2800" b="1" i="1" dirty="0">
              <a:solidFill>
                <a:srgbClr val="18414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96061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251520" y="1052736"/>
            <a:ext cx="8568952" cy="7663636"/>
          </a:xfrm>
          <a:prstGeom prst="rect">
            <a:avLst/>
          </a:prstGeom>
          <a:noFill/>
        </p:spPr>
        <p:txBody>
          <a:bodyPr wrap="square" rtlCol="0">
            <a:spAutoFit/>
          </a:bodyPr>
          <a:lstStyle/>
          <a:p>
            <a:pPr marL="457200" lvl="0" indent="-457200" algn="just" fontAlgn="base">
              <a:buFont typeface="+mj-lt"/>
              <a:buAutoNum type="arabicPeriod"/>
            </a:pPr>
            <a:r>
              <a:rPr lang="ru-RU" sz="2000" b="1" i="1" dirty="0" smtClean="0">
                <a:solidFill>
                  <a:srgbClr val="12313A"/>
                </a:solidFill>
                <a:latin typeface="Times New Roman" panose="02020603050405020304" pitchFamily="18" charset="0"/>
                <a:cs typeface="Times New Roman" panose="02020603050405020304" pitchFamily="18" charset="0"/>
              </a:rPr>
              <a:t>Алексеева </a:t>
            </a:r>
            <a:r>
              <a:rPr lang="ru-RU" sz="2000" b="1" i="1" dirty="0">
                <a:solidFill>
                  <a:srgbClr val="12313A"/>
                </a:solidFill>
                <a:latin typeface="Times New Roman" panose="02020603050405020304" pitchFamily="18" charset="0"/>
                <a:cs typeface="Times New Roman" panose="02020603050405020304" pitchFamily="18" charset="0"/>
              </a:rPr>
              <a:t>М.М., Яшина В.И. Методика развития речи и обучения родному языку дошкольников. - М/. Академия, 2000.-С 245-341. </a:t>
            </a:r>
            <a:endParaRPr lang="ru-RU" sz="2000" b="1" i="1" dirty="0" smtClean="0">
              <a:solidFill>
                <a:srgbClr val="12313A"/>
              </a:solidFill>
              <a:latin typeface="Times New Roman" panose="02020603050405020304" pitchFamily="18" charset="0"/>
              <a:cs typeface="Times New Roman" panose="02020603050405020304" pitchFamily="18" charset="0"/>
            </a:endParaRPr>
          </a:p>
          <a:p>
            <a:pPr marL="457200" lvl="0" indent="-457200" algn="just" fontAlgn="base">
              <a:buFont typeface="+mj-lt"/>
              <a:buAutoNum type="arabicPeriod"/>
            </a:pPr>
            <a:r>
              <a:rPr lang="ru-RU" sz="2000" b="1" i="1" dirty="0">
                <a:solidFill>
                  <a:srgbClr val="12313A"/>
                </a:solidFill>
                <a:latin typeface="Times New Roman" panose="02020603050405020304" pitchFamily="18" charset="0"/>
                <a:cs typeface="Times New Roman" panose="02020603050405020304" pitchFamily="18" charset="0"/>
              </a:rPr>
              <a:t>Бородич А.М. Методика развития речи детей. –М., 1981. </a:t>
            </a:r>
          </a:p>
          <a:p>
            <a:pPr marL="457200" lvl="0" indent="-457200" algn="just" fontAlgn="base">
              <a:buFont typeface="+mj-lt"/>
              <a:buAutoNum type="arabicPeriod"/>
            </a:pPr>
            <a:r>
              <a:rPr lang="ru-RU" sz="2000" b="1" i="1" dirty="0" smtClean="0">
                <a:solidFill>
                  <a:srgbClr val="12313A"/>
                </a:solidFill>
                <a:latin typeface="Times New Roman" panose="02020603050405020304" pitchFamily="18" charset="0"/>
                <a:cs typeface="Times New Roman" panose="02020603050405020304" pitchFamily="18" charset="0"/>
              </a:rPr>
              <a:t>Бим-Бад</a:t>
            </a:r>
            <a:r>
              <a:rPr lang="ru-RU" sz="2000" b="1" i="1" dirty="0">
                <a:solidFill>
                  <a:srgbClr val="12313A"/>
                </a:solidFill>
                <a:latin typeface="Times New Roman" panose="02020603050405020304" pitchFamily="18" charset="0"/>
                <a:cs typeface="Times New Roman" panose="02020603050405020304" pitchFamily="18" charset="0"/>
              </a:rPr>
              <a:t>, Б. М. Педагогический энциклопедический словарь [Текст] / Б. М. Бим-Бад. – М., 2008</a:t>
            </a:r>
            <a:r>
              <a:rPr lang="ru-RU" sz="2000" b="1" i="1" dirty="0" smtClean="0">
                <a:solidFill>
                  <a:srgbClr val="12313A"/>
                </a:solidFill>
                <a:latin typeface="Times New Roman" panose="02020603050405020304" pitchFamily="18" charset="0"/>
                <a:cs typeface="Times New Roman" panose="02020603050405020304" pitchFamily="18" charset="0"/>
              </a:rPr>
              <a:t>.</a:t>
            </a:r>
          </a:p>
          <a:p>
            <a:pPr marL="457200" indent="-457200" algn="just" fontAlgn="base">
              <a:buFont typeface="+mj-lt"/>
              <a:buAutoNum type="arabicPeriod"/>
            </a:pPr>
            <a:r>
              <a:rPr lang="ru-RU" sz="2000" b="1" i="1" dirty="0">
                <a:solidFill>
                  <a:srgbClr val="12313A"/>
                </a:solidFill>
                <a:latin typeface="Times New Roman" panose="02020603050405020304" pitchFamily="18" charset="0"/>
                <a:cs typeface="Times New Roman" panose="02020603050405020304" pitchFamily="18" charset="0"/>
              </a:rPr>
              <a:t>Долженко, Г. П. Экскурсионное дело [Текст] / Г. П. Долженко. – М. : ИКЦ «МарТ», 2007</a:t>
            </a:r>
            <a:r>
              <a:rPr lang="ru-RU" sz="2000" b="1" i="1" dirty="0" smtClean="0">
                <a:solidFill>
                  <a:srgbClr val="12313A"/>
                </a:solidFill>
                <a:latin typeface="Times New Roman" panose="02020603050405020304" pitchFamily="18" charset="0"/>
                <a:cs typeface="Times New Roman" panose="02020603050405020304" pitchFamily="18" charset="0"/>
              </a:rPr>
              <a:t>.</a:t>
            </a:r>
          </a:p>
          <a:p>
            <a:pPr marL="457200" indent="-457200" algn="just" fontAlgn="base">
              <a:buFont typeface="+mj-lt"/>
              <a:buAutoNum type="arabicPeriod"/>
            </a:pPr>
            <a:r>
              <a:rPr lang="ru-RU" sz="2000" b="1" i="1" dirty="0" smtClean="0">
                <a:solidFill>
                  <a:srgbClr val="12313A"/>
                </a:solidFill>
                <a:latin typeface="Times New Roman" panose="02020603050405020304" pitchFamily="18" charset="0"/>
                <a:cs typeface="Times New Roman" panose="02020603050405020304" pitchFamily="18" charset="0"/>
              </a:rPr>
              <a:t>Крысин</a:t>
            </a:r>
            <a:r>
              <a:rPr lang="ru-RU" sz="2000" b="1" i="1" dirty="0">
                <a:solidFill>
                  <a:srgbClr val="12313A"/>
                </a:solidFill>
                <a:latin typeface="Times New Roman" panose="02020603050405020304" pitchFamily="18" charset="0"/>
                <a:cs typeface="Times New Roman" panose="02020603050405020304" pitchFamily="18" charset="0"/>
              </a:rPr>
              <a:t>, Л. П. Толковый словарь иноязычных слов [Текст] / Л. П. Крысин. – М. : Эксмо, 2006</a:t>
            </a:r>
            <a:r>
              <a:rPr lang="ru-RU" sz="2000" b="1" i="1" dirty="0" smtClean="0">
                <a:solidFill>
                  <a:srgbClr val="12313A"/>
                </a:solidFill>
                <a:latin typeface="Times New Roman" panose="02020603050405020304" pitchFamily="18" charset="0"/>
                <a:cs typeface="Times New Roman" panose="02020603050405020304" pitchFamily="18" charset="0"/>
              </a:rPr>
              <a:t>.</a:t>
            </a:r>
          </a:p>
          <a:p>
            <a:pPr marL="457200" indent="-457200" algn="just" fontAlgn="base">
              <a:buFont typeface="+mj-lt"/>
              <a:buAutoNum type="arabicPeriod"/>
            </a:pPr>
            <a:r>
              <a:rPr lang="ru-RU" sz="2000" b="1" i="1" dirty="0" smtClean="0">
                <a:solidFill>
                  <a:srgbClr val="12313A"/>
                </a:solidFill>
                <a:latin typeface="Times New Roman" panose="02020603050405020304" pitchFamily="18" charset="0"/>
                <a:cs typeface="Times New Roman" panose="02020603050405020304" pitchFamily="18" charset="0"/>
              </a:rPr>
              <a:t>Лисицына</a:t>
            </a:r>
            <a:r>
              <a:rPr lang="ru-RU" sz="2000" b="1" i="1" dirty="0">
                <a:solidFill>
                  <a:srgbClr val="12313A"/>
                </a:solidFill>
                <a:latin typeface="Times New Roman" panose="02020603050405020304" pitchFamily="18" charset="0"/>
                <a:cs typeface="Times New Roman" panose="02020603050405020304" pitchFamily="18" charset="0"/>
              </a:rPr>
              <a:t>, Т. Б. Экскурсия – педагогический процесс [Текст] / Т. Б. Лисицына // Молодой ученый. – 2012. – № 6. – С. 401–404</a:t>
            </a:r>
            <a:r>
              <a:rPr lang="ru-RU" sz="2000" b="1" i="1" dirty="0" smtClean="0">
                <a:solidFill>
                  <a:srgbClr val="12313A"/>
                </a:solidFill>
                <a:latin typeface="Times New Roman" panose="02020603050405020304" pitchFamily="18" charset="0"/>
                <a:cs typeface="Times New Roman" panose="02020603050405020304" pitchFamily="18" charset="0"/>
              </a:rPr>
              <a:t>.</a:t>
            </a:r>
          </a:p>
          <a:p>
            <a:pPr marL="457200" indent="-457200" algn="just" fontAlgn="base">
              <a:buFont typeface="+mj-lt"/>
              <a:buAutoNum type="arabicPeriod"/>
            </a:pPr>
            <a:r>
              <a:rPr lang="ru-RU" sz="2000" b="1" i="1" dirty="0">
                <a:solidFill>
                  <a:srgbClr val="12313A"/>
                </a:solidFill>
                <a:latin typeface="Times New Roman" panose="02020603050405020304" pitchFamily="18" charset="0"/>
                <a:cs typeface="Times New Roman" panose="02020603050405020304" pitchFamily="18" charset="0"/>
              </a:rPr>
              <a:t>Нифонтова С.Н., Гаштова О.А., Жук Л.Н. Цикл развивающих целевых и тематических экскурсий для детей 4-7 лет. Учебно-методическое пособие. - СПб.: ООО «Издательство «Детство -пресс»». - 2010. - 96 с. </a:t>
            </a:r>
            <a:endParaRPr lang="ru-RU" sz="2000" b="1" i="1" dirty="0" smtClean="0">
              <a:solidFill>
                <a:srgbClr val="12313A"/>
              </a:solidFill>
              <a:latin typeface="Times New Roman" panose="02020603050405020304" pitchFamily="18" charset="0"/>
              <a:cs typeface="Times New Roman" panose="02020603050405020304" pitchFamily="18" charset="0"/>
            </a:endParaRPr>
          </a:p>
          <a:p>
            <a:pPr marL="457200" indent="-457200" algn="just" fontAlgn="base">
              <a:buFont typeface="+mj-lt"/>
              <a:buAutoNum type="arabicPeriod"/>
            </a:pPr>
            <a:r>
              <a:rPr lang="ru-RU" sz="2000" b="1" i="1" dirty="0" smtClean="0">
                <a:solidFill>
                  <a:srgbClr val="12313A"/>
                </a:solidFill>
                <a:latin typeface="Times New Roman" panose="02020603050405020304" pitchFamily="18" charset="0"/>
                <a:cs typeface="Times New Roman" panose="02020603050405020304" pitchFamily="18" charset="0"/>
              </a:rPr>
              <a:t>Сластенин</a:t>
            </a:r>
            <a:r>
              <a:rPr lang="ru-RU" sz="2000" b="1" i="1" dirty="0">
                <a:solidFill>
                  <a:srgbClr val="12313A"/>
                </a:solidFill>
                <a:latin typeface="Times New Roman" panose="02020603050405020304" pitchFamily="18" charset="0"/>
                <a:cs typeface="Times New Roman" panose="02020603050405020304" pitchFamily="18" charset="0"/>
              </a:rPr>
              <a:t>, В. А. Педагогика: учебное пособие для студентов педагогических учебных заведений [Текст] / В. А. Сластенин, И. Ф. Исаев, А. И. Мищенко, Е. Н. Шиянов. – М. : Школа-Пресс, 2009. </a:t>
            </a:r>
            <a:endParaRPr lang="ru-RU" sz="2000" b="1" i="1" dirty="0" smtClean="0">
              <a:solidFill>
                <a:srgbClr val="12313A"/>
              </a:solidFill>
              <a:latin typeface="Times New Roman" panose="02020603050405020304" pitchFamily="18" charset="0"/>
              <a:cs typeface="Times New Roman" panose="02020603050405020304" pitchFamily="18" charset="0"/>
            </a:endParaRPr>
          </a:p>
          <a:p>
            <a:pPr marL="457200" indent="-457200" algn="just" fontAlgn="base">
              <a:buFont typeface="+mj-lt"/>
              <a:buAutoNum type="arabicPeriod"/>
            </a:pPr>
            <a:endParaRPr lang="ru-RU" sz="2000" b="1" i="1" dirty="0">
              <a:solidFill>
                <a:srgbClr val="12313A"/>
              </a:solidFill>
              <a:latin typeface="Times New Roman" panose="02020603050405020304" pitchFamily="18" charset="0"/>
              <a:cs typeface="Times New Roman" panose="02020603050405020304" pitchFamily="18" charset="0"/>
            </a:endParaRPr>
          </a:p>
          <a:p>
            <a:pPr marL="457200" indent="-457200" algn="just" fontAlgn="base">
              <a:buFont typeface="+mj-lt"/>
              <a:buAutoNum type="arabicPeriod"/>
            </a:pPr>
            <a:endParaRPr lang="ru-RU" sz="2000" b="1" i="1" dirty="0" smtClean="0">
              <a:solidFill>
                <a:srgbClr val="12313A"/>
              </a:solidFill>
              <a:latin typeface="Times New Roman" panose="02020603050405020304" pitchFamily="18" charset="0"/>
              <a:cs typeface="Times New Roman" panose="02020603050405020304" pitchFamily="18" charset="0"/>
            </a:endParaRPr>
          </a:p>
          <a:p>
            <a:pPr marL="457200" indent="-457200" algn="just" fontAlgn="base">
              <a:buFont typeface="+mj-lt"/>
              <a:buAutoNum type="arabicPeriod"/>
            </a:pPr>
            <a:endParaRPr lang="ru-RU" sz="2000" b="1" i="1" dirty="0" smtClean="0">
              <a:solidFill>
                <a:srgbClr val="12313A"/>
              </a:solidFill>
              <a:latin typeface="Times New Roman" panose="02020603050405020304" pitchFamily="18" charset="0"/>
              <a:cs typeface="Times New Roman" panose="02020603050405020304" pitchFamily="18" charset="0"/>
            </a:endParaRPr>
          </a:p>
          <a:p>
            <a:pPr marL="457200" indent="-457200" algn="just" fontAlgn="base">
              <a:buFont typeface="+mj-lt"/>
              <a:buAutoNum type="arabicPeriod"/>
            </a:pPr>
            <a:endParaRPr lang="ru-RU" sz="2400" b="1" i="1" dirty="0" smtClean="0">
              <a:solidFill>
                <a:srgbClr val="12313A"/>
              </a:solidFill>
              <a:latin typeface="Times New Roman" panose="02020603050405020304" pitchFamily="18" charset="0"/>
              <a:cs typeface="Times New Roman" panose="02020603050405020304" pitchFamily="18" charset="0"/>
            </a:endParaRPr>
          </a:p>
          <a:p>
            <a:pPr marL="342900" indent="-342900" algn="just" fontAlgn="base">
              <a:buFont typeface="Wingdings" panose="05000000000000000000" pitchFamily="2" charset="2"/>
              <a:buChar char="ü"/>
            </a:pPr>
            <a:endParaRPr lang="ru-RU" sz="2400" b="1" i="1" dirty="0">
              <a:solidFill>
                <a:srgbClr val="12313A"/>
              </a:solidFill>
              <a:latin typeface="Times New Roman" panose="02020603050405020304" pitchFamily="18" charset="0"/>
              <a:cs typeface="Times New Roman" panose="02020603050405020304" pitchFamily="18" charset="0"/>
            </a:endParaRPr>
          </a:p>
          <a:p>
            <a:pPr marL="342900" lvl="0" indent="-342900" algn="just" fontAlgn="base">
              <a:buFont typeface="Wingdings" panose="05000000000000000000" pitchFamily="2" charset="2"/>
              <a:buChar char="ü"/>
            </a:pPr>
            <a:endParaRPr lang="ru-RU" sz="2400" b="1" i="1" dirty="0">
              <a:solidFill>
                <a:srgbClr val="12313A"/>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467544" y="476672"/>
            <a:ext cx="7990656" cy="523220"/>
          </a:xfrm>
          <a:prstGeom prst="rect">
            <a:avLst/>
          </a:prstGeom>
          <a:noFill/>
        </p:spPr>
        <p:txBody>
          <a:bodyPr wrap="square" rtlCol="0">
            <a:spAutoFit/>
          </a:bodyPr>
          <a:lstStyle/>
          <a:p>
            <a:r>
              <a:rPr lang="ru-RU" sz="2800" b="1" i="1" dirty="0" smtClean="0">
                <a:solidFill>
                  <a:srgbClr val="12313A"/>
                </a:solidFill>
                <a:latin typeface="Times New Roman" panose="02020603050405020304" pitchFamily="18" charset="0"/>
                <a:cs typeface="Times New Roman" panose="02020603050405020304" pitchFamily="18" charset="0"/>
              </a:rPr>
              <a:t>Источники</a:t>
            </a:r>
            <a:endParaRPr lang="ru-RU" sz="2800" b="1" i="1" dirty="0">
              <a:solidFill>
                <a:srgbClr val="12313A"/>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61276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323528" y="764704"/>
            <a:ext cx="8496944" cy="2862322"/>
          </a:xfrm>
          <a:prstGeom prst="rect">
            <a:avLst/>
          </a:prstGeom>
          <a:noFill/>
        </p:spPr>
        <p:txBody>
          <a:bodyPr wrap="square" rtlCol="0">
            <a:spAutoFit/>
          </a:bodyPr>
          <a:lstStyle/>
          <a:p>
            <a:pPr algn="just"/>
            <a:r>
              <a:rPr lang="ru-RU" sz="2000" b="1" i="1" dirty="0" smtClean="0">
                <a:solidFill>
                  <a:srgbClr val="18414C"/>
                </a:solidFill>
                <a:latin typeface="Times New Roman" panose="02020603050405020304" pitchFamily="18" charset="0"/>
                <a:cs typeface="Times New Roman" panose="02020603050405020304" pitchFamily="18" charset="0"/>
              </a:rPr>
              <a:t>9. Экскурсия </a:t>
            </a:r>
            <a:r>
              <a:rPr lang="ru-RU" sz="2000" b="1" i="1" dirty="0">
                <a:solidFill>
                  <a:srgbClr val="18414C"/>
                </a:solidFill>
                <a:latin typeface="Times New Roman" panose="02020603050405020304" pitchFamily="18" charset="0"/>
                <a:cs typeface="Times New Roman" panose="02020603050405020304" pitchFamily="18" charset="0"/>
              </a:rPr>
              <a:t>– как форма подготовки дошкольников... journal.preemstvennost.ru  </a:t>
            </a:r>
          </a:p>
          <a:p>
            <a:pPr marL="457200" indent="-457200" algn="just">
              <a:buAutoNum type="arabicPeriod" startAt="10"/>
            </a:pPr>
            <a:r>
              <a:rPr lang="ru-RU" sz="2000" b="1" i="1" dirty="0" smtClean="0">
                <a:solidFill>
                  <a:srgbClr val="18414C"/>
                </a:solidFill>
                <a:latin typeface="Times New Roman" panose="02020603050405020304" pitchFamily="18" charset="0"/>
                <a:cs typeface="Times New Roman" panose="02020603050405020304" pitchFamily="18" charset="0"/>
              </a:rPr>
              <a:t>Консультация </a:t>
            </a:r>
            <a:r>
              <a:rPr lang="ru-RU" sz="2000" b="1" i="1" dirty="0">
                <a:solidFill>
                  <a:srgbClr val="18414C"/>
                </a:solidFill>
                <a:latin typeface="Times New Roman" panose="02020603050405020304" pitchFamily="18" charset="0"/>
                <a:cs typeface="Times New Roman" panose="02020603050405020304" pitchFamily="18" charset="0"/>
              </a:rPr>
              <a:t>для воспитателей «Прогулка-экскурсия.»</a:t>
            </a:r>
            <a:r>
              <a:rPr lang="ru-RU" sz="2000" b="1" i="1" dirty="0" smtClean="0">
                <a:solidFill>
                  <a:srgbClr val="18414C"/>
                </a:solidFill>
                <a:latin typeface="Times New Roman" panose="02020603050405020304" pitchFamily="18" charset="0"/>
                <a:cs typeface="Times New Roman" panose="02020603050405020304" pitchFamily="18" charset="0"/>
              </a:rPr>
              <a:t>maam.ru</a:t>
            </a:r>
          </a:p>
          <a:p>
            <a:pPr marL="457200" indent="-457200" algn="just">
              <a:buAutoNum type="arabicPeriod" startAt="10"/>
            </a:pPr>
            <a:r>
              <a:rPr lang="ru-RU" sz="2000" b="1" i="1" dirty="0">
                <a:solidFill>
                  <a:srgbClr val="18414C"/>
                </a:solidFill>
                <a:latin typeface="Times New Roman" panose="02020603050405020304" pitchFamily="18" charset="0"/>
                <a:cs typeface="Times New Roman" panose="02020603050405020304" pitchFamily="18" charset="0"/>
              </a:rPr>
              <a:t>Особенности экскурсий как формы обучения</a:t>
            </a:r>
            <a:r>
              <a:rPr lang="ru-RU" sz="2000" b="1" i="1" dirty="0" smtClean="0">
                <a:solidFill>
                  <a:srgbClr val="18414C"/>
                </a:solidFill>
                <a:latin typeface="Times New Roman" panose="02020603050405020304" pitchFamily="18" charset="0"/>
                <a:cs typeface="Times New Roman" panose="02020603050405020304" pitchFamily="18" charset="0"/>
              </a:rPr>
              <a:t>...e-koncept.ru</a:t>
            </a:r>
          </a:p>
          <a:p>
            <a:pPr marL="457200" indent="-457200" algn="just">
              <a:buAutoNum type="arabicPeriod" startAt="10"/>
            </a:pPr>
            <a:r>
              <a:rPr lang="ru-RU" sz="2000" b="1" i="1" dirty="0">
                <a:solidFill>
                  <a:srgbClr val="18414C"/>
                </a:solidFill>
                <a:latin typeface="Times New Roman" panose="02020603050405020304" pitchFamily="18" charset="0"/>
                <a:cs typeface="Times New Roman" panose="02020603050405020304" pitchFamily="18" charset="0"/>
              </a:rPr>
              <a:t>Исследование экскурсии как формы организации детей</a:t>
            </a:r>
            <a:r>
              <a:rPr lang="ru-RU" sz="2000" b="1" i="1" dirty="0" smtClean="0">
                <a:solidFill>
                  <a:srgbClr val="18414C"/>
                </a:solidFill>
                <a:latin typeface="Times New Roman" panose="02020603050405020304" pitchFamily="18" charset="0"/>
                <a:cs typeface="Times New Roman" panose="02020603050405020304" pitchFamily="18" charset="0"/>
              </a:rPr>
              <a:t>... refleader.ru</a:t>
            </a:r>
          </a:p>
          <a:p>
            <a:pPr marL="457200" indent="-457200" algn="just">
              <a:buAutoNum type="arabicPeriod" startAt="10"/>
            </a:pPr>
            <a:r>
              <a:rPr lang="ru-RU" sz="2000" b="1" i="1" dirty="0">
                <a:solidFill>
                  <a:srgbClr val="18414C"/>
                </a:solidFill>
                <a:latin typeface="Times New Roman" panose="02020603050405020304" pitchFamily="18" charset="0"/>
                <a:cs typeface="Times New Roman" panose="02020603050405020304" pitchFamily="18" charset="0"/>
              </a:rPr>
              <a:t>Экскурсия – педагогический процесс | Публикация</a:t>
            </a:r>
            <a:r>
              <a:rPr lang="ru-RU" sz="2000" b="1" i="1" dirty="0" smtClean="0">
                <a:solidFill>
                  <a:srgbClr val="18414C"/>
                </a:solidFill>
                <a:latin typeface="Times New Roman" panose="02020603050405020304" pitchFamily="18" charset="0"/>
                <a:cs typeface="Times New Roman" panose="02020603050405020304" pitchFamily="18" charset="0"/>
              </a:rPr>
              <a:t>...moluch.ru</a:t>
            </a:r>
            <a:endParaRPr lang="ru-RU" sz="2000" b="1" i="1" dirty="0">
              <a:solidFill>
                <a:srgbClr val="18414C"/>
              </a:solidFill>
              <a:latin typeface="Times New Roman" panose="02020603050405020304" pitchFamily="18" charset="0"/>
              <a:cs typeface="Times New Roman" panose="02020603050405020304" pitchFamily="18" charset="0"/>
            </a:endParaRPr>
          </a:p>
          <a:p>
            <a:pPr marL="457200" indent="-457200" algn="just">
              <a:buAutoNum type="arabicPeriod" startAt="10"/>
            </a:pPr>
            <a:endParaRPr lang="ru-RU" sz="2000" b="1" i="1" dirty="0">
              <a:solidFill>
                <a:srgbClr val="18414C"/>
              </a:solidFill>
              <a:latin typeface="Times New Roman" panose="02020603050405020304" pitchFamily="18" charset="0"/>
              <a:cs typeface="Times New Roman" panose="02020603050405020304" pitchFamily="18" charset="0"/>
            </a:endParaRPr>
          </a:p>
          <a:p>
            <a:pPr marL="457200" indent="-457200" algn="just">
              <a:buAutoNum type="arabicPeriod" startAt="10"/>
            </a:pPr>
            <a:endParaRPr lang="ru-RU" sz="2000" b="1" i="1" dirty="0" smtClean="0">
              <a:solidFill>
                <a:srgbClr val="18414C"/>
              </a:solidFill>
              <a:latin typeface="Times New Roman" panose="02020603050405020304" pitchFamily="18" charset="0"/>
              <a:cs typeface="Times New Roman" panose="02020603050405020304" pitchFamily="18" charset="0"/>
            </a:endParaRPr>
          </a:p>
          <a:p>
            <a:pPr algn="just"/>
            <a:endParaRPr lang="ru-RU" sz="2000" b="1" i="1" dirty="0">
              <a:solidFill>
                <a:srgbClr val="18414C"/>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924944"/>
            <a:ext cx="2931089" cy="3621523"/>
          </a:xfrm>
          <a:prstGeom prst="rect">
            <a:avLst/>
          </a:prstGeom>
        </p:spPr>
      </p:pic>
      <p:sp>
        <p:nvSpPr>
          <p:cNvPr id="6" name="TextBox 5"/>
          <p:cNvSpPr txBox="1"/>
          <p:nvPr/>
        </p:nvSpPr>
        <p:spPr>
          <a:xfrm>
            <a:off x="3059832" y="3761641"/>
            <a:ext cx="5688632" cy="1200329"/>
          </a:xfrm>
          <a:prstGeom prst="rect">
            <a:avLst/>
          </a:prstGeom>
          <a:noFill/>
        </p:spPr>
        <p:txBody>
          <a:bodyPr wrap="square" rtlCol="0">
            <a:spAutoFit/>
          </a:bodyPr>
          <a:lstStyle/>
          <a:p>
            <a:pPr algn="ctr"/>
            <a:r>
              <a:rPr lang="ru-RU" sz="3600" b="1" i="1" dirty="0" smtClean="0">
                <a:solidFill>
                  <a:srgbClr val="0F282F"/>
                </a:solidFill>
                <a:latin typeface="Times New Roman" panose="02020603050405020304" pitchFamily="18" charset="0"/>
                <a:cs typeface="Times New Roman" panose="02020603050405020304" pitchFamily="18" charset="0"/>
              </a:rPr>
              <a:t>Спасибо за внимание и работу на уроке!</a:t>
            </a:r>
            <a:endParaRPr lang="ru-RU" sz="3600" b="1" i="1" dirty="0">
              <a:solidFill>
                <a:srgbClr val="0F282F"/>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5580112" y="6183888"/>
            <a:ext cx="3456384" cy="369332"/>
          </a:xfrm>
          <a:prstGeom prst="rect">
            <a:avLst/>
          </a:prstGeom>
          <a:noFill/>
        </p:spPr>
        <p:txBody>
          <a:bodyPr wrap="square" rtlCol="0">
            <a:spAutoFit/>
          </a:bodyPr>
          <a:lstStyle/>
          <a:p>
            <a:pPr algn="r"/>
            <a:r>
              <a:rPr lang="ru-RU" b="1" i="1" dirty="0" smtClean="0">
                <a:latin typeface="Times New Roman" panose="02020603050405020304" pitchFamily="18" charset="0"/>
                <a:cs typeface="Times New Roman" panose="02020603050405020304" pitchFamily="18" charset="0"/>
              </a:rPr>
              <a:t>Преподаватель: О.Г. Гольская</a:t>
            </a:r>
            <a:endParaRPr lang="ru-RU"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1014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5" name="TextBox 4"/>
          <p:cNvSpPr txBox="1"/>
          <p:nvPr/>
        </p:nvSpPr>
        <p:spPr>
          <a:xfrm>
            <a:off x="179512" y="620688"/>
            <a:ext cx="8874732" cy="2308324"/>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подбор воспитателем стихов, загадок, пословиц, игровых приёмов;</a:t>
            </a:r>
          </a:p>
          <a:p>
            <a:pPr marL="457200" indent="-45720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отметку  </a:t>
            </a:r>
            <a:r>
              <a:rPr lang="ru-RU" sz="2800" b="1" i="1" dirty="0">
                <a:solidFill>
                  <a:srgbClr val="18414C"/>
                </a:solidFill>
                <a:latin typeface="Times New Roman" panose="02020603050405020304" pitchFamily="18" charset="0"/>
                <a:cs typeface="Times New Roman" panose="02020603050405020304" pitchFamily="18" charset="0"/>
              </a:rPr>
              <a:t>в «Журнале регистрации выхода воспитанников за пределы ДОУ» в день </a:t>
            </a:r>
            <a:r>
              <a:rPr lang="ru-RU" sz="2800" b="1" i="1" dirty="0" smtClean="0">
                <a:solidFill>
                  <a:srgbClr val="18414C"/>
                </a:solidFill>
                <a:latin typeface="Times New Roman" panose="02020603050405020304" pitchFamily="18" charset="0"/>
                <a:cs typeface="Times New Roman" panose="02020603050405020304" pitchFamily="18" charset="0"/>
              </a:rPr>
              <a:t>экскурсии;</a:t>
            </a:r>
          </a:p>
          <a:p>
            <a:pPr marL="457200" indent="-457200" algn="just">
              <a:buFont typeface="Wingdings" panose="05000000000000000000" pitchFamily="2" charset="2"/>
              <a:buChar char="ü"/>
            </a:pPr>
            <a:endParaRPr lang="ru-RU" sz="3200" b="1" i="1" dirty="0">
              <a:solidFill>
                <a:srgbClr val="12313A"/>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79512" y="2348880"/>
            <a:ext cx="3744416" cy="3970318"/>
          </a:xfrm>
          <a:prstGeom prst="rect">
            <a:avLst/>
          </a:prstGeom>
          <a:noFill/>
        </p:spPr>
        <p:txBody>
          <a:bodyPr wrap="square" rtlCol="0">
            <a:spAutoFit/>
          </a:bodyPr>
          <a:lstStyle/>
          <a:p>
            <a:pPr marL="285750" indent="-28575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проверку списочного состава </a:t>
            </a:r>
            <a:r>
              <a:rPr lang="ru-RU" sz="2800" b="1" i="1" dirty="0">
                <a:solidFill>
                  <a:srgbClr val="18414C"/>
                </a:solidFill>
                <a:latin typeface="Times New Roman" panose="02020603050405020304" pitchFamily="18" charset="0"/>
                <a:cs typeface="Times New Roman" panose="02020603050405020304" pitchFamily="18" charset="0"/>
              </a:rPr>
              <a:t>детей перед выходом на </a:t>
            </a:r>
            <a:r>
              <a:rPr lang="ru-RU" sz="2800" b="1" i="1" dirty="0" smtClean="0">
                <a:solidFill>
                  <a:srgbClr val="18414C"/>
                </a:solidFill>
                <a:latin typeface="Times New Roman" panose="02020603050405020304" pitchFamily="18" charset="0"/>
                <a:cs typeface="Times New Roman" panose="02020603050405020304" pitchFamily="18" charset="0"/>
              </a:rPr>
              <a:t>экскурсию;</a:t>
            </a:r>
            <a:endParaRPr lang="ru-RU" sz="2800" b="1" i="1" dirty="0">
              <a:solidFill>
                <a:srgbClr val="18414C"/>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ru-RU" sz="2800" b="1" i="1" dirty="0" smtClean="0">
                <a:solidFill>
                  <a:srgbClr val="18414C"/>
                </a:solidFill>
                <a:latin typeface="Times New Roman" panose="02020603050405020304" pitchFamily="18" charset="0"/>
                <a:cs typeface="Times New Roman" panose="02020603050405020304" pitchFamily="18" charset="0"/>
              </a:rPr>
              <a:t>взятие </a:t>
            </a:r>
            <a:r>
              <a:rPr lang="ru-RU" sz="2800" b="1" i="1" dirty="0">
                <a:solidFill>
                  <a:srgbClr val="18414C"/>
                </a:solidFill>
                <a:latin typeface="Times New Roman" panose="02020603050405020304" pitchFamily="18" charset="0"/>
                <a:cs typeface="Times New Roman" panose="02020603050405020304" pitchFamily="18" charset="0"/>
              </a:rPr>
              <a:t>с собой </a:t>
            </a:r>
            <a:r>
              <a:rPr lang="ru-RU" sz="2800" b="1" i="1" dirty="0" smtClean="0">
                <a:solidFill>
                  <a:srgbClr val="18414C"/>
                </a:solidFill>
                <a:latin typeface="Times New Roman" panose="02020603050405020304" pitchFamily="18" charset="0"/>
                <a:cs typeface="Times New Roman" panose="02020603050405020304" pitchFamily="18" charset="0"/>
              </a:rPr>
              <a:t>сигнальных флажков </a:t>
            </a:r>
            <a:r>
              <a:rPr lang="ru-RU" sz="2800" b="1" i="1" dirty="0">
                <a:solidFill>
                  <a:srgbClr val="18414C"/>
                </a:solidFill>
                <a:latin typeface="Times New Roman" panose="02020603050405020304" pitchFamily="18" charset="0"/>
                <a:cs typeface="Times New Roman" panose="02020603050405020304" pitchFamily="18" charset="0"/>
              </a:rPr>
              <a:t>для безопасности детей </a:t>
            </a:r>
            <a:r>
              <a:rPr lang="ru-RU" sz="2800" b="1" i="1" dirty="0" smtClean="0">
                <a:solidFill>
                  <a:srgbClr val="18414C"/>
                </a:solidFill>
                <a:latin typeface="Times New Roman" panose="02020603050405020304" pitchFamily="18" charset="0"/>
                <a:cs typeface="Times New Roman" panose="02020603050405020304" pitchFamily="18" charset="0"/>
              </a:rPr>
              <a:t>в пути;</a:t>
            </a:r>
            <a:endParaRPr lang="ru-RU" sz="2800" b="1" i="1" dirty="0">
              <a:solidFill>
                <a:srgbClr val="18414C"/>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11488" y="2803129"/>
            <a:ext cx="5232512" cy="3669299"/>
          </a:xfrm>
          <a:prstGeom prst="rect">
            <a:avLst/>
          </a:prstGeom>
        </p:spPr>
      </p:pic>
    </p:spTree>
    <p:extLst>
      <p:ext uri="{BB962C8B-B14F-4D97-AF65-F5344CB8AC3E}">
        <p14:creationId xmlns:p14="http://schemas.microsoft.com/office/powerpoint/2010/main" val="1781327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4" name="TextBox 3"/>
          <p:cNvSpPr txBox="1"/>
          <p:nvPr/>
        </p:nvSpPr>
        <p:spPr>
          <a:xfrm>
            <a:off x="107504" y="548680"/>
            <a:ext cx="8856984" cy="2062103"/>
          </a:xfrm>
          <a:prstGeom prst="rect">
            <a:avLst/>
          </a:prstGeom>
          <a:noFill/>
        </p:spPr>
        <p:txBody>
          <a:bodyPr wrap="square" rtlCol="0">
            <a:spAutoFit/>
          </a:bodyPr>
          <a:lstStyle/>
          <a:p>
            <a:pPr marL="285750" indent="-285750" algn="just">
              <a:buFont typeface="Wingdings" panose="05000000000000000000" pitchFamily="2" charset="2"/>
              <a:buChar char="ü"/>
            </a:pPr>
            <a:r>
              <a:rPr lang="ru-RU" sz="3200" b="1" i="1" dirty="0" smtClean="0">
                <a:solidFill>
                  <a:srgbClr val="18414C"/>
                </a:solidFill>
                <a:latin typeface="Times New Roman" panose="02020603050405020304" pitchFamily="18" charset="0"/>
                <a:cs typeface="Times New Roman" panose="02020603050405020304" pitchFamily="18" charset="0"/>
              </a:rPr>
              <a:t>получение разрешения </a:t>
            </a:r>
            <a:r>
              <a:rPr lang="ru-RU" sz="3200" b="1" i="1" dirty="0">
                <a:solidFill>
                  <a:srgbClr val="18414C"/>
                </a:solidFill>
                <a:latin typeface="Times New Roman" panose="02020603050405020304" pitchFamily="18" charset="0"/>
                <a:cs typeface="Times New Roman" panose="02020603050405020304" pitchFamily="18" charset="0"/>
              </a:rPr>
              <a:t>на проведение экскурсии, в условленном </a:t>
            </a:r>
            <a:r>
              <a:rPr lang="ru-RU" sz="3200" b="1" i="1" dirty="0" smtClean="0">
                <a:solidFill>
                  <a:srgbClr val="18414C"/>
                </a:solidFill>
                <a:latin typeface="Times New Roman" panose="02020603050405020304" pitchFamily="18" charset="0"/>
                <a:cs typeface="Times New Roman" panose="02020603050405020304" pitchFamily="18" charset="0"/>
              </a:rPr>
              <a:t>месте;</a:t>
            </a:r>
            <a:endParaRPr lang="ru-RU" sz="3200" b="1" i="1" dirty="0">
              <a:solidFill>
                <a:srgbClr val="18414C"/>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ru-RU" sz="3200" b="1" i="1" dirty="0" smtClean="0">
                <a:solidFill>
                  <a:srgbClr val="18414C"/>
                </a:solidFill>
                <a:latin typeface="Times New Roman" panose="02020603050405020304" pitchFamily="18" charset="0"/>
                <a:cs typeface="Times New Roman" panose="02020603050405020304" pitchFamily="18" charset="0"/>
              </a:rPr>
              <a:t>отбор </a:t>
            </a:r>
            <a:r>
              <a:rPr lang="ru-RU" sz="3200" b="1" i="1" dirty="0">
                <a:solidFill>
                  <a:srgbClr val="18414C"/>
                </a:solidFill>
                <a:latin typeface="Times New Roman" panose="02020603050405020304" pitchFamily="18" charset="0"/>
                <a:cs typeface="Times New Roman" panose="02020603050405020304" pitchFamily="18" charset="0"/>
              </a:rPr>
              <a:t>наиболее </a:t>
            </a:r>
            <a:r>
              <a:rPr lang="ru-RU" sz="3200" b="1" i="1" dirty="0" smtClean="0">
                <a:solidFill>
                  <a:srgbClr val="18414C"/>
                </a:solidFill>
                <a:latin typeface="Times New Roman" panose="02020603050405020304" pitchFamily="18" charset="0"/>
                <a:cs typeface="Times New Roman" panose="02020603050405020304" pitchFamily="18" charset="0"/>
              </a:rPr>
              <a:t>эффективных методов </a:t>
            </a:r>
            <a:r>
              <a:rPr lang="ru-RU" sz="3200" b="1" i="1" dirty="0">
                <a:solidFill>
                  <a:srgbClr val="18414C"/>
                </a:solidFill>
                <a:latin typeface="Times New Roman" panose="02020603050405020304" pitchFamily="18" charset="0"/>
                <a:cs typeface="Times New Roman" panose="02020603050405020304" pitchFamily="18" charset="0"/>
              </a:rPr>
              <a:t>и </a:t>
            </a:r>
            <a:r>
              <a:rPr lang="ru-RU" sz="3200" b="1" i="1" dirty="0" smtClean="0">
                <a:solidFill>
                  <a:srgbClr val="18414C"/>
                </a:solidFill>
                <a:latin typeface="Times New Roman" panose="02020603050405020304" pitchFamily="18" charset="0"/>
                <a:cs typeface="Times New Roman" panose="02020603050405020304" pitchFamily="18" charset="0"/>
              </a:rPr>
              <a:t>приёмов </a:t>
            </a:r>
            <a:r>
              <a:rPr lang="ru-RU" sz="3200" b="1" i="1" dirty="0">
                <a:solidFill>
                  <a:srgbClr val="18414C"/>
                </a:solidFill>
                <a:latin typeface="Times New Roman" panose="02020603050405020304" pitchFamily="18" charset="0"/>
                <a:cs typeface="Times New Roman" panose="02020603050405020304" pitchFamily="18" charset="0"/>
              </a:rPr>
              <a:t>для реализации поставленных </a:t>
            </a:r>
            <a:r>
              <a:rPr lang="ru-RU" sz="3200" b="1" i="1" dirty="0" smtClean="0">
                <a:solidFill>
                  <a:srgbClr val="18414C"/>
                </a:solidFill>
                <a:latin typeface="Times New Roman" panose="02020603050405020304" pitchFamily="18" charset="0"/>
                <a:cs typeface="Times New Roman" panose="02020603050405020304" pitchFamily="18" charset="0"/>
              </a:rPr>
              <a:t>задач;</a:t>
            </a:r>
            <a:endParaRPr lang="ru-RU" sz="3200" b="1" i="1" dirty="0">
              <a:solidFill>
                <a:srgbClr val="18414C"/>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07505" y="2610783"/>
            <a:ext cx="3732790" cy="4308872"/>
          </a:xfrm>
          <a:prstGeom prst="rect">
            <a:avLst/>
          </a:prstGeom>
          <a:noFill/>
        </p:spPr>
        <p:txBody>
          <a:bodyPr wrap="square" rtlCol="0">
            <a:spAutoFit/>
          </a:bodyPr>
          <a:lstStyle/>
          <a:p>
            <a:pPr marL="285750" indent="-285750" algn="just">
              <a:buFont typeface="Wingdings" panose="05000000000000000000" pitchFamily="2" charset="2"/>
              <a:buChar char="ü"/>
            </a:pPr>
            <a:r>
              <a:rPr lang="ru-RU" sz="3200" b="1" i="1" dirty="0" smtClean="0">
                <a:solidFill>
                  <a:srgbClr val="12313A"/>
                </a:solidFill>
                <a:latin typeface="Times New Roman" panose="02020603050405020304" pitchFamily="18" charset="0"/>
                <a:cs typeface="Times New Roman" panose="02020603050405020304" pitchFamily="18" charset="0"/>
              </a:rPr>
              <a:t>продумывание структуры </a:t>
            </a:r>
            <a:r>
              <a:rPr lang="ru-RU" sz="3200" b="1" i="1" dirty="0">
                <a:solidFill>
                  <a:srgbClr val="12313A"/>
                </a:solidFill>
                <a:latin typeface="Times New Roman" panose="02020603050405020304" pitchFamily="18" charset="0"/>
                <a:cs typeface="Times New Roman" panose="02020603050405020304" pitchFamily="18" charset="0"/>
              </a:rPr>
              <a:t>и </a:t>
            </a:r>
            <a:r>
              <a:rPr lang="ru-RU" sz="3200" b="1" i="1" dirty="0" smtClean="0">
                <a:solidFill>
                  <a:srgbClr val="12313A"/>
                </a:solidFill>
                <a:latin typeface="Times New Roman" panose="02020603050405020304" pitchFamily="18" charset="0"/>
                <a:cs typeface="Times New Roman" panose="02020603050405020304" pitchFamily="18" charset="0"/>
              </a:rPr>
              <a:t>содержания экскурсии;</a:t>
            </a:r>
            <a:endParaRPr lang="ru-RU" sz="3200" b="1" i="1" dirty="0">
              <a:solidFill>
                <a:srgbClr val="12313A"/>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ru-RU" sz="3200" b="1" i="1" dirty="0" smtClean="0">
                <a:solidFill>
                  <a:srgbClr val="12313A"/>
                </a:solidFill>
                <a:latin typeface="Times New Roman" panose="02020603050405020304" pitchFamily="18" charset="0"/>
                <a:cs typeface="Times New Roman" panose="02020603050405020304" pitchFamily="18" charset="0"/>
              </a:rPr>
              <a:t>планирование предшествующей </a:t>
            </a:r>
            <a:r>
              <a:rPr lang="ru-RU" sz="3200" b="1" i="1" dirty="0">
                <a:solidFill>
                  <a:srgbClr val="12313A"/>
                </a:solidFill>
                <a:latin typeface="Times New Roman" panose="02020603050405020304" pitchFamily="18" charset="0"/>
                <a:cs typeface="Times New Roman" panose="02020603050405020304" pitchFamily="18" charset="0"/>
              </a:rPr>
              <a:t>и </a:t>
            </a:r>
            <a:r>
              <a:rPr lang="ru-RU" sz="3200" b="1" i="1" dirty="0" smtClean="0">
                <a:solidFill>
                  <a:srgbClr val="12313A"/>
                </a:solidFill>
                <a:latin typeface="Times New Roman" panose="02020603050405020304" pitchFamily="18" charset="0"/>
                <a:cs typeface="Times New Roman" panose="02020603050405020304" pitchFamily="18" charset="0"/>
              </a:rPr>
              <a:t>последующей работы</a:t>
            </a:r>
            <a:endParaRPr lang="ru-RU" sz="3200" b="1" i="1" dirty="0">
              <a:solidFill>
                <a:srgbClr val="12313A"/>
              </a:solidFill>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ru-RU" b="1" i="1" dirty="0">
              <a:solidFill>
                <a:srgbClr val="12313A"/>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40295" y="2707387"/>
            <a:ext cx="5285350" cy="3878126"/>
          </a:xfrm>
          <a:prstGeom prst="rect">
            <a:avLst/>
          </a:prstGeom>
        </p:spPr>
      </p:pic>
    </p:spTree>
    <p:extLst>
      <p:ext uri="{BB962C8B-B14F-4D97-AF65-F5344CB8AC3E}">
        <p14:creationId xmlns:p14="http://schemas.microsoft.com/office/powerpoint/2010/main" val="16635876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 y="11212"/>
            <a:ext cx="1333500" cy="1333500"/>
          </a:xfrm>
          <a:prstGeom prst="rect">
            <a:avLst/>
          </a:prstGeom>
        </p:spPr>
      </p:pic>
      <p:sp>
        <p:nvSpPr>
          <p:cNvPr id="6" name="TextBox 5"/>
          <p:cNvSpPr txBox="1"/>
          <p:nvPr/>
        </p:nvSpPr>
        <p:spPr>
          <a:xfrm>
            <a:off x="1619672" y="620688"/>
            <a:ext cx="7056784" cy="584775"/>
          </a:xfrm>
          <a:prstGeom prst="rect">
            <a:avLst/>
          </a:prstGeom>
          <a:noFill/>
        </p:spPr>
        <p:txBody>
          <a:bodyPr wrap="square" rtlCol="0">
            <a:spAutoFit/>
          </a:bodyPr>
          <a:lstStyle/>
          <a:p>
            <a:r>
              <a:rPr lang="ru-RU" sz="3200" b="1" i="1" dirty="0" smtClean="0">
                <a:solidFill>
                  <a:srgbClr val="0F282F"/>
                </a:solidFill>
                <a:latin typeface="Times New Roman" panose="02020603050405020304" pitchFamily="18" charset="0"/>
                <a:cs typeface="Times New Roman" panose="02020603050405020304" pitchFamily="18" charset="0"/>
              </a:rPr>
              <a:t>Задание</a:t>
            </a:r>
            <a:endParaRPr lang="ru-RU" sz="3200" b="1" i="1" dirty="0">
              <a:solidFill>
                <a:srgbClr val="0F282F"/>
              </a:solidFill>
              <a:latin typeface="Times New Roman" panose="02020603050405020304" pitchFamily="18" charset="0"/>
              <a:cs typeface="Times New Roman" panose="02020603050405020304" pitchFamily="18"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349820724"/>
              </p:ext>
            </p:extLst>
          </p:nvPr>
        </p:nvGraphicFramePr>
        <p:xfrm>
          <a:off x="38101" y="1344709"/>
          <a:ext cx="8998395" cy="5396659"/>
        </p:xfrm>
        <a:graphic>
          <a:graphicData uri="http://schemas.openxmlformats.org/drawingml/2006/table">
            <a:tbl>
              <a:tblPr firstRow="1" bandRow="1">
                <a:tableStyleId>{5C22544A-7EE6-4342-B048-85BDC9FD1C3A}</a:tableStyleId>
              </a:tblPr>
              <a:tblGrid>
                <a:gridCol w="5109964">
                  <a:extLst>
                    <a:ext uri="{9D8B030D-6E8A-4147-A177-3AD203B41FA5}">
                      <a16:colId xmlns:a16="http://schemas.microsoft.com/office/drawing/2014/main" val="1319814952"/>
                    </a:ext>
                  </a:extLst>
                </a:gridCol>
                <a:gridCol w="1058289">
                  <a:extLst>
                    <a:ext uri="{9D8B030D-6E8A-4147-A177-3AD203B41FA5}">
                      <a16:colId xmlns:a16="http://schemas.microsoft.com/office/drawing/2014/main" val="387068735"/>
                    </a:ext>
                  </a:extLst>
                </a:gridCol>
                <a:gridCol w="943381">
                  <a:extLst>
                    <a:ext uri="{9D8B030D-6E8A-4147-A177-3AD203B41FA5}">
                      <a16:colId xmlns:a16="http://schemas.microsoft.com/office/drawing/2014/main" val="2166553904"/>
                    </a:ext>
                  </a:extLst>
                </a:gridCol>
                <a:gridCol w="870813">
                  <a:extLst>
                    <a:ext uri="{9D8B030D-6E8A-4147-A177-3AD203B41FA5}">
                      <a16:colId xmlns:a16="http://schemas.microsoft.com/office/drawing/2014/main" val="3365146622"/>
                    </a:ext>
                  </a:extLst>
                </a:gridCol>
                <a:gridCol w="1015948">
                  <a:extLst>
                    <a:ext uri="{9D8B030D-6E8A-4147-A177-3AD203B41FA5}">
                      <a16:colId xmlns:a16="http://schemas.microsoft.com/office/drawing/2014/main" val="300962801"/>
                    </a:ext>
                  </a:extLst>
                </a:gridCol>
              </a:tblGrid>
              <a:tr h="651321">
                <a:tc>
                  <a:txBody>
                    <a:bodyPr/>
                    <a:lstStyle/>
                    <a:p>
                      <a:pPr algn="ctr"/>
                      <a:r>
                        <a:rPr lang="ru-RU" i="1" dirty="0" smtClean="0">
                          <a:solidFill>
                            <a:schemeClr val="bg1"/>
                          </a:solidFill>
                          <a:latin typeface="Times New Roman" panose="02020603050405020304" pitchFamily="18" charset="0"/>
                          <a:cs typeface="Times New Roman" panose="02020603050405020304" pitchFamily="18" charset="0"/>
                        </a:rPr>
                        <a:t>Направления тематических экскурсий в ДОУ</a:t>
                      </a:r>
                      <a:endParaRPr lang="ru-RU"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i="1" dirty="0" smtClean="0">
                          <a:solidFill>
                            <a:schemeClr val="bg1"/>
                          </a:solidFill>
                          <a:latin typeface="Times New Roman" panose="02020603050405020304" pitchFamily="18" charset="0"/>
                          <a:cs typeface="Times New Roman" panose="02020603050405020304" pitchFamily="18" charset="0"/>
                        </a:rPr>
                        <a:t>Мл. группа</a:t>
                      </a:r>
                      <a:endParaRPr lang="ru-RU"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i="1" dirty="0" smtClean="0">
                          <a:solidFill>
                            <a:schemeClr val="bg1"/>
                          </a:solidFill>
                          <a:latin typeface="Times New Roman" panose="02020603050405020304" pitchFamily="18" charset="0"/>
                          <a:cs typeface="Times New Roman" panose="02020603050405020304" pitchFamily="18" charset="0"/>
                        </a:rPr>
                        <a:t>Ср. группа</a:t>
                      </a:r>
                      <a:endParaRPr lang="ru-RU"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i="1" dirty="0" smtClean="0">
                          <a:solidFill>
                            <a:schemeClr val="bg1"/>
                          </a:solidFill>
                          <a:latin typeface="Times New Roman" panose="02020603050405020304" pitchFamily="18" charset="0"/>
                          <a:cs typeface="Times New Roman" panose="02020603050405020304" pitchFamily="18" charset="0"/>
                        </a:rPr>
                        <a:t>Стар. группа</a:t>
                      </a:r>
                      <a:endParaRPr lang="ru-RU"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i="1" dirty="0" smtClean="0">
                          <a:solidFill>
                            <a:schemeClr val="bg1"/>
                          </a:solidFill>
                          <a:latin typeface="Times New Roman" panose="02020603050405020304" pitchFamily="18" charset="0"/>
                          <a:cs typeface="Times New Roman" panose="02020603050405020304" pitchFamily="18" charset="0"/>
                        </a:rPr>
                        <a:t>Под. группа</a:t>
                      </a:r>
                      <a:endParaRPr lang="ru-RU"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extLst>
                  <a:ext uri="{0D108BD9-81ED-4DB2-BD59-A6C34878D82A}">
                    <a16:rowId xmlns:a16="http://schemas.microsoft.com/office/drawing/2014/main" val="2546762306"/>
                  </a:ext>
                </a:extLst>
              </a:tr>
              <a:tr h="1209596">
                <a:tc>
                  <a:txBody>
                    <a:bodyPr/>
                    <a:lstStyle/>
                    <a:p>
                      <a:pPr algn="just"/>
                      <a:r>
                        <a:rPr lang="ru-RU" sz="2400" dirty="0" smtClean="0"/>
                        <a:t>- </a:t>
                      </a:r>
                      <a:r>
                        <a:rPr lang="ru-RU" sz="2400" b="1" i="1" dirty="0" smtClean="0">
                          <a:solidFill>
                            <a:srgbClr val="0F282F"/>
                          </a:solidFill>
                          <a:latin typeface="Times New Roman" panose="02020603050405020304" pitchFamily="18" charset="0"/>
                          <a:cs typeface="Times New Roman" panose="02020603050405020304" pitchFamily="18" charset="0"/>
                        </a:rPr>
                        <a:t>исторические, в которых освещается конкретный период истории края</a:t>
                      </a:r>
                      <a:endParaRPr lang="ru-RU" sz="2400" b="1" i="1" dirty="0">
                        <a:solidFill>
                          <a:srgbClr val="0F282F"/>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extLst>
                  <a:ext uri="{0D108BD9-81ED-4DB2-BD59-A6C34878D82A}">
                    <a16:rowId xmlns:a16="http://schemas.microsoft.com/office/drawing/2014/main" val="1171453570"/>
                  </a:ext>
                </a:extLst>
              </a:tr>
              <a:tr h="1581780">
                <a:tc>
                  <a:txBody>
                    <a:bodyPr/>
                    <a:lstStyle/>
                    <a:p>
                      <a:pPr algn="just"/>
                      <a:r>
                        <a:rPr lang="ru-RU" sz="2400" dirty="0" smtClean="0"/>
                        <a:t>- </a:t>
                      </a:r>
                      <a:r>
                        <a:rPr lang="ru-RU" sz="2400" b="0" i="1" dirty="0" smtClean="0">
                          <a:solidFill>
                            <a:srgbClr val="0F282F"/>
                          </a:solidFill>
                          <a:latin typeface="Times New Roman" panose="02020603050405020304" pitchFamily="18" charset="0"/>
                          <a:cs typeface="Times New Roman" panose="02020603050405020304" pitchFamily="18" charset="0"/>
                        </a:rPr>
                        <a:t>военно-исторические, т.е. экскурсии по памятным местам военных событий и в военно-исторические и мемориальные музей;</a:t>
                      </a:r>
                      <a:endParaRPr lang="ru-RU" sz="2400" b="0" i="1" dirty="0">
                        <a:solidFill>
                          <a:srgbClr val="0F282F"/>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extLst>
                  <a:ext uri="{0D108BD9-81ED-4DB2-BD59-A6C34878D82A}">
                    <a16:rowId xmlns:a16="http://schemas.microsoft.com/office/drawing/2014/main" val="1539675734"/>
                  </a:ext>
                </a:extLst>
              </a:tr>
              <a:tr h="1953962">
                <a:tc>
                  <a:txBody>
                    <a:bodyPr/>
                    <a:lstStyle/>
                    <a:p>
                      <a:pPr algn="just"/>
                      <a:r>
                        <a:rPr lang="ru-RU" sz="2400" dirty="0" smtClean="0"/>
                        <a:t>- </a:t>
                      </a:r>
                      <a:r>
                        <a:rPr lang="ru-RU" sz="2400" b="1" i="1" dirty="0" smtClean="0">
                          <a:solidFill>
                            <a:srgbClr val="0F282F"/>
                          </a:solidFill>
                          <a:latin typeface="Times New Roman" panose="02020603050405020304" pitchFamily="18" charset="0"/>
                          <a:cs typeface="Times New Roman" panose="02020603050405020304" pitchFamily="18" charset="0"/>
                        </a:rPr>
                        <a:t>производственные, которые раскрывают историю предприятия, показывают его достижения, производственный процесс</a:t>
                      </a:r>
                      <a:endParaRPr lang="ru-RU" sz="2400" b="1" i="1" dirty="0">
                        <a:solidFill>
                          <a:srgbClr val="0F282F"/>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extLst>
                  <a:ext uri="{0D108BD9-81ED-4DB2-BD59-A6C34878D82A}">
                    <a16:rowId xmlns:a16="http://schemas.microsoft.com/office/drawing/2014/main" val="341806799"/>
                  </a:ext>
                </a:extLst>
              </a:tr>
            </a:tbl>
          </a:graphicData>
        </a:graphic>
      </p:graphicFrame>
      <p:sp>
        <p:nvSpPr>
          <p:cNvPr id="8" name="TextBox 7"/>
          <p:cNvSpPr txBox="1"/>
          <p:nvPr/>
        </p:nvSpPr>
        <p:spPr>
          <a:xfrm>
            <a:off x="4788024" y="11212"/>
            <a:ext cx="4248472" cy="276999"/>
          </a:xfrm>
          <a:prstGeom prst="rect">
            <a:avLst/>
          </a:prstGeom>
          <a:noFill/>
        </p:spPr>
        <p:txBody>
          <a:bodyPr wrap="square" rtlCol="0">
            <a:spAutoFit/>
          </a:bodyPr>
          <a:lstStyle/>
          <a:p>
            <a:pPr algn="r"/>
            <a:r>
              <a:rPr lang="ru-RU" sz="1200" i="1" dirty="0" smtClean="0">
                <a:latin typeface="Times New Roman" panose="02020603050405020304" pitchFamily="18" charset="0"/>
                <a:cs typeface="Times New Roman" panose="02020603050405020304" pitchFamily="18" charset="0"/>
              </a:rPr>
              <a:t>Начало таблицы 2</a:t>
            </a:r>
            <a:endParaRPr lang="ru-RU"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32948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sp>
        <p:nvSpPr>
          <p:cNvPr id="6" name="TextBox 5"/>
          <p:cNvSpPr txBox="1"/>
          <p:nvPr/>
        </p:nvSpPr>
        <p:spPr>
          <a:xfrm>
            <a:off x="1547664" y="476672"/>
            <a:ext cx="7128792" cy="523220"/>
          </a:xfrm>
          <a:prstGeom prst="rect">
            <a:avLst/>
          </a:prstGeom>
          <a:noFill/>
        </p:spPr>
        <p:txBody>
          <a:bodyPr wrap="square" rtlCol="0">
            <a:spAutoFit/>
          </a:bodyPr>
          <a:lstStyle/>
          <a:p>
            <a:r>
              <a:rPr lang="ru-RU" sz="2800" b="1" i="1" dirty="0" smtClean="0">
                <a:solidFill>
                  <a:srgbClr val="0F282F"/>
                </a:solidFill>
                <a:latin typeface="Times New Roman" panose="02020603050405020304" pitchFamily="18" charset="0"/>
                <a:cs typeface="Times New Roman" panose="02020603050405020304" pitchFamily="18" charset="0"/>
              </a:rPr>
              <a:t>Задание</a:t>
            </a:r>
            <a:endParaRPr lang="ru-RU" sz="2800" b="1" i="1" dirty="0">
              <a:solidFill>
                <a:srgbClr val="0F282F"/>
              </a:solidFill>
              <a:latin typeface="Times New Roman" panose="02020603050405020304" pitchFamily="18" charset="0"/>
              <a:cs typeface="Times New Roman" panose="02020603050405020304" pitchFamily="18"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50569117"/>
              </p:ext>
            </p:extLst>
          </p:nvPr>
        </p:nvGraphicFramePr>
        <p:xfrm>
          <a:off x="38099" y="935767"/>
          <a:ext cx="9105902" cy="5877609"/>
        </p:xfrm>
        <a:graphic>
          <a:graphicData uri="http://schemas.openxmlformats.org/drawingml/2006/table">
            <a:tbl>
              <a:tblPr firstRow="1" bandRow="1">
                <a:tableStyleId>{5C22544A-7EE6-4342-B048-85BDC9FD1C3A}</a:tableStyleId>
              </a:tblPr>
              <a:tblGrid>
                <a:gridCol w="6409775">
                  <a:extLst>
                    <a:ext uri="{9D8B030D-6E8A-4147-A177-3AD203B41FA5}">
                      <a16:colId xmlns:a16="http://schemas.microsoft.com/office/drawing/2014/main" val="1319814952"/>
                    </a:ext>
                  </a:extLst>
                </a:gridCol>
                <a:gridCol w="655815">
                  <a:extLst>
                    <a:ext uri="{9D8B030D-6E8A-4147-A177-3AD203B41FA5}">
                      <a16:colId xmlns:a16="http://schemas.microsoft.com/office/drawing/2014/main" val="387068735"/>
                    </a:ext>
                  </a:extLst>
                </a:gridCol>
                <a:gridCol w="728683">
                  <a:extLst>
                    <a:ext uri="{9D8B030D-6E8A-4147-A177-3AD203B41FA5}">
                      <a16:colId xmlns:a16="http://schemas.microsoft.com/office/drawing/2014/main" val="2166553904"/>
                    </a:ext>
                  </a:extLst>
                </a:gridCol>
                <a:gridCol w="728683">
                  <a:extLst>
                    <a:ext uri="{9D8B030D-6E8A-4147-A177-3AD203B41FA5}">
                      <a16:colId xmlns:a16="http://schemas.microsoft.com/office/drawing/2014/main" val="3365146622"/>
                    </a:ext>
                  </a:extLst>
                </a:gridCol>
                <a:gridCol w="582946">
                  <a:extLst>
                    <a:ext uri="{9D8B030D-6E8A-4147-A177-3AD203B41FA5}">
                      <a16:colId xmlns:a16="http://schemas.microsoft.com/office/drawing/2014/main" val="300962801"/>
                    </a:ext>
                  </a:extLst>
                </a:gridCol>
              </a:tblGrid>
              <a:tr h="747181">
                <a:tc>
                  <a:txBody>
                    <a:bodyPr/>
                    <a:lstStyle/>
                    <a:p>
                      <a:pPr algn="ctr"/>
                      <a:r>
                        <a:rPr lang="ru-RU" i="1" dirty="0" smtClean="0">
                          <a:solidFill>
                            <a:schemeClr val="bg1"/>
                          </a:solidFill>
                          <a:latin typeface="Times New Roman" panose="02020603050405020304" pitchFamily="18" charset="0"/>
                          <a:cs typeface="Times New Roman" panose="02020603050405020304" pitchFamily="18" charset="0"/>
                        </a:rPr>
                        <a:t>Направления тематических экскурсий в ДОУ</a:t>
                      </a:r>
                    </a:p>
                    <a:p>
                      <a:pPr algn="ctr"/>
                      <a:endParaRPr lang="ru-RU"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sz="1400" i="1" dirty="0" smtClean="0">
                          <a:solidFill>
                            <a:schemeClr val="bg1"/>
                          </a:solidFill>
                          <a:latin typeface="Times New Roman" panose="02020603050405020304" pitchFamily="18" charset="0"/>
                          <a:cs typeface="Times New Roman" panose="02020603050405020304" pitchFamily="18" charset="0"/>
                        </a:rPr>
                        <a:t>Мл. группа</a:t>
                      </a:r>
                      <a:endParaRPr lang="ru-RU" sz="1400"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sz="1400" i="1" dirty="0" smtClean="0">
                          <a:solidFill>
                            <a:schemeClr val="bg1"/>
                          </a:solidFill>
                          <a:latin typeface="Times New Roman" panose="02020603050405020304" pitchFamily="18" charset="0"/>
                          <a:cs typeface="Times New Roman" panose="02020603050405020304" pitchFamily="18" charset="0"/>
                        </a:rPr>
                        <a:t>Ср. группа</a:t>
                      </a:r>
                      <a:endParaRPr lang="ru-RU" sz="1400"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sz="1400" i="1" dirty="0" smtClean="0">
                          <a:solidFill>
                            <a:schemeClr val="bg1"/>
                          </a:solidFill>
                          <a:latin typeface="Times New Roman" panose="02020603050405020304" pitchFamily="18" charset="0"/>
                          <a:cs typeface="Times New Roman" panose="02020603050405020304" pitchFamily="18" charset="0"/>
                        </a:rPr>
                        <a:t>Стар. группа</a:t>
                      </a:r>
                      <a:endParaRPr lang="ru-RU" sz="1400"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tc>
                  <a:txBody>
                    <a:bodyPr/>
                    <a:lstStyle/>
                    <a:p>
                      <a:pPr algn="ctr"/>
                      <a:r>
                        <a:rPr lang="ru-RU" sz="1400" i="1" dirty="0" smtClean="0">
                          <a:solidFill>
                            <a:schemeClr val="bg1"/>
                          </a:solidFill>
                          <a:latin typeface="Times New Roman" panose="02020603050405020304" pitchFamily="18" charset="0"/>
                          <a:cs typeface="Times New Roman" panose="02020603050405020304" pitchFamily="18" charset="0"/>
                        </a:rPr>
                        <a:t>Под. группа</a:t>
                      </a:r>
                      <a:endParaRPr lang="ru-RU" sz="1400" i="1" dirty="0">
                        <a:solidFill>
                          <a:schemeClr val="bg1"/>
                        </a:solidFill>
                        <a:latin typeface="Times New Roman" panose="02020603050405020304" pitchFamily="18" charset="0"/>
                        <a:cs typeface="Times New Roman" panose="02020603050405020304" pitchFamily="18" charset="0"/>
                      </a:endParaRPr>
                    </a:p>
                  </a:txBody>
                  <a:tcPr>
                    <a:solidFill>
                      <a:schemeClr val="accent5">
                        <a:lumMod val="50000"/>
                      </a:schemeClr>
                    </a:solidFill>
                  </a:tcPr>
                </a:tc>
                <a:extLst>
                  <a:ext uri="{0D108BD9-81ED-4DB2-BD59-A6C34878D82A}">
                    <a16:rowId xmlns:a16="http://schemas.microsoft.com/office/drawing/2014/main" val="2546762306"/>
                  </a:ext>
                </a:extLst>
              </a:tr>
              <a:tr h="1465904">
                <a:tc>
                  <a:txBody>
                    <a:bodyPr/>
                    <a:lstStyle/>
                    <a:p>
                      <a:pPr algn="just"/>
                      <a:r>
                        <a:rPr lang="ru-RU" sz="2000" b="1" i="1" dirty="0" smtClean="0">
                          <a:solidFill>
                            <a:srgbClr val="0F282F"/>
                          </a:solidFill>
                          <a:latin typeface="Times New Roman" panose="02020603050405020304" pitchFamily="18" charset="0"/>
                          <a:cs typeface="Times New Roman" panose="02020603050405020304" pitchFamily="18" charset="0"/>
                        </a:rPr>
                        <a:t>- </a:t>
                      </a:r>
                      <a:r>
                        <a:rPr lang="ru-RU" sz="2400" b="1" i="1" dirty="0" smtClean="0">
                          <a:solidFill>
                            <a:srgbClr val="0F282F"/>
                          </a:solidFill>
                          <a:latin typeface="Times New Roman" panose="02020603050405020304" pitchFamily="18" charset="0"/>
                          <a:cs typeface="Times New Roman" panose="02020603050405020304" pitchFamily="18" charset="0"/>
                        </a:rPr>
                        <a:t>природоведческие - по экологической тематике, к уникальным памятникам природы, в отделы природы краеведческого музея</a:t>
                      </a:r>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extLst>
                  <a:ext uri="{0D108BD9-81ED-4DB2-BD59-A6C34878D82A}">
                    <a16:rowId xmlns:a16="http://schemas.microsoft.com/office/drawing/2014/main" val="1171453570"/>
                  </a:ext>
                </a:extLst>
              </a:tr>
              <a:tr h="1423592">
                <a:tc>
                  <a:txBody>
                    <a:bodyPr/>
                    <a:lstStyle/>
                    <a:p>
                      <a:pPr algn="just"/>
                      <a:r>
                        <a:rPr lang="ru-RU" sz="2000" b="0" i="1" dirty="0" smtClean="0">
                          <a:solidFill>
                            <a:srgbClr val="0F282F"/>
                          </a:solidFill>
                          <a:latin typeface="Times New Roman" panose="02020603050405020304" pitchFamily="18" charset="0"/>
                          <a:cs typeface="Times New Roman" panose="02020603050405020304" pitchFamily="18" charset="0"/>
                        </a:rPr>
                        <a:t>- </a:t>
                      </a:r>
                      <a:r>
                        <a:rPr lang="ru-RU" sz="2400" b="0" i="1" dirty="0" smtClean="0">
                          <a:solidFill>
                            <a:srgbClr val="0F282F"/>
                          </a:solidFill>
                          <a:latin typeface="Times New Roman" panose="02020603050405020304" pitchFamily="18" charset="0"/>
                          <a:cs typeface="Times New Roman" panose="02020603050405020304" pitchFamily="18" charset="0"/>
                        </a:rPr>
                        <a:t>искусствоведческие экскурсии рассказывают о творчестве композиторов, художников. Это экскурсии в картинные галереи, выставочные залы</a:t>
                      </a:r>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tc>
                  <a:txBody>
                    <a:bodyPr/>
                    <a:lstStyle/>
                    <a:p>
                      <a:endParaRPr lang="ru-RU" dirty="0"/>
                    </a:p>
                  </a:txBody>
                  <a:tcPr>
                    <a:solidFill>
                      <a:schemeClr val="accent5">
                        <a:lumMod val="40000"/>
                        <a:lumOff val="60000"/>
                      </a:schemeClr>
                    </a:solidFill>
                  </a:tcPr>
                </a:tc>
                <a:extLst>
                  <a:ext uri="{0D108BD9-81ED-4DB2-BD59-A6C34878D82A}">
                    <a16:rowId xmlns:a16="http://schemas.microsoft.com/office/drawing/2014/main" val="1539675734"/>
                  </a:ext>
                </a:extLst>
              </a:tr>
              <a:tr h="466988">
                <a:tc>
                  <a:txBody>
                    <a:bodyPr/>
                    <a:lstStyle/>
                    <a:p>
                      <a:pPr algn="just"/>
                      <a:r>
                        <a:rPr lang="ru-RU" sz="2400" b="1" i="1" dirty="0" smtClean="0">
                          <a:solidFill>
                            <a:srgbClr val="0F282F"/>
                          </a:solidFill>
                          <a:latin typeface="Times New Roman" panose="02020603050405020304" pitchFamily="18" charset="0"/>
                          <a:cs typeface="Times New Roman" panose="02020603050405020304" pitchFamily="18" charset="0"/>
                        </a:rPr>
                        <a:t>- литературные</a:t>
                      </a:r>
                      <a:endParaRPr lang="ru-RU" sz="2400" b="1" i="1" dirty="0">
                        <a:solidFill>
                          <a:srgbClr val="0F282F"/>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tc>
                  <a:txBody>
                    <a:bodyPr/>
                    <a:lstStyle/>
                    <a:p>
                      <a:endParaRPr lang="ru-RU" dirty="0"/>
                    </a:p>
                  </a:txBody>
                  <a:tcPr>
                    <a:solidFill>
                      <a:schemeClr val="accent5">
                        <a:lumMod val="20000"/>
                        <a:lumOff val="80000"/>
                      </a:schemeClr>
                    </a:solidFill>
                  </a:tcPr>
                </a:tc>
                <a:extLst>
                  <a:ext uri="{0D108BD9-81ED-4DB2-BD59-A6C34878D82A}">
                    <a16:rowId xmlns:a16="http://schemas.microsoft.com/office/drawing/2014/main" val="341806799"/>
                  </a:ext>
                </a:extLst>
              </a:tr>
              <a:tr h="1490356">
                <a:tc>
                  <a:txBody>
                    <a:bodyPr/>
                    <a:lstStyle/>
                    <a:p>
                      <a:pPr algn="just"/>
                      <a:r>
                        <a:rPr lang="ru-RU" sz="2000" b="0" i="1" dirty="0" smtClean="0">
                          <a:solidFill>
                            <a:srgbClr val="0F282F"/>
                          </a:solidFill>
                          <a:latin typeface="Times New Roman" panose="02020603050405020304" pitchFamily="18" charset="0"/>
                          <a:cs typeface="Times New Roman" panose="02020603050405020304" pitchFamily="18" charset="0"/>
                        </a:rPr>
                        <a:t>- </a:t>
                      </a:r>
                      <a:r>
                        <a:rPr lang="ru-RU" sz="2400" b="0" i="1" dirty="0" smtClean="0">
                          <a:solidFill>
                            <a:srgbClr val="0F282F"/>
                          </a:solidFill>
                          <a:latin typeface="Times New Roman" panose="02020603050405020304" pitchFamily="18" charset="0"/>
                          <a:cs typeface="Times New Roman" panose="02020603050405020304" pitchFamily="18" charset="0"/>
                        </a:rPr>
                        <a:t>архитектурно-градостроительные - с показом памятников архитектуры, знакомящие с планировкой и застройкой города</a:t>
                      </a:r>
                      <a:endParaRPr lang="ru-RU" sz="2400" b="0" i="1" dirty="0">
                        <a:solidFill>
                          <a:srgbClr val="0F282F"/>
                        </a:solidFill>
                        <a:latin typeface="Times New Roman" panose="02020603050405020304" pitchFamily="18" charset="0"/>
                        <a:cs typeface="Times New Roman" panose="02020603050405020304" pitchFamily="18" charset="0"/>
                      </a:endParaRPr>
                    </a:p>
                  </a:txBody>
                  <a:tcPr>
                    <a:solidFill>
                      <a:schemeClr val="accent5">
                        <a:lumMod val="60000"/>
                        <a:lumOff val="40000"/>
                      </a:schemeClr>
                    </a:solidFill>
                  </a:tcPr>
                </a:tc>
                <a:tc>
                  <a:txBody>
                    <a:bodyPr/>
                    <a:lstStyle/>
                    <a:p>
                      <a:endParaRPr lang="ru-RU" dirty="0"/>
                    </a:p>
                  </a:txBody>
                  <a:tcPr>
                    <a:solidFill>
                      <a:schemeClr val="accent5">
                        <a:lumMod val="60000"/>
                        <a:lumOff val="40000"/>
                      </a:schemeClr>
                    </a:solidFill>
                  </a:tcPr>
                </a:tc>
                <a:tc>
                  <a:txBody>
                    <a:bodyPr/>
                    <a:lstStyle/>
                    <a:p>
                      <a:endParaRPr lang="ru-RU" dirty="0"/>
                    </a:p>
                  </a:txBody>
                  <a:tcPr>
                    <a:solidFill>
                      <a:schemeClr val="accent5">
                        <a:lumMod val="60000"/>
                        <a:lumOff val="40000"/>
                      </a:schemeClr>
                    </a:solidFill>
                  </a:tcPr>
                </a:tc>
                <a:tc>
                  <a:txBody>
                    <a:bodyPr/>
                    <a:lstStyle/>
                    <a:p>
                      <a:endParaRPr lang="ru-RU" dirty="0"/>
                    </a:p>
                  </a:txBody>
                  <a:tcPr>
                    <a:solidFill>
                      <a:schemeClr val="accent5">
                        <a:lumMod val="60000"/>
                        <a:lumOff val="40000"/>
                      </a:schemeClr>
                    </a:solidFill>
                  </a:tcPr>
                </a:tc>
                <a:tc>
                  <a:txBody>
                    <a:bodyPr/>
                    <a:lstStyle/>
                    <a:p>
                      <a:endParaRPr lang="ru-RU" dirty="0"/>
                    </a:p>
                  </a:txBody>
                  <a:tcPr>
                    <a:solidFill>
                      <a:schemeClr val="accent5">
                        <a:lumMod val="60000"/>
                        <a:lumOff val="40000"/>
                      </a:schemeClr>
                    </a:solidFill>
                  </a:tcPr>
                </a:tc>
                <a:extLst>
                  <a:ext uri="{0D108BD9-81ED-4DB2-BD59-A6C34878D82A}">
                    <a16:rowId xmlns:a16="http://schemas.microsoft.com/office/drawing/2014/main" val="1469716228"/>
                  </a:ext>
                </a:extLst>
              </a:tr>
            </a:tbl>
          </a:graphicData>
        </a:graphic>
      </p:graphicFrame>
      <p:sp>
        <p:nvSpPr>
          <p:cNvPr id="4" name="TextBox 3"/>
          <p:cNvSpPr txBox="1"/>
          <p:nvPr/>
        </p:nvSpPr>
        <p:spPr>
          <a:xfrm>
            <a:off x="6732240" y="11212"/>
            <a:ext cx="2304256" cy="276999"/>
          </a:xfrm>
          <a:prstGeom prst="rect">
            <a:avLst/>
          </a:prstGeom>
          <a:noFill/>
        </p:spPr>
        <p:txBody>
          <a:bodyPr wrap="square" rtlCol="0">
            <a:spAutoFit/>
          </a:bodyPr>
          <a:lstStyle/>
          <a:p>
            <a:pPr algn="r"/>
            <a:r>
              <a:rPr lang="ru-RU" sz="1200" i="1" dirty="0" smtClean="0">
                <a:latin typeface="Times New Roman" panose="02020603050405020304" pitchFamily="18" charset="0"/>
                <a:cs typeface="Times New Roman" panose="02020603050405020304" pitchFamily="18" charset="0"/>
              </a:rPr>
              <a:t>Продолжение </a:t>
            </a:r>
            <a:r>
              <a:rPr lang="ru-RU" sz="1200" i="1" dirty="0">
                <a:latin typeface="Times New Roman" panose="02020603050405020304" pitchFamily="18" charset="0"/>
                <a:cs typeface="Times New Roman" panose="02020603050405020304" pitchFamily="18" charset="0"/>
              </a:rPr>
              <a:t>таблицы 2</a:t>
            </a:r>
          </a:p>
        </p:txBody>
      </p:sp>
      <p:pic>
        <p:nvPicPr>
          <p:cNvPr id="8" name="Рисунок 7"/>
          <p:cNvPicPr>
            <a:picLocks noChangeAspect="1"/>
          </p:cNvPicPr>
          <p:nvPr/>
        </p:nvPicPr>
        <p:blipFill>
          <a:blip r:embed="rId4"/>
          <a:stretch>
            <a:fillRect/>
          </a:stretch>
        </p:blipFill>
        <p:spPr>
          <a:xfrm>
            <a:off x="0" y="-87575"/>
            <a:ext cx="1124744" cy="1124744"/>
          </a:xfrm>
          <a:prstGeom prst="rect">
            <a:avLst/>
          </a:prstGeom>
        </p:spPr>
      </p:pic>
    </p:spTree>
    <p:extLst>
      <p:ext uri="{BB962C8B-B14F-4D97-AF65-F5344CB8AC3E}">
        <p14:creationId xmlns:p14="http://schemas.microsoft.com/office/powerpoint/2010/main" val="2962467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28575">
            <a:solidFill>
              <a:schemeClr val="accent5">
                <a:lumMod val="50000"/>
              </a:schemeClr>
            </a:solidFill>
          </a:ln>
        </p:spPr>
      </p:pic>
      <p:graphicFrame>
        <p:nvGraphicFramePr>
          <p:cNvPr id="5" name="Таблица 4"/>
          <p:cNvGraphicFramePr>
            <a:graphicFrameLocks noGrp="1"/>
          </p:cNvGraphicFramePr>
          <p:nvPr>
            <p:extLst>
              <p:ext uri="{D42A27DB-BD31-4B8C-83A1-F6EECF244321}">
                <p14:modId xmlns:p14="http://schemas.microsoft.com/office/powerpoint/2010/main" val="66253055"/>
              </p:ext>
            </p:extLst>
          </p:nvPr>
        </p:nvGraphicFramePr>
        <p:xfrm>
          <a:off x="107504" y="116632"/>
          <a:ext cx="8928992" cy="6624736"/>
        </p:xfrm>
        <a:graphic>
          <a:graphicData uri="http://schemas.openxmlformats.org/drawingml/2006/table">
            <a:tbl>
              <a:tblPr firstRow="1" bandRow="1">
                <a:tableStyleId>{5C22544A-7EE6-4342-B048-85BDC9FD1C3A}</a:tableStyleId>
              </a:tblPr>
              <a:tblGrid>
                <a:gridCol w="1944216">
                  <a:extLst>
                    <a:ext uri="{9D8B030D-6E8A-4147-A177-3AD203B41FA5}">
                      <a16:colId xmlns:a16="http://schemas.microsoft.com/office/drawing/2014/main" val="195764842"/>
                    </a:ext>
                  </a:extLst>
                </a:gridCol>
                <a:gridCol w="6984776">
                  <a:extLst>
                    <a:ext uri="{9D8B030D-6E8A-4147-A177-3AD203B41FA5}">
                      <a16:colId xmlns:a16="http://schemas.microsoft.com/office/drawing/2014/main" val="3013181992"/>
                    </a:ext>
                  </a:extLst>
                </a:gridCol>
              </a:tblGrid>
              <a:tr h="1388040">
                <a:tc gridSpan="2">
                  <a:txBody>
                    <a:bodyPr/>
                    <a:lstStyle/>
                    <a:p>
                      <a:pPr marL="457200" marR="0" indent="-45720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3200" b="1" i="1" dirty="0" smtClean="0">
                          <a:solidFill>
                            <a:schemeClr val="bg1"/>
                          </a:solidFill>
                          <a:latin typeface="Times New Roman" panose="02020603050405020304" pitchFamily="18" charset="0"/>
                          <a:cs typeface="Times New Roman" panose="02020603050405020304" pitchFamily="18" charset="0"/>
                        </a:rPr>
                        <a:t>Методика проведения наблюдений и экскурсий в разных возрастных группах</a:t>
                      </a:r>
                    </a:p>
                    <a:p>
                      <a:endParaRPr lang="ru-RU" dirty="0">
                        <a:solidFill>
                          <a:schemeClr val="bg1"/>
                        </a:solidFill>
                      </a:endParaRPr>
                    </a:p>
                  </a:txBody>
                  <a:tcPr>
                    <a:solidFill>
                      <a:schemeClr val="accent5">
                        <a:lumMod val="50000"/>
                      </a:schemeClr>
                    </a:solidFill>
                  </a:tcPr>
                </a:tc>
                <a:tc hMerge="1">
                  <a:txBody>
                    <a:bodyPr/>
                    <a:lstStyle/>
                    <a:p>
                      <a:endParaRPr lang="ru-RU" dirty="0">
                        <a:solidFill>
                          <a:schemeClr val="accent5">
                            <a:lumMod val="50000"/>
                          </a:schemeClr>
                        </a:solidFill>
                      </a:endParaRPr>
                    </a:p>
                  </a:txBody>
                  <a:tcPr>
                    <a:solidFill>
                      <a:srgbClr val="12313A"/>
                    </a:solidFill>
                  </a:tcPr>
                </a:tc>
                <a:extLst>
                  <a:ext uri="{0D108BD9-81ED-4DB2-BD59-A6C34878D82A}">
                    <a16:rowId xmlns:a16="http://schemas.microsoft.com/office/drawing/2014/main" val="3474167290"/>
                  </a:ext>
                </a:extLst>
              </a:tr>
              <a:tr h="2176699">
                <a:tc>
                  <a:txBody>
                    <a:bodyPr/>
                    <a:lstStyle/>
                    <a:p>
                      <a:pPr algn="ctr"/>
                      <a:r>
                        <a:rPr lang="ru-RU" sz="2800" b="1" i="1" dirty="0" smtClean="0">
                          <a:solidFill>
                            <a:srgbClr val="0F282F"/>
                          </a:solidFill>
                          <a:latin typeface="Times New Roman" panose="02020603050405020304" pitchFamily="18" charset="0"/>
                          <a:cs typeface="Times New Roman" panose="02020603050405020304" pitchFamily="18" charset="0"/>
                        </a:rPr>
                        <a:t>Первая младшая группа </a:t>
                      </a:r>
                    </a:p>
                    <a:p>
                      <a:pPr algn="ctr"/>
                      <a:r>
                        <a:rPr lang="ru-RU" sz="2400" i="1" dirty="0" smtClean="0">
                          <a:solidFill>
                            <a:srgbClr val="12313A"/>
                          </a:solidFill>
                          <a:latin typeface="Times New Roman" panose="02020603050405020304" pitchFamily="18" charset="0"/>
                          <a:cs typeface="Times New Roman" panose="02020603050405020304" pitchFamily="18" charset="0"/>
                        </a:rPr>
                        <a:t>(3г.ж.)</a:t>
                      </a:r>
                    </a:p>
                    <a:p>
                      <a:pPr algn="ctr"/>
                      <a:endParaRPr lang="ru-RU" sz="2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tc>
                  <a:txBody>
                    <a:bodyPr/>
                    <a:lstStyle/>
                    <a:p>
                      <a:pPr algn="just"/>
                      <a:r>
                        <a:rPr lang="ru-RU" sz="2800" b="1" i="1" dirty="0" smtClean="0">
                          <a:solidFill>
                            <a:srgbClr val="0F282F"/>
                          </a:solidFill>
                          <a:latin typeface="Times New Roman" panose="02020603050405020304" pitchFamily="18" charset="0"/>
                          <a:cs typeface="Times New Roman" panose="02020603050405020304" pitchFamily="18" charset="0"/>
                        </a:rPr>
                        <a:t>Организация и проведение наблюдений:</a:t>
                      </a:r>
                    </a:p>
                    <a:p>
                      <a:pPr marL="285750" indent="-285750" algn="just">
                        <a:buFontTx/>
                        <a:buChar char="-"/>
                      </a:pPr>
                      <a:r>
                        <a:rPr lang="ru-RU" sz="2800" i="1" baseline="0" dirty="0" smtClean="0">
                          <a:solidFill>
                            <a:srgbClr val="12313A"/>
                          </a:solidFill>
                          <a:latin typeface="Times New Roman" panose="02020603050405020304" pitchFamily="18" charset="0"/>
                          <a:cs typeface="Times New Roman" panose="02020603050405020304" pitchFamily="18" charset="0"/>
                        </a:rPr>
                        <a:t>в группе </a:t>
                      </a:r>
                      <a:r>
                        <a:rPr lang="ru-RU" sz="2400" i="1" baseline="0" dirty="0" smtClean="0">
                          <a:solidFill>
                            <a:srgbClr val="12313A"/>
                          </a:solidFill>
                          <a:latin typeface="Times New Roman" panose="02020603050405020304" pitchFamily="18" charset="0"/>
                          <a:cs typeface="Times New Roman" panose="02020603050405020304" pitchFamily="18" charset="0"/>
                        </a:rPr>
                        <a:t>(например, за трудом няни)</a:t>
                      </a:r>
                    </a:p>
                    <a:p>
                      <a:pPr marL="285750" indent="-285750" algn="just">
                        <a:buFontTx/>
                        <a:buChar char="-"/>
                      </a:pPr>
                      <a:r>
                        <a:rPr lang="ru-RU" sz="2800" i="1" baseline="0" dirty="0" smtClean="0">
                          <a:solidFill>
                            <a:srgbClr val="12313A"/>
                          </a:solidFill>
                          <a:latin typeface="Times New Roman" panose="02020603050405020304" pitchFamily="18" charset="0"/>
                          <a:cs typeface="Times New Roman" panose="02020603050405020304" pitchFamily="18" charset="0"/>
                        </a:rPr>
                        <a:t>из окна </a:t>
                      </a:r>
                      <a:r>
                        <a:rPr lang="ru-RU" sz="2400" i="1" baseline="0" dirty="0" smtClean="0">
                          <a:solidFill>
                            <a:srgbClr val="12313A"/>
                          </a:solidFill>
                          <a:latin typeface="Times New Roman" panose="02020603050405020304" pitchFamily="18" charset="0"/>
                          <a:cs typeface="Times New Roman" panose="02020603050405020304" pitchFamily="18" charset="0"/>
                        </a:rPr>
                        <a:t>(например, за трудом дворника)</a:t>
                      </a:r>
                      <a:endParaRPr lang="ru-RU" sz="2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extLst>
                  <a:ext uri="{0D108BD9-81ED-4DB2-BD59-A6C34878D82A}">
                    <a16:rowId xmlns:a16="http://schemas.microsoft.com/office/drawing/2014/main" val="422717208"/>
                  </a:ext>
                </a:extLst>
              </a:tr>
              <a:tr h="3059997">
                <a:tc>
                  <a:txBody>
                    <a:bodyPr/>
                    <a:lstStyle/>
                    <a:p>
                      <a:pPr algn="ctr"/>
                      <a:endParaRPr lang="ru-RU" sz="2800" b="1" i="1" dirty="0" smtClean="0">
                        <a:solidFill>
                          <a:srgbClr val="12313A"/>
                        </a:solidFill>
                        <a:latin typeface="Times New Roman" panose="02020603050405020304" pitchFamily="18" charset="0"/>
                        <a:cs typeface="Times New Roman" panose="02020603050405020304" pitchFamily="18" charset="0"/>
                      </a:endParaRPr>
                    </a:p>
                    <a:p>
                      <a:pPr algn="ctr"/>
                      <a:r>
                        <a:rPr lang="ru-RU" sz="2800" b="1" i="1" dirty="0" smtClean="0">
                          <a:solidFill>
                            <a:srgbClr val="12313A"/>
                          </a:solidFill>
                          <a:latin typeface="Times New Roman" panose="02020603050405020304" pitchFamily="18" charset="0"/>
                          <a:cs typeface="Times New Roman" panose="02020603050405020304" pitchFamily="18" charset="0"/>
                        </a:rPr>
                        <a:t>Вторая младшая группа </a:t>
                      </a:r>
                    </a:p>
                    <a:p>
                      <a:pPr algn="ctr"/>
                      <a:r>
                        <a:rPr lang="ru-RU" sz="2400" i="1" dirty="0" smtClean="0">
                          <a:solidFill>
                            <a:srgbClr val="12313A"/>
                          </a:solidFill>
                          <a:latin typeface="Times New Roman" panose="02020603050405020304" pitchFamily="18" charset="0"/>
                          <a:cs typeface="Times New Roman" panose="02020603050405020304" pitchFamily="18" charset="0"/>
                        </a:rPr>
                        <a:t>(4г.ж.)</a:t>
                      </a:r>
                      <a:endParaRPr lang="ru-RU" sz="2400" i="1" dirty="0">
                        <a:solidFill>
                          <a:srgbClr val="12313A"/>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pPr algn="just"/>
                      <a:r>
                        <a:rPr lang="ru-RU" sz="2800" b="1" i="1" dirty="0" smtClean="0">
                          <a:solidFill>
                            <a:srgbClr val="0F282F"/>
                          </a:solidFill>
                          <a:latin typeface="Times New Roman" panose="02020603050405020304" pitchFamily="18" charset="0"/>
                          <a:cs typeface="Times New Roman" panose="02020603050405020304" pitchFamily="18" charset="0"/>
                        </a:rPr>
                        <a:t>Организация и проведение наблюдений и экскурсий:</a:t>
                      </a:r>
                    </a:p>
                    <a:p>
                      <a:pPr marL="457200" indent="-457200" algn="just">
                        <a:buFontTx/>
                        <a:buChar char="-"/>
                      </a:pPr>
                      <a:r>
                        <a:rPr lang="ru-RU" sz="2800" i="1" dirty="0" smtClean="0">
                          <a:solidFill>
                            <a:srgbClr val="18414C"/>
                          </a:solidFill>
                          <a:latin typeface="Times New Roman" panose="02020603050405020304" pitchFamily="18" charset="0"/>
                          <a:cs typeface="Times New Roman" panose="02020603050405020304" pitchFamily="18" charset="0"/>
                        </a:rPr>
                        <a:t>знакомство с объектами ДОУ </a:t>
                      </a:r>
                      <a:r>
                        <a:rPr lang="ru-RU" sz="2400" i="1" dirty="0" smtClean="0">
                          <a:solidFill>
                            <a:srgbClr val="18414C"/>
                          </a:solidFill>
                          <a:latin typeface="Times New Roman" panose="02020603050405020304" pitchFamily="18" charset="0"/>
                          <a:cs typeface="Times New Roman" panose="02020603050405020304" pitchFamily="18" charset="0"/>
                        </a:rPr>
                        <a:t>(экскурсия на кухню, в медицинский кабинет …)</a:t>
                      </a:r>
                    </a:p>
                    <a:p>
                      <a:pPr marL="342900" indent="-342900" algn="just">
                        <a:buFontTx/>
                        <a:buChar char="-"/>
                      </a:pPr>
                      <a:r>
                        <a:rPr lang="ru-RU" sz="2800" i="1" dirty="0" smtClean="0">
                          <a:solidFill>
                            <a:srgbClr val="18414C"/>
                          </a:solidFill>
                          <a:latin typeface="Times New Roman" panose="02020603050405020304" pitchFamily="18" charset="0"/>
                          <a:cs typeface="Times New Roman" panose="02020603050405020304" pitchFamily="18" charset="0"/>
                        </a:rPr>
                        <a:t>знакомство с объектами находящимися на</a:t>
                      </a:r>
                      <a:r>
                        <a:rPr lang="ru-RU" sz="2800" i="1" baseline="0" dirty="0" smtClean="0">
                          <a:solidFill>
                            <a:srgbClr val="18414C"/>
                          </a:solidFill>
                          <a:latin typeface="Times New Roman" panose="02020603050405020304" pitchFamily="18" charset="0"/>
                          <a:cs typeface="Times New Roman" panose="02020603050405020304" pitchFamily="18" charset="0"/>
                        </a:rPr>
                        <a:t> участке </a:t>
                      </a:r>
                      <a:r>
                        <a:rPr lang="ru-RU" sz="2800" i="1" dirty="0" smtClean="0">
                          <a:solidFill>
                            <a:srgbClr val="18414C"/>
                          </a:solidFill>
                          <a:latin typeface="Times New Roman" panose="02020603050405020304" pitchFamily="18" charset="0"/>
                          <a:cs typeface="Times New Roman" panose="02020603050405020304" pitchFamily="18" charset="0"/>
                        </a:rPr>
                        <a:t>ДОУ.</a:t>
                      </a:r>
                      <a:endParaRPr lang="ru-RU" sz="2400" dirty="0">
                        <a:solidFill>
                          <a:srgbClr val="18414C"/>
                        </a:solidFill>
                      </a:endParaRPr>
                    </a:p>
                  </a:txBody>
                  <a:tcPr>
                    <a:solidFill>
                      <a:schemeClr val="accent5">
                        <a:lumMod val="20000"/>
                        <a:lumOff val="80000"/>
                      </a:schemeClr>
                    </a:solidFill>
                  </a:tcPr>
                </a:tc>
                <a:extLst>
                  <a:ext uri="{0D108BD9-81ED-4DB2-BD59-A6C34878D82A}">
                    <a16:rowId xmlns:a16="http://schemas.microsoft.com/office/drawing/2014/main" val="1358757970"/>
                  </a:ext>
                </a:extLst>
              </a:tr>
            </a:tbl>
          </a:graphicData>
        </a:graphic>
      </p:graphicFrame>
      <p:sp>
        <p:nvSpPr>
          <p:cNvPr id="4" name="TextBox 3"/>
          <p:cNvSpPr txBox="1"/>
          <p:nvPr/>
        </p:nvSpPr>
        <p:spPr>
          <a:xfrm>
            <a:off x="6372200" y="1196752"/>
            <a:ext cx="2664296" cy="276999"/>
          </a:xfrm>
          <a:prstGeom prst="rect">
            <a:avLst/>
          </a:prstGeom>
          <a:noFill/>
        </p:spPr>
        <p:txBody>
          <a:bodyPr wrap="square" rtlCol="0">
            <a:spAutoFit/>
          </a:bodyPr>
          <a:lstStyle/>
          <a:p>
            <a:pPr algn="r"/>
            <a:r>
              <a:rPr lang="ru-RU" sz="1200" i="1" dirty="0">
                <a:solidFill>
                  <a:schemeClr val="bg1"/>
                </a:solidFill>
                <a:latin typeface="Times New Roman" panose="02020603050405020304" pitchFamily="18" charset="0"/>
                <a:cs typeface="Times New Roman" panose="02020603050405020304" pitchFamily="18" charset="0"/>
              </a:rPr>
              <a:t>Начало таблицы </a:t>
            </a:r>
            <a:r>
              <a:rPr lang="ru-RU" sz="1200" i="1" dirty="0" smtClean="0">
                <a:solidFill>
                  <a:schemeClr val="bg1"/>
                </a:solidFill>
                <a:latin typeface="Times New Roman" panose="02020603050405020304" pitchFamily="18" charset="0"/>
                <a:cs typeface="Times New Roman" panose="02020603050405020304" pitchFamily="18" charset="0"/>
              </a:rPr>
              <a:t>3</a:t>
            </a:r>
            <a:endParaRPr lang="ru-RU" sz="1200"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309874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28575">
            <a:solidFill>
              <a:schemeClr val="accent5">
                <a:lumMod val="50000"/>
              </a:schemeClr>
            </a:solidFill>
          </a:ln>
        </p:spPr>
      </p:pic>
      <p:graphicFrame>
        <p:nvGraphicFramePr>
          <p:cNvPr id="4" name="Таблица 3"/>
          <p:cNvGraphicFramePr>
            <a:graphicFrameLocks noGrp="1"/>
          </p:cNvGraphicFramePr>
          <p:nvPr>
            <p:extLst>
              <p:ext uri="{D42A27DB-BD31-4B8C-83A1-F6EECF244321}">
                <p14:modId xmlns:p14="http://schemas.microsoft.com/office/powerpoint/2010/main" val="728614725"/>
              </p:ext>
            </p:extLst>
          </p:nvPr>
        </p:nvGraphicFramePr>
        <p:xfrm>
          <a:off x="107504" y="96729"/>
          <a:ext cx="8928992" cy="6734082"/>
        </p:xfrm>
        <a:graphic>
          <a:graphicData uri="http://schemas.openxmlformats.org/drawingml/2006/table">
            <a:tbl>
              <a:tblPr firstRow="1" bandRow="1">
                <a:tableStyleId>{5C22544A-7EE6-4342-B048-85BDC9FD1C3A}</a:tableStyleId>
              </a:tblPr>
              <a:tblGrid>
                <a:gridCol w="2592289">
                  <a:extLst>
                    <a:ext uri="{9D8B030D-6E8A-4147-A177-3AD203B41FA5}">
                      <a16:colId xmlns:a16="http://schemas.microsoft.com/office/drawing/2014/main" val="3151422872"/>
                    </a:ext>
                  </a:extLst>
                </a:gridCol>
                <a:gridCol w="6336703">
                  <a:extLst>
                    <a:ext uri="{9D8B030D-6E8A-4147-A177-3AD203B41FA5}">
                      <a16:colId xmlns:a16="http://schemas.microsoft.com/office/drawing/2014/main" val="1162516796"/>
                    </a:ext>
                  </a:extLst>
                </a:gridCol>
              </a:tblGrid>
              <a:tr h="3318811">
                <a:tc>
                  <a:txBody>
                    <a:bodyPr/>
                    <a:lstStyle/>
                    <a:p>
                      <a:pPr algn="ctr"/>
                      <a:r>
                        <a:rPr lang="ru-RU" sz="2800" i="1" dirty="0" smtClean="0">
                          <a:solidFill>
                            <a:srgbClr val="18414C"/>
                          </a:solidFill>
                          <a:latin typeface="Times New Roman" panose="02020603050405020304" pitchFamily="18" charset="0"/>
                          <a:cs typeface="Times New Roman" panose="02020603050405020304" pitchFamily="18" charset="0"/>
                        </a:rPr>
                        <a:t>Средняя группа</a:t>
                      </a:r>
                    </a:p>
                    <a:p>
                      <a:pPr algn="ctr"/>
                      <a:r>
                        <a:rPr lang="ru-RU" sz="2400" b="0" i="1" dirty="0" smtClean="0">
                          <a:solidFill>
                            <a:srgbClr val="18414C"/>
                          </a:solidFill>
                          <a:latin typeface="Times New Roman" panose="02020603050405020304" pitchFamily="18" charset="0"/>
                          <a:cs typeface="Times New Roman" panose="02020603050405020304" pitchFamily="18" charset="0"/>
                        </a:rPr>
                        <a:t>(5г.ж.)</a:t>
                      </a:r>
                      <a:endParaRPr lang="ru-RU" sz="2400" b="0" i="1" dirty="0">
                        <a:solidFill>
                          <a:srgbClr val="18414C"/>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a:txBody>
                    <a:bodyPr/>
                    <a:lstStyle/>
                    <a:p>
                      <a:endParaRPr lang="ru-RU" sz="2800" i="1" dirty="0" smtClean="0">
                        <a:solidFill>
                          <a:srgbClr val="0F282F"/>
                        </a:solidFill>
                        <a:latin typeface="Times New Roman" panose="02020603050405020304" pitchFamily="18" charset="0"/>
                        <a:cs typeface="Times New Roman" panose="02020603050405020304" pitchFamily="18" charset="0"/>
                      </a:endParaRPr>
                    </a:p>
                    <a:p>
                      <a:r>
                        <a:rPr lang="ru-RU" sz="2800" i="1" dirty="0" smtClean="0">
                          <a:solidFill>
                            <a:srgbClr val="0F282F"/>
                          </a:solidFill>
                          <a:latin typeface="Times New Roman" panose="02020603050405020304" pitchFamily="18" charset="0"/>
                          <a:cs typeface="Times New Roman" panose="02020603050405020304" pitchFamily="18" charset="0"/>
                        </a:rPr>
                        <a:t>Организация и проведение экскурсий:</a:t>
                      </a:r>
                    </a:p>
                    <a:p>
                      <a:pPr marL="342900" indent="-342900" algn="just">
                        <a:buFontTx/>
                        <a:buChar char="-"/>
                      </a:pPr>
                      <a:r>
                        <a:rPr lang="ru-RU" sz="2800" b="0" i="1" dirty="0" smtClean="0">
                          <a:solidFill>
                            <a:srgbClr val="18414C"/>
                          </a:solidFill>
                          <a:latin typeface="Times New Roman" panose="02020603050405020304" pitchFamily="18" charset="0"/>
                          <a:cs typeface="Times New Roman" panose="02020603050405020304" pitchFamily="18" charset="0"/>
                        </a:rPr>
                        <a:t>знакомство с объектами ДОУ(</a:t>
                      </a:r>
                      <a:r>
                        <a:rPr lang="ru-RU" sz="2400" b="0" i="1" dirty="0" smtClean="0">
                          <a:solidFill>
                            <a:srgbClr val="18414C"/>
                          </a:solidFill>
                          <a:latin typeface="Times New Roman" panose="02020603050405020304" pitchFamily="18" charset="0"/>
                          <a:cs typeface="Times New Roman" panose="02020603050405020304" pitchFamily="18" charset="0"/>
                        </a:rPr>
                        <a:t>например, экскурсия на прачку; методический кабинет…);</a:t>
                      </a:r>
                    </a:p>
                    <a:p>
                      <a:pPr marL="342900" indent="-342900" algn="just">
                        <a:buFontTx/>
                        <a:buChar char="-"/>
                      </a:pPr>
                      <a:r>
                        <a:rPr lang="ru-RU" sz="2800" b="0" i="1" dirty="0" smtClean="0">
                          <a:solidFill>
                            <a:srgbClr val="18414C"/>
                          </a:solidFill>
                          <a:latin typeface="Times New Roman" panose="02020603050405020304" pitchFamily="18" charset="0"/>
                          <a:cs typeface="Times New Roman" panose="02020603050405020304" pitchFamily="18" charset="0"/>
                        </a:rPr>
                        <a:t>знакомство с объектами микрорайона ДОУ </a:t>
                      </a:r>
                      <a:r>
                        <a:rPr lang="ru-RU" sz="2400" b="0" i="1" dirty="0" smtClean="0">
                          <a:solidFill>
                            <a:srgbClr val="18414C"/>
                          </a:solidFill>
                          <a:latin typeface="Times New Roman" panose="02020603050405020304" pitchFamily="18" charset="0"/>
                          <a:cs typeface="Times New Roman" panose="02020603050405020304" pitchFamily="18" charset="0"/>
                        </a:rPr>
                        <a:t>(например,</a:t>
                      </a:r>
                      <a:r>
                        <a:rPr lang="ru-RU" sz="2400" b="0" i="1" baseline="0" dirty="0" smtClean="0">
                          <a:solidFill>
                            <a:srgbClr val="18414C"/>
                          </a:solidFill>
                          <a:latin typeface="Times New Roman" panose="02020603050405020304" pitchFamily="18" charset="0"/>
                          <a:cs typeface="Times New Roman" panose="02020603050405020304" pitchFamily="18" charset="0"/>
                        </a:rPr>
                        <a:t> Э. в аптеку, к перекрёстку улиц… </a:t>
                      </a:r>
                      <a:r>
                        <a:rPr lang="ru-RU" sz="2400" b="0" i="1" dirty="0" smtClean="0">
                          <a:solidFill>
                            <a:srgbClr val="18414C"/>
                          </a:solidFill>
                          <a:latin typeface="Times New Roman" panose="02020603050405020304" pitchFamily="18" charset="0"/>
                          <a:cs typeface="Times New Roman" panose="02020603050405020304" pitchFamily="18" charset="0"/>
                        </a:rPr>
                        <a:t>).</a:t>
                      </a:r>
                      <a:endParaRPr lang="ru-RU" sz="2400" b="0" i="1" dirty="0">
                        <a:solidFill>
                          <a:srgbClr val="18414C"/>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extLst>
                  <a:ext uri="{0D108BD9-81ED-4DB2-BD59-A6C34878D82A}">
                    <a16:rowId xmlns:a16="http://schemas.microsoft.com/office/drawing/2014/main" val="2536706107"/>
                  </a:ext>
                </a:extLst>
              </a:tr>
              <a:tr h="1285666">
                <a:tc>
                  <a:txBody>
                    <a:bodyPr/>
                    <a:lstStyle/>
                    <a:p>
                      <a:pPr algn="ctr"/>
                      <a:r>
                        <a:rPr lang="ru-RU" sz="2800" b="1" i="1" dirty="0" smtClean="0">
                          <a:solidFill>
                            <a:srgbClr val="18414C"/>
                          </a:solidFill>
                          <a:latin typeface="Times New Roman" panose="02020603050405020304" pitchFamily="18" charset="0"/>
                          <a:cs typeface="Times New Roman" panose="02020603050405020304" pitchFamily="18" charset="0"/>
                        </a:rPr>
                        <a:t>Старшая группа</a:t>
                      </a:r>
                    </a:p>
                    <a:p>
                      <a:pPr algn="ctr"/>
                      <a:r>
                        <a:rPr lang="ru-RU" sz="2400" b="0" i="1" dirty="0" smtClean="0">
                          <a:solidFill>
                            <a:srgbClr val="18414C"/>
                          </a:solidFill>
                          <a:latin typeface="Times New Roman" panose="02020603050405020304" pitchFamily="18" charset="0"/>
                          <a:cs typeface="Times New Roman" panose="02020603050405020304" pitchFamily="18" charset="0"/>
                        </a:rPr>
                        <a:t>(6</a:t>
                      </a:r>
                      <a:r>
                        <a:rPr lang="ru-RU" sz="2400" b="0" i="1" baseline="0" dirty="0" smtClean="0">
                          <a:solidFill>
                            <a:srgbClr val="18414C"/>
                          </a:solidFill>
                          <a:latin typeface="Times New Roman" panose="02020603050405020304" pitchFamily="18" charset="0"/>
                          <a:cs typeface="Times New Roman" panose="02020603050405020304" pitchFamily="18" charset="0"/>
                        </a:rPr>
                        <a:t>г.ж.</a:t>
                      </a:r>
                      <a:r>
                        <a:rPr lang="ru-RU" sz="2400" b="0" i="1" dirty="0" smtClean="0">
                          <a:solidFill>
                            <a:srgbClr val="18414C"/>
                          </a:solidFill>
                          <a:latin typeface="Times New Roman" panose="02020603050405020304" pitchFamily="18" charset="0"/>
                          <a:cs typeface="Times New Roman" panose="02020603050405020304" pitchFamily="18" charset="0"/>
                        </a:rPr>
                        <a:t>)</a:t>
                      </a:r>
                      <a:endParaRPr lang="ru-RU" sz="2400" b="0" i="1" dirty="0">
                        <a:solidFill>
                          <a:srgbClr val="18414C"/>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tc rowSpan="2">
                  <a:txBody>
                    <a:bodyPr/>
                    <a:lstStyle/>
                    <a:p>
                      <a:r>
                        <a:rPr lang="ru-RU" sz="2800" b="1" i="1" dirty="0" smtClean="0">
                          <a:solidFill>
                            <a:srgbClr val="0F282F"/>
                          </a:solidFill>
                          <a:latin typeface="Times New Roman" panose="02020603050405020304" pitchFamily="18" charset="0"/>
                          <a:cs typeface="Times New Roman" panose="02020603050405020304" pitchFamily="18" charset="0"/>
                        </a:rPr>
                        <a:t>Организация и проведение экскурсий:</a:t>
                      </a:r>
                    </a:p>
                    <a:p>
                      <a:pPr marL="0" indent="0" algn="just">
                        <a:buFontTx/>
                        <a:buNone/>
                      </a:pPr>
                      <a:r>
                        <a:rPr lang="ru-RU" sz="2800" b="0" i="1" dirty="0" smtClean="0">
                          <a:solidFill>
                            <a:srgbClr val="18414C"/>
                          </a:solidFill>
                          <a:latin typeface="Times New Roman" panose="02020603050405020304" pitchFamily="18" charset="0"/>
                          <a:cs typeface="Times New Roman" panose="02020603050405020304" pitchFamily="18" charset="0"/>
                        </a:rPr>
                        <a:t>пеших, автобусных; комбинированных</a:t>
                      </a:r>
                      <a:r>
                        <a:rPr lang="ru-RU" sz="2800" b="0" i="1" baseline="0" dirty="0" smtClean="0">
                          <a:solidFill>
                            <a:srgbClr val="18414C"/>
                          </a:solidFill>
                          <a:latin typeface="Times New Roman" panose="02020603050405020304" pitchFamily="18" charset="0"/>
                          <a:cs typeface="Times New Roman" panose="02020603050405020304" pitchFamily="18" charset="0"/>
                        </a:rPr>
                        <a:t> в </a:t>
                      </a:r>
                      <a:r>
                        <a:rPr lang="ru-RU" sz="2800" b="0" i="1" kern="1200" dirty="0" smtClean="0">
                          <a:solidFill>
                            <a:srgbClr val="18414C"/>
                          </a:solidFill>
                          <a:effectLst/>
                          <a:latin typeface="Times New Roman" panose="02020603050405020304" pitchFamily="18" charset="0"/>
                          <a:ea typeface="+mn-ea"/>
                          <a:cs typeface="Times New Roman" panose="02020603050405020304" pitchFamily="18" charset="0"/>
                        </a:rPr>
                        <a:t>непосредственном</a:t>
                      </a:r>
                      <a:r>
                        <a:rPr lang="ru-RU" sz="2800" b="0" i="1" kern="1200" baseline="0" dirty="0" smtClean="0">
                          <a:solidFill>
                            <a:srgbClr val="18414C"/>
                          </a:solidFill>
                          <a:effectLst/>
                          <a:latin typeface="Times New Roman" panose="02020603050405020304" pitchFamily="18" charset="0"/>
                          <a:ea typeface="+mn-ea"/>
                          <a:cs typeface="Times New Roman" panose="02020603050405020304" pitchFamily="18" charset="0"/>
                        </a:rPr>
                        <a:t> </a:t>
                      </a:r>
                      <a:r>
                        <a:rPr lang="ru-RU" sz="2800" b="0" i="1" kern="1200" dirty="0" smtClean="0">
                          <a:solidFill>
                            <a:srgbClr val="18414C"/>
                          </a:solidFill>
                          <a:effectLst/>
                          <a:latin typeface="Times New Roman" panose="02020603050405020304" pitchFamily="18" charset="0"/>
                          <a:ea typeface="+mn-ea"/>
                          <a:cs typeface="Times New Roman" panose="02020603050405020304" pitchFamily="18" charset="0"/>
                        </a:rPr>
                        <a:t>окружении</a:t>
                      </a:r>
                      <a:r>
                        <a:rPr lang="ru-RU" sz="2800" b="0" i="1" kern="1200" baseline="0" dirty="0" smtClean="0">
                          <a:solidFill>
                            <a:srgbClr val="18414C"/>
                          </a:solidFill>
                          <a:effectLst/>
                          <a:latin typeface="Times New Roman" panose="02020603050405020304" pitchFamily="18" charset="0"/>
                          <a:ea typeface="+mn-ea"/>
                          <a:cs typeface="Times New Roman" panose="02020603050405020304" pitchFamily="18" charset="0"/>
                        </a:rPr>
                        <a:t> </a:t>
                      </a:r>
                      <a:r>
                        <a:rPr lang="ru-RU" sz="2800" b="0" i="1" kern="1200" dirty="0" smtClean="0">
                          <a:solidFill>
                            <a:srgbClr val="18414C"/>
                          </a:solidFill>
                          <a:effectLst/>
                          <a:latin typeface="Times New Roman" panose="02020603050405020304" pitchFamily="18" charset="0"/>
                          <a:ea typeface="+mn-ea"/>
                          <a:cs typeface="Times New Roman" panose="02020603050405020304" pitchFamily="18" charset="0"/>
                        </a:rPr>
                        <a:t>ДОУ</a:t>
                      </a:r>
                      <a:r>
                        <a:rPr lang="ru-RU" sz="2800" b="0" i="1" kern="1200" baseline="0" dirty="0" smtClean="0">
                          <a:solidFill>
                            <a:srgbClr val="18414C"/>
                          </a:solidFill>
                          <a:effectLst/>
                          <a:latin typeface="Times New Roman" panose="02020603050405020304" pitchFamily="18" charset="0"/>
                          <a:ea typeface="+mn-ea"/>
                          <a:cs typeface="Times New Roman" panose="02020603050405020304" pitchFamily="18" charset="0"/>
                        </a:rPr>
                        <a:t> (</a:t>
                      </a:r>
                      <a:r>
                        <a:rPr lang="ru-RU" sz="2400" b="0" i="1" kern="1200" dirty="0" smtClean="0">
                          <a:solidFill>
                            <a:srgbClr val="18414C"/>
                          </a:solidFill>
                          <a:effectLst/>
                          <a:latin typeface="Times New Roman" panose="02020603050405020304" pitchFamily="18" charset="0"/>
                          <a:ea typeface="+mn-ea"/>
                          <a:cs typeface="Times New Roman" panose="02020603050405020304" pitchFamily="18" charset="0"/>
                        </a:rPr>
                        <a:t>достопримечательно­сти, культурные объекты: библиотека, театр, концерт­ный зал, музей и др.; природные ландшафты: парк, сквер, река, канал и др.; производственных заведений: ателье, мастерские и др.). </a:t>
                      </a:r>
                      <a:endParaRPr lang="ru-RU" sz="2400" b="0" i="1" dirty="0" smtClean="0">
                        <a:solidFill>
                          <a:srgbClr val="18414C"/>
                        </a:solidFill>
                        <a:latin typeface="Times New Roman" panose="02020603050405020304" pitchFamily="18" charset="0"/>
                        <a:cs typeface="Times New Roman" panose="02020603050405020304" pitchFamily="18" charset="0"/>
                      </a:endParaRPr>
                    </a:p>
                  </a:txBody>
                  <a:tcPr>
                    <a:solidFill>
                      <a:schemeClr val="accent5">
                        <a:lumMod val="40000"/>
                        <a:lumOff val="60000"/>
                      </a:schemeClr>
                    </a:solidFill>
                  </a:tcPr>
                </a:tc>
                <a:extLst>
                  <a:ext uri="{0D108BD9-81ED-4DB2-BD59-A6C34878D82A}">
                    <a16:rowId xmlns:a16="http://schemas.microsoft.com/office/drawing/2014/main" val="1304468634"/>
                  </a:ext>
                </a:extLst>
              </a:tr>
              <a:tr h="2040162">
                <a:tc>
                  <a:txBody>
                    <a:bodyPr/>
                    <a:lstStyle/>
                    <a:p>
                      <a:pPr algn="ctr"/>
                      <a:r>
                        <a:rPr lang="ru-RU" sz="2800" b="1" i="1" dirty="0" smtClean="0">
                          <a:solidFill>
                            <a:srgbClr val="18414C"/>
                          </a:solidFill>
                          <a:latin typeface="Times New Roman" panose="02020603050405020304" pitchFamily="18" charset="0"/>
                          <a:cs typeface="Times New Roman" panose="02020603050405020304" pitchFamily="18" charset="0"/>
                        </a:rPr>
                        <a:t>Подготовительная к школе</a:t>
                      </a:r>
                      <a:r>
                        <a:rPr lang="ru-RU" sz="2800" b="1" i="1" baseline="0" dirty="0" smtClean="0">
                          <a:solidFill>
                            <a:srgbClr val="18414C"/>
                          </a:solidFill>
                          <a:latin typeface="Times New Roman" panose="02020603050405020304" pitchFamily="18" charset="0"/>
                          <a:cs typeface="Times New Roman" panose="02020603050405020304" pitchFamily="18" charset="0"/>
                        </a:rPr>
                        <a:t> группа</a:t>
                      </a:r>
                    </a:p>
                    <a:p>
                      <a:pPr algn="ctr"/>
                      <a:r>
                        <a:rPr lang="ru-RU" sz="2400" b="0" i="1" baseline="0" dirty="0" smtClean="0">
                          <a:solidFill>
                            <a:srgbClr val="18414C"/>
                          </a:solidFill>
                          <a:latin typeface="Times New Roman" panose="02020603050405020304" pitchFamily="18" charset="0"/>
                          <a:cs typeface="Times New Roman" panose="02020603050405020304" pitchFamily="18" charset="0"/>
                        </a:rPr>
                        <a:t>(7г.ж.)</a:t>
                      </a:r>
                      <a:endParaRPr lang="ru-RU" sz="2400" b="0" i="1" dirty="0">
                        <a:solidFill>
                          <a:srgbClr val="18414C"/>
                        </a:solidFill>
                        <a:latin typeface="Times New Roman" panose="02020603050405020304" pitchFamily="18" charset="0"/>
                        <a:cs typeface="Times New Roman" panose="02020603050405020304" pitchFamily="18" charset="0"/>
                      </a:endParaRPr>
                    </a:p>
                  </a:txBody>
                  <a:tcPr>
                    <a:solidFill>
                      <a:schemeClr val="accent5">
                        <a:lumMod val="20000"/>
                        <a:lumOff val="80000"/>
                      </a:schemeClr>
                    </a:solidFill>
                  </a:tcPr>
                </a:tc>
                <a:tc vMerge="1">
                  <a:txBody>
                    <a:bodyPr/>
                    <a:lstStyle/>
                    <a:p>
                      <a:endParaRPr lang="ru-RU" dirty="0"/>
                    </a:p>
                  </a:txBody>
                  <a:tcPr>
                    <a:solidFill>
                      <a:schemeClr val="accent5">
                        <a:lumMod val="20000"/>
                        <a:lumOff val="80000"/>
                      </a:schemeClr>
                    </a:solidFill>
                  </a:tcPr>
                </a:tc>
                <a:extLst>
                  <a:ext uri="{0D108BD9-81ED-4DB2-BD59-A6C34878D82A}">
                    <a16:rowId xmlns:a16="http://schemas.microsoft.com/office/drawing/2014/main" val="546878913"/>
                  </a:ext>
                </a:extLst>
              </a:tr>
            </a:tbl>
          </a:graphicData>
        </a:graphic>
      </p:graphicFrame>
      <p:sp>
        <p:nvSpPr>
          <p:cNvPr id="5" name="TextBox 4"/>
          <p:cNvSpPr txBox="1"/>
          <p:nvPr/>
        </p:nvSpPr>
        <p:spPr>
          <a:xfrm rot="10800000" flipV="1">
            <a:off x="6948264" y="230371"/>
            <a:ext cx="2088232" cy="276999"/>
          </a:xfrm>
          <a:prstGeom prst="rect">
            <a:avLst/>
          </a:prstGeom>
          <a:noFill/>
        </p:spPr>
        <p:txBody>
          <a:bodyPr wrap="square" rtlCol="0">
            <a:spAutoFit/>
          </a:bodyPr>
          <a:lstStyle/>
          <a:p>
            <a:pPr algn="r"/>
            <a:r>
              <a:rPr lang="ru-RU" sz="1200" b="1" i="1" dirty="0">
                <a:latin typeface="Times New Roman" panose="02020603050405020304" pitchFamily="18" charset="0"/>
                <a:cs typeface="Times New Roman" panose="02020603050405020304" pitchFamily="18" charset="0"/>
              </a:rPr>
              <a:t>п</a:t>
            </a:r>
            <a:r>
              <a:rPr lang="ru-RU" sz="1200" b="1" i="1" dirty="0" smtClean="0">
                <a:latin typeface="Times New Roman" panose="02020603050405020304" pitchFamily="18" charset="0"/>
                <a:cs typeface="Times New Roman" panose="02020603050405020304" pitchFamily="18" charset="0"/>
              </a:rPr>
              <a:t>родолжение таблицы 3</a:t>
            </a:r>
            <a:endParaRPr lang="ru-RU" sz="12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8268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1026" name="Picture 2" descr="H:\шаблоны\шаблоны 4\08384568.jpg"/>
          <p:cNvPicPr>
            <a:picLocks noChangeAspect="1" noChangeArrowheads="1"/>
          </p:cNvPicPr>
          <p:nvPr/>
        </p:nvPicPr>
        <p:blipFill>
          <a:blip r:embed="rId3" cstate="print"/>
          <a:srcRect/>
          <a:stretch>
            <a:fillRect/>
          </a:stretch>
        </p:blipFill>
        <p:spPr bwMode="auto">
          <a:xfrm>
            <a:off x="0" y="-12526"/>
            <a:ext cx="9144000" cy="6858000"/>
          </a:xfrm>
          <a:prstGeom prst="rect">
            <a:avLst/>
          </a:prstGeom>
          <a:noFill/>
          <a:ln w="28575">
            <a:solidFill>
              <a:schemeClr val="accent5">
                <a:lumMod val="50000"/>
              </a:schemeClr>
            </a:solidFill>
          </a:ln>
        </p:spPr>
      </p:pic>
      <p:sp>
        <p:nvSpPr>
          <p:cNvPr id="4" name="TextBox 3"/>
          <p:cNvSpPr txBox="1"/>
          <p:nvPr/>
        </p:nvSpPr>
        <p:spPr>
          <a:xfrm>
            <a:off x="0" y="548680"/>
            <a:ext cx="9144000" cy="954107"/>
          </a:xfrm>
          <a:prstGeom prst="rect">
            <a:avLst/>
          </a:prstGeom>
          <a:noFill/>
        </p:spPr>
        <p:txBody>
          <a:bodyPr wrap="square" rtlCol="0">
            <a:spAutoFit/>
          </a:bodyPr>
          <a:lstStyle/>
          <a:p>
            <a:pPr marL="457200" indent="-457200" algn="ctr">
              <a:buFont typeface="Arial" panose="020B0604020202020204" pitchFamily="34" charset="0"/>
              <a:buChar char="•"/>
            </a:pPr>
            <a:r>
              <a:rPr lang="ru-RU" sz="2800" b="1" i="1" dirty="0" smtClean="0">
                <a:solidFill>
                  <a:srgbClr val="18414C"/>
                </a:solidFill>
                <a:latin typeface="Times New Roman" panose="02020603050405020304" pitchFamily="18" charset="0"/>
                <a:cs typeface="Times New Roman" panose="02020603050405020304" pitchFamily="18" charset="0"/>
              </a:rPr>
              <a:t>Усложнение программного содержания экскурсии в разных возрастных группах </a:t>
            </a:r>
            <a:r>
              <a:rPr lang="ru-RU" sz="2400" i="1" dirty="0" smtClean="0">
                <a:solidFill>
                  <a:srgbClr val="18414C"/>
                </a:solidFill>
                <a:latin typeface="Times New Roman" panose="02020603050405020304" pitchFamily="18" charset="0"/>
                <a:cs typeface="Times New Roman" panose="02020603050405020304" pitchFamily="18" charset="0"/>
              </a:rPr>
              <a:t>(на примере темы: почта)</a:t>
            </a:r>
            <a:endParaRPr lang="ru-RU" sz="2400" i="1" dirty="0">
              <a:solidFill>
                <a:srgbClr val="18414C"/>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0" y="1412776"/>
            <a:ext cx="9144000" cy="523220"/>
          </a:xfrm>
          <a:prstGeom prst="rect">
            <a:avLst/>
          </a:prstGeom>
          <a:noFill/>
        </p:spPr>
        <p:txBody>
          <a:bodyPr wrap="square" rtlCol="0">
            <a:spAutoFit/>
          </a:bodyPr>
          <a:lstStyle/>
          <a:p>
            <a:pPr algn="ctr"/>
            <a:r>
              <a:rPr lang="ru-RU" sz="2800" b="1" i="1" dirty="0" smtClean="0">
                <a:solidFill>
                  <a:schemeClr val="accent5">
                    <a:lumMod val="75000"/>
                  </a:schemeClr>
                </a:solidFill>
                <a:latin typeface="Times New Roman" panose="02020603050405020304" pitchFamily="18" charset="0"/>
                <a:cs typeface="Times New Roman" panose="02020603050405020304" pitchFamily="18" charset="0"/>
              </a:rPr>
              <a:t>Младшая группа. Экскурсия к почтовому ящику</a:t>
            </a:r>
            <a:endParaRPr lang="ru-RU" sz="2800" b="1" i="1" dirty="0">
              <a:solidFill>
                <a:schemeClr val="accent5">
                  <a:lumMod val="75000"/>
                </a:schemeClr>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350" y="1935996"/>
            <a:ext cx="8115300" cy="4806050"/>
          </a:xfrm>
          <a:prstGeom prst="rect">
            <a:avLst/>
          </a:prstGeom>
        </p:spPr>
      </p:pic>
    </p:spTree>
    <p:extLst>
      <p:ext uri="{BB962C8B-B14F-4D97-AF65-F5344CB8AC3E}">
        <p14:creationId xmlns:p14="http://schemas.microsoft.com/office/powerpoint/2010/main" val="3277064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1543</TotalTime>
  <Words>3775</Words>
  <Application>Microsoft Office PowerPoint</Application>
  <PresentationFormat>Экран (4:3)</PresentationFormat>
  <Paragraphs>225</Paragraphs>
  <Slides>21</Slides>
  <Notes>17</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Calibri</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ё</dc:creator>
  <cp:lastModifiedBy>Admin</cp:lastModifiedBy>
  <cp:revision>142</cp:revision>
  <dcterms:created xsi:type="dcterms:W3CDTF">2015-06-25T12:19:49Z</dcterms:created>
  <dcterms:modified xsi:type="dcterms:W3CDTF">2017-11-03T12:12:43Z</dcterms:modified>
</cp:coreProperties>
</file>