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2"/>
  </p:notesMasterIdLst>
  <p:sldIdLst>
    <p:sldId id="285" r:id="rId2"/>
    <p:sldId id="256" r:id="rId3"/>
    <p:sldId id="257" r:id="rId4"/>
    <p:sldId id="293" r:id="rId5"/>
    <p:sldId id="294" r:id="rId6"/>
    <p:sldId id="295" r:id="rId7"/>
    <p:sldId id="299" r:id="rId8"/>
    <p:sldId id="263" r:id="rId9"/>
    <p:sldId id="264" r:id="rId10"/>
    <p:sldId id="282"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642"/>
    <a:srgbClr val="002E8A"/>
    <a:srgbClr val="0072C8"/>
    <a:srgbClr val="FFE6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46" autoAdjust="0"/>
  </p:normalViewPr>
  <p:slideViewPr>
    <p:cSldViewPr>
      <p:cViewPr varScale="1">
        <p:scale>
          <a:sx n="64" d="100"/>
          <a:sy n="64" d="100"/>
        </p:scale>
        <p:origin x="156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8EA3DC-524A-4A72-AF38-0F06C0292476}" type="datetimeFigureOut">
              <a:rPr lang="ru-RU" smtClean="0"/>
              <a:pPr/>
              <a:t>07.11.2017</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E0753A-F04F-4C1B-9EC8-EC645AC27350}"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Стихи…, как музыка души,</a:t>
            </a:r>
            <a:r>
              <a:rPr lang="ru-RU" sz="1200" kern="1200" baseline="0" dirty="0" smtClean="0">
                <a:solidFill>
                  <a:schemeClr val="tx1"/>
                </a:solidFill>
                <a:latin typeface="+mn-lt"/>
                <a:ea typeface="+mn-ea"/>
                <a:cs typeface="+mn-cs"/>
              </a:rPr>
              <a:t> </a:t>
            </a:r>
            <a:r>
              <a:rPr lang="ru-RU" sz="1200" kern="1200" dirty="0" smtClean="0">
                <a:solidFill>
                  <a:schemeClr val="tx1"/>
                </a:solidFill>
                <a:latin typeface="+mn-lt"/>
                <a:ea typeface="+mn-ea"/>
                <a:cs typeface="+mn-cs"/>
              </a:rPr>
              <a:t>как крик отчаянья и боли,</a:t>
            </a:r>
            <a:br>
              <a:rPr lang="ru-RU" sz="1200" kern="1200" dirty="0" smtClean="0">
                <a:solidFill>
                  <a:schemeClr val="tx1"/>
                </a:solidFill>
                <a:latin typeface="+mn-lt"/>
                <a:ea typeface="+mn-ea"/>
                <a:cs typeface="+mn-cs"/>
              </a:rPr>
            </a:br>
            <a:r>
              <a:rPr lang="ru-RU" sz="1200" kern="1200" dirty="0" smtClean="0">
                <a:solidFill>
                  <a:schemeClr val="tx1"/>
                </a:solidFill>
                <a:latin typeface="+mn-lt"/>
                <a:ea typeface="+mn-ea"/>
                <a:cs typeface="+mn-cs"/>
              </a:rPr>
              <a:t>как шанс счастливый из глуши</a:t>
            </a:r>
            <a:r>
              <a:rPr lang="ru-RU" sz="1200" kern="1200" baseline="0" dirty="0" smtClean="0">
                <a:solidFill>
                  <a:schemeClr val="tx1"/>
                </a:solidFill>
                <a:latin typeface="+mn-lt"/>
                <a:ea typeface="+mn-ea"/>
                <a:cs typeface="+mn-cs"/>
              </a:rPr>
              <a:t> </a:t>
            </a:r>
            <a:r>
              <a:rPr lang="ru-RU" sz="1200" kern="1200" dirty="0" smtClean="0">
                <a:solidFill>
                  <a:schemeClr val="tx1"/>
                </a:solidFill>
                <a:latin typeface="+mn-lt"/>
                <a:ea typeface="+mn-ea"/>
                <a:cs typeface="+mn-cs"/>
              </a:rPr>
              <a:t>нам вырваться в строках на волю.</a:t>
            </a:r>
            <a:br>
              <a:rPr lang="ru-RU" sz="1200" kern="1200" dirty="0" smtClean="0">
                <a:solidFill>
                  <a:schemeClr val="tx1"/>
                </a:solidFill>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0" kern="1200" dirty="0" smtClean="0">
                <a:solidFill>
                  <a:schemeClr val="tx1"/>
                </a:solidFill>
                <a:latin typeface="+mn-lt"/>
                <a:ea typeface="+mn-ea"/>
                <a:cs typeface="+mn-cs"/>
              </a:rPr>
              <a:t>Сегодня на уроке мы познакомимся с темой «Методика</a:t>
            </a:r>
            <a:r>
              <a:rPr lang="ru-RU" sz="1200" b="0" kern="1200" baseline="0" dirty="0" smtClean="0">
                <a:solidFill>
                  <a:schemeClr val="tx1"/>
                </a:solidFill>
                <a:latin typeface="+mn-lt"/>
                <a:ea typeface="+mn-ea"/>
                <a:cs typeface="+mn-cs"/>
              </a:rPr>
              <a:t> заучивания стихотворений</a:t>
            </a:r>
            <a:r>
              <a:rPr lang="ru-RU" sz="1200" b="0" kern="1200" dirty="0" smtClean="0">
                <a:solidFill>
                  <a:schemeClr val="tx1"/>
                </a:solidFill>
                <a:latin typeface="+mn-lt"/>
                <a:ea typeface="+mn-ea"/>
                <a:cs typeface="+mn-cs"/>
              </a:rPr>
              <a:t>». Вы, как будущие воспитатели, должны знать значение заучивания стихов для</a:t>
            </a:r>
            <a:r>
              <a:rPr lang="ru-RU" sz="1200" b="0" kern="1200" baseline="0" dirty="0" smtClean="0">
                <a:solidFill>
                  <a:schemeClr val="tx1"/>
                </a:solidFill>
                <a:latin typeface="+mn-lt"/>
                <a:ea typeface="+mn-ea"/>
                <a:cs typeface="+mn-cs"/>
              </a:rPr>
              <a:t> развития </a:t>
            </a:r>
            <a:r>
              <a:rPr lang="ru-RU" sz="1200" b="0" kern="1200" dirty="0" smtClean="0">
                <a:solidFill>
                  <a:schemeClr val="tx1"/>
                </a:solidFill>
                <a:latin typeface="+mn-lt"/>
                <a:ea typeface="+mn-ea"/>
                <a:cs typeface="+mn-cs"/>
              </a:rPr>
              <a:t>дошкольников, в т.ч. и</a:t>
            </a:r>
            <a:r>
              <a:rPr lang="ru-RU" sz="1200" b="0" kern="1200" baseline="0" dirty="0" smtClean="0">
                <a:solidFill>
                  <a:schemeClr val="tx1"/>
                </a:solidFill>
                <a:latin typeface="+mn-lt"/>
                <a:ea typeface="+mn-ea"/>
                <a:cs typeface="+mn-cs"/>
              </a:rPr>
              <a:t> для подготовки детей к школьному обучению;</a:t>
            </a:r>
            <a:r>
              <a:rPr lang="ru-RU" sz="1200" b="0" kern="1200" dirty="0" smtClean="0">
                <a:solidFill>
                  <a:schemeClr val="tx1"/>
                </a:solidFill>
                <a:latin typeface="+mn-lt"/>
                <a:ea typeface="+mn-ea"/>
                <a:cs typeface="+mn-cs"/>
              </a:rPr>
              <a:t> методику  заучивания стихотворений в соответствии с требованиями ФГОС. Хочется видеть вашу готовность к позитивному взаимодействию и сотрудничеству.</a:t>
            </a:r>
          </a:p>
          <a:p>
            <a:pPr algn="just"/>
            <a:endParaRPr lang="ru-RU" b="0"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 методике развития речи особое место занимает работа, направленная на воспитание у детей любви к поэзии, ознакомление с поэтическими произведениями, развитие умений воспринимать и выразительно воспроизводить стихи. Заучивание стихотворений - одно из средств умственного, нравственного и эстетического воспитания детей. Вопрос о заучивании детьми стихотворений должен быть связан с развитием эстетического восприятия поэзии, художественного слова. В дошкольном возрасте важно учить детей воспринимать и оценивать поэтическое произведение, воспитывать художественный вкус. Воспринимая поэтические образы, дети получают эстетическое наслаждение. Стихи действуют на ребенка силой и обаянием ритма, мелодики; детей привлекает к себе мир звуков.</a:t>
            </a:r>
          </a:p>
          <a:p>
            <a:pPr algn="just"/>
            <a:r>
              <a:rPr lang="ru-RU" sz="1200" b="1" kern="1200" dirty="0" smtClean="0">
                <a:solidFill>
                  <a:schemeClr val="tx1"/>
                </a:solidFill>
                <a:latin typeface="+mn-lt"/>
                <a:ea typeface="+mn-ea"/>
                <a:cs typeface="+mn-cs"/>
              </a:rPr>
              <a:t>Заучивание стихотворений для дошкольников имеет огромную пользу</a:t>
            </a:r>
            <a:r>
              <a:rPr lang="ru-RU" sz="1200" kern="1200" dirty="0" smtClean="0">
                <a:solidFill>
                  <a:schemeClr val="tx1"/>
                </a:solidFill>
                <a:latin typeface="+mn-lt"/>
                <a:ea typeface="+mn-ea"/>
                <a:cs typeface="+mn-cs"/>
              </a:rPr>
              <a:t>: расширяется кругозор, рифма дает возможность обрести внутреннюю гармонию, развивается память, формируется культурный уровень маленького человечка. Каждое словесное произведение, усвоенное памятью ребенка, обогащает словарный фонд, формирующий его собственную речь. Выразительность исполнения развивает технику речи: дикцию, дыхание; овладение орфоэпией. С этой же целью проводятся разнообразные упражнения, развивающие речевой слух, отчетливое произношение звуков и слов; упражнения на развитие интонационной выразительности, воспитание умения определять смысл логических ударений и др.</a:t>
            </a:r>
            <a:endParaRPr lang="ru-RU"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4</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just"/>
            <a:r>
              <a:rPr lang="ru-RU" sz="1200" kern="1200" dirty="0" smtClean="0">
                <a:solidFill>
                  <a:schemeClr val="tx1"/>
                </a:solidFill>
                <a:latin typeface="+mn-lt"/>
                <a:ea typeface="+mn-ea"/>
                <a:cs typeface="+mn-cs"/>
              </a:rPr>
              <a:t> Чем раньше вы сможете начать читать стихи малышу, тем лучше для него.</a:t>
            </a:r>
          </a:p>
          <a:p>
            <a:pPr algn="just"/>
            <a:r>
              <a:rPr lang="ru-RU" sz="1200" kern="1200" dirty="0" smtClean="0">
                <a:solidFill>
                  <a:schemeClr val="tx1"/>
                </a:solidFill>
                <a:latin typeface="+mn-lt"/>
                <a:ea typeface="+mn-ea"/>
                <a:cs typeface="+mn-cs"/>
              </a:rPr>
              <a:t>Многие современные педагоги — </a:t>
            </a:r>
            <a:r>
              <a:rPr lang="ru-RU" sz="1200" b="1" kern="1200" dirty="0" smtClean="0">
                <a:solidFill>
                  <a:schemeClr val="tx1"/>
                </a:solidFill>
                <a:latin typeface="+mn-lt"/>
                <a:ea typeface="+mn-ea"/>
                <a:cs typeface="+mn-cs"/>
              </a:rPr>
              <a:t>пренатологи</a:t>
            </a:r>
            <a:r>
              <a:rPr lang="ru-RU" sz="1200" kern="1200" dirty="0" smtClean="0">
                <a:solidFill>
                  <a:schemeClr val="tx1"/>
                </a:solidFill>
                <a:latin typeface="+mn-lt"/>
                <a:ea typeface="+mn-ea"/>
                <a:cs typeface="+mn-cs"/>
              </a:rPr>
              <a:t> даже иногда советуют делать это еще до его рождения вашего малыша. Ребёнок с таким же удовольствием будет слушать классиков, Лермонтова и Мандельштама, Пушкина и Ахматову, Лорку и Гете.</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На сегодняшний день, Агния </a:t>
            </a:r>
            <a:r>
              <a:rPr lang="ru-RU" sz="1200" kern="1200" dirty="0" err="1" smtClean="0">
                <a:solidFill>
                  <a:schemeClr val="tx1"/>
                </a:solidFill>
                <a:latin typeface="+mn-lt"/>
                <a:ea typeface="+mn-ea"/>
                <a:cs typeface="+mn-cs"/>
              </a:rPr>
              <a:t>Барто</a:t>
            </a:r>
            <a:r>
              <a:rPr lang="ru-RU" sz="1200" kern="1200" dirty="0" smtClean="0">
                <a:solidFill>
                  <a:schemeClr val="tx1"/>
                </a:solidFill>
                <a:latin typeface="+mn-lt"/>
                <a:ea typeface="+mn-ea"/>
                <a:cs typeface="+mn-cs"/>
              </a:rPr>
              <a:t>, Самуил Маршак и Корней Чуковский, как и 50 лет назад, остаются в верхних строчках хит-парада детской поэзии. И все-таки, не нужно ограничиваться только лишь этими авторами. Обязательно прочтите с малышом книги Ирины Токмаковой, Игоря Мазнина, Валентина Берестова и обязательно, Юны Мориц . Очень нравятся всем деткам и стихи Саши Черного. Во многих семьях деткам поют песни Окуджавы, Визбора, других поэтов-брадов.</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 </a:t>
            </a:r>
            <a:r>
              <a:rPr lang="ru-RU" sz="1200" b="1" kern="1200" dirty="0" smtClean="0">
                <a:solidFill>
                  <a:schemeClr val="tx1"/>
                </a:solidFill>
                <a:latin typeface="+mn-lt"/>
                <a:ea typeface="+mn-ea"/>
                <a:cs typeface="+mn-cs"/>
              </a:rPr>
              <a:t>Дети, которым читают мамы много стихов, обладают отличной памятью и чувством ритма, они безо всякого труда запоминают  самые длинные тексты. Ребенок, с младенчества познавший и полюбивший Мандельштама или Лорку, Окуджаву и Хармса никогда не станет смотреть на грошовую «попсовую» поделку.</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b="1" kern="1200" dirty="0" smtClean="0">
              <a:solidFill>
                <a:schemeClr val="tx1"/>
              </a:solidFill>
              <a:latin typeface="+mn-lt"/>
              <a:ea typeface="+mn-ea"/>
              <a:cs typeface="+mn-cs"/>
            </a:endParaRPr>
          </a:p>
          <a:p>
            <a:pPr algn="just"/>
            <a:endParaRPr lang="ru-RU" sz="1200" b="1" kern="1200" dirty="0" smtClean="0">
              <a:solidFill>
                <a:schemeClr val="tx1"/>
              </a:solidFill>
              <a:latin typeface="+mn-lt"/>
              <a:ea typeface="+mn-ea"/>
              <a:cs typeface="+mn-cs"/>
            </a:endParaRPr>
          </a:p>
          <a:p>
            <a:pPr algn="just"/>
            <a:endParaRPr lang="ru-RU" b="1"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7</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l"/>
            <a:r>
              <a:rPr lang="ru-RU" b="1" dirty="0" smtClean="0"/>
              <a:t>В теории психологии памяти различают два основных пути запоминания: </a:t>
            </a:r>
            <a:r>
              <a:rPr lang="ru-RU" b="1" i="1" dirty="0" smtClean="0">
                <a:latin typeface="Times New Roman" pitchFamily="18" charset="0"/>
                <a:cs typeface="Times New Roman" pitchFamily="18" charset="0"/>
              </a:rPr>
              <a:t>1) непроизвольное запоминание, </a:t>
            </a:r>
            <a:r>
              <a:rPr lang="ru-RU" dirty="0" smtClean="0"/>
              <a:t>т. е. запоминание, происходящее без волевых усилий со стороны человека — в процессе деятельности, имеющей другие цели; </a:t>
            </a:r>
            <a:r>
              <a:rPr lang="ru-RU" b="1" i="1" dirty="0" smtClean="0"/>
              <a:t>2) произвольное запоминание</a:t>
            </a:r>
            <a:r>
              <a:rPr lang="ru-RU" dirty="0" smtClean="0"/>
              <a:t>, являющееся результатом сознательного намерения запомнить .</a:t>
            </a:r>
            <a:br>
              <a:rPr lang="ru-RU" dirty="0" smtClean="0"/>
            </a:br>
            <a:r>
              <a:rPr lang="ru-RU" dirty="0" smtClean="0"/>
              <a:t>Так, занятия по чтению художественных произведений в разных возрастных группах проводятся с целью познакомить детей с содержанием данных произведений, доставить им эстетическое удовольствие, внушить определенные нравственные понятия, воспитать благородные чувства. На этих занятиях дети слушают, обсуждают, пересказывают художественные произведения и невольно запоминают их целиком или частично, хотя цели запомнить перед ними не ставится. Это </a:t>
            </a:r>
            <a:r>
              <a:rPr lang="ru-RU" b="1" dirty="0" smtClean="0"/>
              <a:t>непроизвольное запоминание</a:t>
            </a:r>
            <a:r>
              <a:rPr lang="ru-RU" dirty="0" smtClean="0"/>
              <a:t>. Предлагаемые методические приемы чтения художественных произведений дошкольникам должны обеспечить их непроизвольное запоминание.</a:t>
            </a:r>
            <a:br>
              <a:rPr lang="ru-RU" dirty="0" smtClean="0"/>
            </a:br>
            <a:r>
              <a:rPr lang="ru-RU" dirty="0" smtClean="0"/>
              <a:t>Но необходимо и учить запоминанию, именно учить, поскольку ребенок раннего и младшего дошкольного возраста не умеет сам прилагать волевых усилий для произвольного, намеренного запоминания.</a:t>
            </a:r>
            <a:br>
              <a:rPr lang="ru-RU" dirty="0" smtClean="0"/>
            </a:br>
            <a:endParaRPr lang="ru-RU"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8</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b="1" dirty="0" smtClean="0"/>
              <a:t>Произвольное запоминание </a:t>
            </a:r>
            <a:r>
              <a:rPr lang="ru-RU" dirty="0" smtClean="0"/>
              <a:t>— это внутренняя, интеллектуальная работа, полезная ребенку в трех отношениях: она помогает более быстрому, чем при непроизвольном запоминании, обогащению речи, интенсивнее развивает эстетические чувства — чувство поэзии, чувство прекрасного в языке, укрепляет намять — образную, связанную с воображением, и вербальную связанную с мышлением, которая, по мнению психологов, является самым совершенным видом памяти.</a:t>
            </a:r>
            <a:r>
              <a:rPr lang="ru-RU" baseline="0" dirty="0" smtClean="0"/>
              <a:t> (</a:t>
            </a:r>
            <a:r>
              <a:rPr lang="ru-RU" dirty="0" smtClean="0"/>
              <a:t>См.: Смирнов А. А. Проблемы психологии памяти. М., 1966, с. 38.</a:t>
            </a:r>
            <a:r>
              <a:rPr lang="ru-RU" baseline="0" dirty="0" smtClean="0"/>
              <a:t>)</a:t>
            </a:r>
            <a:r>
              <a:rPr lang="ru-RU" dirty="0" smtClean="0"/>
              <a:t/>
            </a:r>
            <a:br>
              <a:rPr lang="ru-RU" dirty="0" smtClean="0"/>
            </a:br>
            <a:endParaRPr lang="ru-RU" dirty="0" smtClean="0"/>
          </a:p>
          <a:p>
            <a:endParaRPr lang="ru-RU" dirty="0"/>
          </a:p>
        </p:txBody>
      </p:sp>
      <p:sp>
        <p:nvSpPr>
          <p:cNvPr id="4" name="Номер слайда 3"/>
          <p:cNvSpPr>
            <a:spLocks noGrp="1"/>
          </p:cNvSpPr>
          <p:nvPr>
            <p:ph type="sldNum" sz="quarter" idx="10"/>
          </p:nvPr>
        </p:nvSpPr>
        <p:spPr/>
        <p:txBody>
          <a:bodyPr/>
          <a:lstStyle/>
          <a:p>
            <a:fld id="{F5E0753A-F04F-4C1B-9EC8-EC645AC27350}" type="slidenum">
              <a:rPr lang="ru-RU" smtClean="0"/>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07.11.2017</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07.11.2017</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png"/><Relationship Id="rId3" Type="http://schemas.openxmlformats.org/officeDocument/2006/relationships/image" Target="../media/image1.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commons.wikimedia.org/wiki/File:Lorca_(1914).jpg?uselang=ru" TargetMode="External"/><Relationship Id="rId11" Type="http://schemas.openxmlformats.org/officeDocument/2006/relationships/image" Target="../media/image23.jpeg"/><Relationship Id="rId5" Type="http://schemas.openxmlformats.org/officeDocument/2006/relationships/image" Target="../media/image18.jpeg"/><Relationship Id="rId10" Type="http://schemas.openxmlformats.org/officeDocument/2006/relationships/image" Target="../media/image22.jpeg"/><Relationship Id="rId4" Type="http://schemas.openxmlformats.org/officeDocument/2006/relationships/image" Target="../media/image17.jpeg"/><Relationship Id="rId9"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0" y="548680"/>
            <a:ext cx="9144000" cy="56886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descr="Поэзия есть музыка души. 10jpg.jpg"/>
          <p:cNvPicPr>
            <a:picLocks noChangeAspect="1"/>
          </p:cNvPicPr>
          <p:nvPr/>
        </p:nvPicPr>
        <p:blipFill>
          <a:blip r:embed="rId4" cstate="print"/>
          <a:srcRect t="5333" b="28903"/>
          <a:stretch>
            <a:fillRect/>
          </a:stretch>
        </p:blipFill>
        <p:spPr>
          <a:xfrm>
            <a:off x="-28727" y="2996952"/>
            <a:ext cx="9143998" cy="3161946"/>
          </a:xfrm>
          <a:prstGeom prst="rect">
            <a:avLst/>
          </a:prstGeom>
          <a:ln>
            <a:solidFill>
              <a:srgbClr val="001642"/>
            </a:solidFill>
          </a:ln>
          <a:effectLst>
            <a:softEdge rad="317500"/>
          </a:effectLst>
        </p:spPr>
      </p:pic>
      <p:sp>
        <p:nvSpPr>
          <p:cNvPr id="8" name="TextBox 7"/>
          <p:cNvSpPr txBox="1"/>
          <p:nvPr/>
        </p:nvSpPr>
        <p:spPr>
          <a:xfrm>
            <a:off x="2051720" y="476672"/>
            <a:ext cx="6768752" cy="2554545"/>
          </a:xfrm>
          <a:prstGeom prst="rect">
            <a:avLst/>
          </a:prstGeom>
          <a:noFill/>
        </p:spPr>
        <p:txBody>
          <a:bodyPr wrap="square" rtlCol="0">
            <a:spAutoFit/>
          </a:bodyPr>
          <a:lstStyle/>
          <a:p>
            <a:pPr algn="r"/>
            <a:r>
              <a:rPr lang="ru-RU" sz="3200" b="1" i="1" dirty="0" smtClean="0">
                <a:solidFill>
                  <a:srgbClr val="001642"/>
                </a:solidFill>
                <a:latin typeface="Times New Roman" pitchFamily="18" charset="0"/>
                <a:cs typeface="Times New Roman" pitchFamily="18" charset="0"/>
              </a:rPr>
              <a:t>Стихи…, как музыка души,</a:t>
            </a:r>
            <a:br>
              <a:rPr lang="ru-RU" sz="3200" b="1" i="1" dirty="0" smtClean="0">
                <a:solidFill>
                  <a:srgbClr val="001642"/>
                </a:solidFill>
                <a:latin typeface="Times New Roman" pitchFamily="18" charset="0"/>
                <a:cs typeface="Times New Roman" pitchFamily="18" charset="0"/>
              </a:rPr>
            </a:br>
            <a:r>
              <a:rPr lang="ru-RU" sz="3200" b="1" i="1" dirty="0" smtClean="0">
                <a:solidFill>
                  <a:srgbClr val="001642"/>
                </a:solidFill>
                <a:latin typeface="Times New Roman" pitchFamily="18" charset="0"/>
                <a:cs typeface="Times New Roman" pitchFamily="18" charset="0"/>
              </a:rPr>
              <a:t>как крик отчаянья и боли,</a:t>
            </a:r>
            <a:br>
              <a:rPr lang="ru-RU" sz="3200" b="1" i="1" dirty="0" smtClean="0">
                <a:solidFill>
                  <a:srgbClr val="001642"/>
                </a:solidFill>
                <a:latin typeface="Times New Roman" pitchFamily="18" charset="0"/>
                <a:cs typeface="Times New Roman" pitchFamily="18" charset="0"/>
              </a:rPr>
            </a:br>
            <a:r>
              <a:rPr lang="ru-RU" sz="3200" b="1" i="1" dirty="0" smtClean="0">
                <a:solidFill>
                  <a:srgbClr val="001642"/>
                </a:solidFill>
                <a:latin typeface="Times New Roman" pitchFamily="18" charset="0"/>
                <a:cs typeface="Times New Roman" pitchFamily="18" charset="0"/>
              </a:rPr>
              <a:t>как шанс счастливый из глуши</a:t>
            </a:r>
            <a:br>
              <a:rPr lang="ru-RU" sz="3200" b="1" i="1" dirty="0" smtClean="0">
                <a:solidFill>
                  <a:srgbClr val="001642"/>
                </a:solidFill>
                <a:latin typeface="Times New Roman" pitchFamily="18" charset="0"/>
                <a:cs typeface="Times New Roman" pitchFamily="18" charset="0"/>
              </a:rPr>
            </a:br>
            <a:r>
              <a:rPr lang="ru-RU" sz="3200" b="1" i="1" dirty="0" smtClean="0">
                <a:solidFill>
                  <a:srgbClr val="001642"/>
                </a:solidFill>
                <a:latin typeface="Times New Roman" pitchFamily="18" charset="0"/>
                <a:cs typeface="Times New Roman" pitchFamily="18" charset="0"/>
              </a:rPr>
              <a:t>нам вырваться в строках на волю.</a:t>
            </a:r>
          </a:p>
          <a:p>
            <a:pPr algn="r"/>
            <a:endParaRPr lang="ru-RU" sz="3200" b="1" i="1" dirty="0">
              <a:solidFill>
                <a:srgbClr val="001642"/>
              </a:solidFill>
              <a:latin typeface="Times New Roman" pitchFamily="18" charset="0"/>
              <a:cs typeface="Times New Roman" pitchFamily="18" charset="0"/>
            </a:endParaRPr>
          </a:p>
        </p:txBody>
      </p:sp>
      <p:sp>
        <p:nvSpPr>
          <p:cNvPr id="1025" name="Rectangle 1"/>
          <p:cNvSpPr>
            <a:spLocks noChangeArrowheads="1"/>
          </p:cNvSpPr>
          <p:nvPr/>
        </p:nvSpPr>
        <p:spPr bwMode="auto">
          <a:xfrm>
            <a:off x="0" y="2503823"/>
            <a:ext cx="889248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2400" b="1" i="1"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Алексей Крайнов</a:t>
            </a:r>
            <a:endParaRPr kumimoji="0" lang="ru-RU" sz="2400" b="0" i="0" strike="noStrike" cap="none" normalizeH="0" baseline="0" dirty="0" smtClean="0">
              <a:ln>
                <a:noFill/>
              </a:ln>
              <a:solidFill>
                <a:srgbClr val="002060"/>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2"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179512" y="548680"/>
            <a:ext cx="8784976" cy="1152128"/>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0" y="2276872"/>
            <a:ext cx="9144000" cy="4032448"/>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000" i="1" dirty="0" smtClean="0">
              <a:solidFill>
                <a:schemeClr val="tx2">
                  <a:lumMod val="50000"/>
                </a:schemeClr>
              </a:solidFill>
              <a:latin typeface="Times New Roman" pitchFamily="18" charset="0"/>
              <a:cs typeface="Times New Roman" pitchFamily="18" charset="0"/>
            </a:endParaRPr>
          </a:p>
          <a:p>
            <a:pPr algn="ctr"/>
            <a:endParaRPr lang="ru-RU" sz="2400" i="1" dirty="0" smtClean="0">
              <a:solidFill>
                <a:schemeClr val="tx2">
                  <a:lumMod val="75000"/>
                </a:schemeClr>
              </a:solidFill>
              <a:latin typeface="Times New Roman" pitchFamily="18" charset="0"/>
              <a:cs typeface="Times New Roman" pitchFamily="18" charset="0"/>
            </a:endParaRPr>
          </a:p>
          <a:p>
            <a:pPr algn="ctr"/>
            <a:endParaRPr lang="ru-RU" sz="2400" i="1" dirty="0" smtClean="0">
              <a:solidFill>
                <a:schemeClr val="tx2">
                  <a:lumMod val="75000"/>
                </a:schemeClr>
              </a:solidFill>
              <a:latin typeface="Times New Roman" pitchFamily="18" charset="0"/>
              <a:cs typeface="Times New Roman" pitchFamily="18" charset="0"/>
            </a:endParaRPr>
          </a:p>
          <a:p>
            <a:pPr algn="ctr"/>
            <a:endParaRPr lang="ru-RU" sz="2400" i="1" dirty="0">
              <a:solidFill>
                <a:schemeClr val="tx2">
                  <a:lumMod val="75000"/>
                </a:schemeClr>
              </a:solidFill>
              <a:latin typeface="Times New Roman" pitchFamily="18" charset="0"/>
              <a:cs typeface="Times New Roman" pitchFamily="18" charset="0"/>
            </a:endParaRPr>
          </a:p>
        </p:txBody>
      </p:sp>
      <p:pic>
        <p:nvPicPr>
          <p:cNvPr id="13" name="Рисунок 12" descr="Поэзия-состояние души..jpg"/>
          <p:cNvPicPr>
            <a:picLocks noChangeAspect="1"/>
          </p:cNvPicPr>
          <p:nvPr/>
        </p:nvPicPr>
        <p:blipFill>
          <a:blip r:embed="rId3" cstate="print"/>
          <a:srcRect t="7407" b="37037"/>
          <a:stretch>
            <a:fillRect/>
          </a:stretch>
        </p:blipFill>
        <p:spPr>
          <a:xfrm>
            <a:off x="251520" y="260648"/>
            <a:ext cx="8633251" cy="1660240"/>
          </a:xfrm>
          <a:prstGeom prst="rect">
            <a:avLst/>
          </a:prstGeom>
          <a:effectLst>
            <a:softEdge rad="317500"/>
          </a:effectLst>
        </p:spPr>
      </p:pic>
      <p:sp>
        <p:nvSpPr>
          <p:cNvPr id="14" name="TextBox 13"/>
          <p:cNvSpPr txBox="1"/>
          <p:nvPr/>
        </p:nvSpPr>
        <p:spPr>
          <a:xfrm>
            <a:off x="179512" y="3933056"/>
            <a:ext cx="4464496" cy="2062103"/>
          </a:xfrm>
          <a:prstGeom prst="rect">
            <a:avLst/>
          </a:prstGeom>
          <a:noFill/>
        </p:spPr>
        <p:txBody>
          <a:bodyPr wrap="square" rtlCol="0">
            <a:spAutoFit/>
          </a:bodyPr>
          <a:lstStyle/>
          <a:p>
            <a:pPr algn="ctr"/>
            <a:r>
              <a:rPr lang="ru-RU" sz="3200" i="1" dirty="0" smtClean="0">
                <a:solidFill>
                  <a:schemeClr val="tx2">
                    <a:lumMod val="75000"/>
                  </a:schemeClr>
                </a:solidFill>
                <a:latin typeface="Times New Roman" pitchFamily="18" charset="0"/>
                <a:cs typeface="Times New Roman" pitchFamily="18" charset="0"/>
              </a:rPr>
              <a:t>которая</a:t>
            </a:r>
            <a:r>
              <a:rPr lang="ru-RU" sz="3200" i="1" dirty="0" smtClean="0">
                <a:solidFill>
                  <a:schemeClr val="tx2">
                    <a:lumMod val="50000"/>
                  </a:schemeClr>
                </a:solidFill>
                <a:latin typeface="Times New Roman" pitchFamily="18" charset="0"/>
                <a:cs typeface="Times New Roman" pitchFamily="18" charset="0"/>
              </a:rPr>
              <a:t>, по мнению психологов, </a:t>
            </a:r>
            <a:r>
              <a:rPr lang="ru-RU" sz="3200" b="1" i="1" dirty="0" smtClean="0">
                <a:solidFill>
                  <a:schemeClr val="tx2">
                    <a:lumMod val="50000"/>
                  </a:schemeClr>
                </a:solidFill>
                <a:latin typeface="Times New Roman" pitchFamily="18" charset="0"/>
                <a:cs typeface="Times New Roman" pitchFamily="18" charset="0"/>
              </a:rPr>
              <a:t>является самым совершенным видом памяти</a:t>
            </a:r>
            <a:r>
              <a:rPr lang="ru-RU" sz="3200" i="1" dirty="0" smtClean="0">
                <a:solidFill>
                  <a:schemeClr val="tx2">
                    <a:lumMod val="50000"/>
                  </a:schemeClr>
                </a:solidFill>
                <a:latin typeface="Times New Roman" pitchFamily="18" charset="0"/>
                <a:cs typeface="Times New Roman" pitchFamily="18" charset="0"/>
              </a:rPr>
              <a:t>.</a:t>
            </a:r>
            <a:endParaRPr lang="ru-RU" sz="3200" dirty="0"/>
          </a:p>
        </p:txBody>
      </p:sp>
      <p:sp>
        <p:nvSpPr>
          <p:cNvPr id="11" name="TextBox 10"/>
          <p:cNvSpPr txBox="1"/>
          <p:nvPr/>
        </p:nvSpPr>
        <p:spPr>
          <a:xfrm>
            <a:off x="0" y="2276872"/>
            <a:ext cx="9144000" cy="1569660"/>
          </a:xfrm>
          <a:prstGeom prst="rect">
            <a:avLst/>
          </a:prstGeom>
          <a:noFill/>
        </p:spPr>
        <p:txBody>
          <a:bodyPr wrap="square" rtlCol="0">
            <a:spAutoFit/>
          </a:bodyPr>
          <a:lstStyle/>
          <a:p>
            <a:pPr algn="ctr"/>
            <a:r>
              <a:rPr lang="ru-RU" sz="3200" b="1" i="1" dirty="0" smtClean="0">
                <a:solidFill>
                  <a:schemeClr val="accent1">
                    <a:lumMod val="75000"/>
                  </a:schemeClr>
                </a:solidFill>
                <a:latin typeface="Times New Roman" pitchFamily="18" charset="0"/>
                <a:cs typeface="Times New Roman" pitchFamily="18" charset="0"/>
              </a:rPr>
              <a:t>укрепляет намять — образную, связанную с воображением, и вербальную (словесную), связанную с мышлением, </a:t>
            </a:r>
          </a:p>
        </p:txBody>
      </p:sp>
      <p:pic>
        <p:nvPicPr>
          <p:cNvPr id="16" name="Рисунок 15" descr="Поэзия есть музыка души. 2jpg.jpg"/>
          <p:cNvPicPr>
            <a:picLocks noChangeAspect="1"/>
          </p:cNvPicPr>
          <p:nvPr/>
        </p:nvPicPr>
        <p:blipFill>
          <a:blip r:embed="rId4" cstate="print"/>
          <a:srcRect t="9375" b="19010"/>
          <a:stretch>
            <a:fillRect/>
          </a:stretch>
        </p:blipFill>
        <p:spPr>
          <a:xfrm>
            <a:off x="4644008" y="3775958"/>
            <a:ext cx="4248472" cy="2391764"/>
          </a:xfrm>
          <a:prstGeom prst="rect">
            <a:avLst/>
          </a:prstGeom>
          <a:effectLst>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p:spPr>
      </p:pic>
      <p:pic>
        <p:nvPicPr>
          <p:cNvPr id="5" name="Рисунок 4" descr="0a0ba53c22ace20309ce0364b2366b6f.jpg"/>
          <p:cNvPicPr>
            <a:picLocks noChangeAspect="1"/>
          </p:cNvPicPr>
          <p:nvPr/>
        </p:nvPicPr>
        <p:blipFill>
          <a:blip r:embed="rId4" cstate="print"/>
          <a:srcRect l="13629" r="21766"/>
          <a:stretch>
            <a:fillRect/>
          </a:stretch>
        </p:blipFill>
        <p:spPr>
          <a:xfrm>
            <a:off x="0" y="2348880"/>
            <a:ext cx="2016243" cy="3888432"/>
          </a:xfrm>
          <a:prstGeom prst="rect">
            <a:avLst/>
          </a:prstGeom>
          <a:solidFill>
            <a:schemeClr val="accent5">
              <a:lumMod val="50000"/>
            </a:schemeClr>
          </a:solidFill>
          <a:ln w="38100">
            <a:noFill/>
          </a:ln>
          <a:effectLst>
            <a:outerShdw blurRad="44450" dist="27940" dir="5400000" algn="ctr">
              <a:srgbClr val="000000">
                <a:alpha val="32000"/>
              </a:srgbClr>
            </a:outerShdw>
            <a:softEdge rad="317500"/>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1979712" y="2348880"/>
            <a:ext cx="7164288" cy="3888432"/>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2195736" y="404664"/>
            <a:ext cx="6768752" cy="1440160"/>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ru-RU" sz="1400" b="1" i="1" dirty="0" smtClean="0">
                <a:solidFill>
                  <a:srgbClr val="001236"/>
                </a:solidFill>
                <a:latin typeface="Times New Roman" pitchFamily="18" charset="0"/>
                <a:ea typeface="Calibri" pitchFamily="34" charset="0"/>
                <a:cs typeface="Times New Roman" pitchFamily="18" charset="0"/>
              </a:rPr>
              <a:t>МИНИСТЕРСТВО ОБРАЗОВАНИЯ И НАУКИ АМУРСКОЙ ОБЛАСТИ</a:t>
            </a:r>
            <a:br>
              <a:rPr lang="ru-RU" sz="1400" b="1" i="1" dirty="0" smtClean="0">
                <a:solidFill>
                  <a:srgbClr val="001236"/>
                </a:solidFill>
                <a:latin typeface="Times New Roman" pitchFamily="18" charset="0"/>
                <a:ea typeface="Calibri" pitchFamily="34" charset="0"/>
                <a:cs typeface="Times New Roman" pitchFamily="18" charset="0"/>
              </a:rPr>
            </a:br>
            <a:r>
              <a:rPr lang="ru-RU" sz="1400" b="1" i="1" dirty="0" smtClean="0">
                <a:solidFill>
                  <a:srgbClr val="001236"/>
                </a:solidFill>
                <a:latin typeface="Times New Roman" pitchFamily="18" charset="0"/>
                <a:ea typeface="Calibri" pitchFamily="34" charset="0"/>
                <a:cs typeface="Times New Roman" pitchFamily="18" charset="0"/>
              </a:rPr>
              <a:t>   ГОСУДАРСТВЕННОЕ ОБРАЗОВАТЕЛЬНОЕ АВТОНОМНОЕ УЧРЕЖДЕНИЕ СРЕДНЕГО ПРОФЕССИОНАЛЬНОГО ОБРАЗОВАНИЯ</a:t>
            </a:r>
            <a:br>
              <a:rPr lang="ru-RU" sz="1400" b="1" i="1" dirty="0" smtClean="0">
                <a:solidFill>
                  <a:srgbClr val="001236"/>
                </a:solidFill>
                <a:latin typeface="Times New Roman" pitchFamily="18" charset="0"/>
                <a:ea typeface="Calibri" pitchFamily="34" charset="0"/>
                <a:cs typeface="Times New Roman" pitchFamily="18" charset="0"/>
              </a:rPr>
            </a:br>
            <a:r>
              <a:rPr lang="ru-RU" sz="1400" b="1" i="1" dirty="0" smtClean="0">
                <a:solidFill>
                  <a:srgbClr val="001236"/>
                </a:solidFill>
                <a:latin typeface="Times New Roman" pitchFamily="18" charset="0"/>
                <a:ea typeface="Calibri" pitchFamily="34" charset="0"/>
                <a:cs typeface="Times New Roman" pitchFamily="18" charset="0"/>
              </a:rPr>
              <a:t>АМУРСКОЙ ОБЛАСТИ</a:t>
            </a:r>
            <a:br>
              <a:rPr lang="ru-RU" sz="1400" b="1" i="1" dirty="0" smtClean="0">
                <a:solidFill>
                  <a:srgbClr val="001236"/>
                </a:solidFill>
                <a:latin typeface="Times New Roman" pitchFamily="18" charset="0"/>
                <a:ea typeface="Calibri" pitchFamily="34" charset="0"/>
                <a:cs typeface="Times New Roman" pitchFamily="18" charset="0"/>
              </a:rPr>
            </a:br>
            <a:r>
              <a:rPr lang="ru-RU" sz="1400" b="1" i="1" dirty="0" smtClean="0">
                <a:solidFill>
                  <a:srgbClr val="001236"/>
                </a:solidFill>
                <a:latin typeface="Times New Roman" pitchFamily="18" charset="0"/>
                <a:ea typeface="Calibri" pitchFamily="34" charset="0"/>
                <a:cs typeface="Times New Roman" pitchFamily="18" charset="0"/>
              </a:rPr>
              <a:t> </a:t>
            </a:r>
            <a:r>
              <a:rPr lang="ru-RU" sz="1400" b="1" i="1" dirty="0" smtClean="0">
                <a:solidFill>
                  <a:srgbClr val="001236"/>
                </a:solidFill>
                <a:ea typeface="Calibri" pitchFamily="34" charset="0"/>
                <a:cs typeface="Times New Roman" pitchFamily="18" charset="0"/>
              </a:rPr>
              <a:t>«</a:t>
            </a:r>
            <a:r>
              <a:rPr lang="ru-RU" sz="1400" b="1" i="1" dirty="0" smtClean="0">
                <a:solidFill>
                  <a:srgbClr val="001236"/>
                </a:solidFill>
                <a:latin typeface="Times New Roman" pitchFamily="18" charset="0"/>
                <a:ea typeface="Calibri" pitchFamily="34" charset="0"/>
                <a:cs typeface="Times New Roman" pitchFamily="18" charset="0"/>
              </a:rPr>
              <a:t>АМУРСКИЙ ПЕДАГОГИЧЕСКИЙ КОЛЛЕДЖ</a:t>
            </a:r>
            <a:r>
              <a:rPr lang="ru-RU" sz="1400" b="1" i="1" dirty="0" smtClean="0">
                <a:solidFill>
                  <a:srgbClr val="001236"/>
                </a:solidFill>
                <a:ea typeface="Calibri" pitchFamily="34" charset="0"/>
                <a:cs typeface="Times New Roman" pitchFamily="18" charset="0"/>
              </a:rPr>
              <a:t>»</a:t>
            </a:r>
            <a:endParaRPr lang="ru-RU" sz="1400" dirty="0" smtClean="0">
              <a:solidFill>
                <a:srgbClr val="001236"/>
              </a:solidFill>
              <a:latin typeface="Arial" pitchFamily="34" charset="0"/>
              <a:cs typeface="Arial" pitchFamily="34" charset="0"/>
            </a:endParaRPr>
          </a:p>
          <a:p>
            <a:pPr lvl="0" algn="ctr" fontAlgn="base">
              <a:spcBef>
                <a:spcPct val="0"/>
              </a:spcBef>
              <a:spcAft>
                <a:spcPct val="0"/>
              </a:spcAft>
            </a:pPr>
            <a:endParaRPr lang="ru-RU" sz="1200" b="1" dirty="0" smtClean="0">
              <a:solidFill>
                <a:schemeClr val="tx2">
                  <a:lumMod val="50000"/>
                </a:schemeClr>
              </a:solidFill>
              <a:latin typeface="Times New Roman" pitchFamily="18" charset="0"/>
              <a:cs typeface="Times New Roman" pitchFamily="18" charset="0"/>
            </a:endParaRPr>
          </a:p>
        </p:txBody>
      </p:sp>
      <p:sp>
        <p:nvSpPr>
          <p:cNvPr id="8" name="Прямоугольник 7"/>
          <p:cNvSpPr/>
          <p:nvPr/>
        </p:nvSpPr>
        <p:spPr>
          <a:xfrm>
            <a:off x="179512" y="620688"/>
            <a:ext cx="1872208" cy="1152128"/>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508104" y="5877272"/>
            <a:ext cx="3456384" cy="792088"/>
          </a:xfrm>
          <a:prstGeom prst="rect">
            <a:avLst/>
          </a:prstGeom>
          <a:solidFill>
            <a:schemeClr val="accent1">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2" name="Рисунок 11" descr="-i-cerkov-sovr.jpg"/>
          <p:cNvPicPr>
            <a:picLocks noChangeAspect="1"/>
          </p:cNvPicPr>
          <p:nvPr/>
        </p:nvPicPr>
        <p:blipFill>
          <a:blip r:embed="rId5" cstate="print"/>
          <a:stretch>
            <a:fillRect/>
          </a:stretch>
        </p:blipFill>
        <p:spPr>
          <a:xfrm>
            <a:off x="5652120" y="5949280"/>
            <a:ext cx="3203848" cy="612191"/>
          </a:xfrm>
          <a:prstGeom prst="rect">
            <a:avLst/>
          </a:prstGeom>
          <a:ln w="38100">
            <a:noFill/>
          </a:ln>
          <a:effectLst>
            <a:outerShdw blurRad="44450" dist="27940" dir="5400000" algn="ctr">
              <a:srgbClr val="000000">
                <a:alpha val="32000"/>
              </a:srgbClr>
            </a:outerShdw>
            <a:softEdge rad="317500"/>
          </a:effectLst>
          <a:scene3d>
            <a:camera prst="orthographicFront">
              <a:rot lat="0" lon="0" rev="0"/>
            </a:camera>
            <a:lightRig rig="balanced" dir="t">
              <a:rot lat="0" lon="0" rev="8700000"/>
            </a:lightRig>
          </a:scene3d>
          <a:sp3d>
            <a:bevelT w="190500" h="38100"/>
          </a:sp3d>
        </p:spPr>
      </p:pic>
      <p:sp>
        <p:nvSpPr>
          <p:cNvPr id="13" name="TextBox 12"/>
          <p:cNvSpPr txBox="1"/>
          <p:nvPr/>
        </p:nvSpPr>
        <p:spPr>
          <a:xfrm>
            <a:off x="2771800" y="5013176"/>
            <a:ext cx="6120680" cy="769441"/>
          </a:xfrm>
          <a:prstGeom prst="rect">
            <a:avLst/>
          </a:prstGeom>
          <a:noFill/>
        </p:spPr>
        <p:txBody>
          <a:bodyPr wrap="square" rtlCol="0">
            <a:spAutoFit/>
          </a:bodyPr>
          <a:lstStyle/>
          <a:p>
            <a:pPr algn="r"/>
            <a:r>
              <a:rPr lang="ru-RU" sz="2400" b="1" i="1" dirty="0" smtClean="0">
                <a:solidFill>
                  <a:schemeClr val="tx2">
                    <a:lumMod val="50000"/>
                  </a:schemeClr>
                </a:solidFill>
                <a:latin typeface="Times New Roman" panose="02020603050405020304" pitchFamily="18" charset="0"/>
                <a:cs typeface="Times New Roman" panose="02020603050405020304" pitchFamily="18" charset="0"/>
              </a:rPr>
              <a:t>Преподаватель методики развития речи : </a:t>
            </a:r>
            <a:endParaRPr lang="ru-RU" sz="2400" b="1" i="1" dirty="0" smtClean="0">
              <a:solidFill>
                <a:schemeClr val="tx2">
                  <a:lumMod val="50000"/>
                </a:schemeClr>
              </a:solidFill>
              <a:latin typeface="Times New Roman" panose="02020603050405020304" pitchFamily="18" charset="0"/>
              <a:cs typeface="Times New Roman" panose="02020603050405020304" pitchFamily="18" charset="0"/>
            </a:endParaRPr>
          </a:p>
          <a:p>
            <a:pPr algn="r"/>
            <a:r>
              <a:rPr lang="ru-RU" sz="2000" i="1" dirty="0" smtClean="0">
                <a:solidFill>
                  <a:schemeClr val="tx2">
                    <a:lumMod val="50000"/>
                  </a:schemeClr>
                </a:solidFill>
                <a:latin typeface="Times New Roman" panose="02020603050405020304" pitchFamily="18" charset="0"/>
                <a:cs typeface="Times New Roman" panose="02020603050405020304" pitchFamily="18" charset="0"/>
              </a:rPr>
              <a:t>Гольская Оксана Геннадьевна</a:t>
            </a:r>
          </a:p>
        </p:txBody>
      </p:sp>
      <p:sp>
        <p:nvSpPr>
          <p:cNvPr id="14" name="TextBox 13"/>
          <p:cNvSpPr txBox="1"/>
          <p:nvPr/>
        </p:nvSpPr>
        <p:spPr>
          <a:xfrm>
            <a:off x="2051720" y="2465512"/>
            <a:ext cx="7014592" cy="1569660"/>
          </a:xfrm>
          <a:prstGeom prst="rect">
            <a:avLst/>
          </a:prstGeom>
          <a:noFill/>
        </p:spPr>
        <p:txBody>
          <a:bodyPr wrap="square" rtlCol="0">
            <a:spAutoFit/>
          </a:bodyPr>
          <a:lstStyle/>
          <a:p>
            <a:pPr algn="ctr"/>
            <a:r>
              <a:rPr lang="ru-RU" b="1" i="1" dirty="0" smtClean="0">
                <a:solidFill>
                  <a:srgbClr val="001642"/>
                </a:solidFill>
              </a:rPr>
              <a:t> </a:t>
            </a:r>
            <a:r>
              <a:rPr lang="ru-RU" sz="3200" b="1" i="1" dirty="0" smtClean="0">
                <a:solidFill>
                  <a:srgbClr val="001642"/>
                </a:solidFill>
                <a:latin typeface="Times New Roman" pitchFamily="18" charset="0"/>
                <a:cs typeface="Times New Roman" pitchFamily="18" charset="0"/>
              </a:rPr>
              <a:t>Методика заучивания </a:t>
            </a:r>
            <a:r>
              <a:rPr lang="ru-RU" sz="3200" b="1" i="1" dirty="0" smtClean="0">
                <a:solidFill>
                  <a:srgbClr val="001642"/>
                </a:solidFill>
                <a:latin typeface="Times New Roman" pitchFamily="18" charset="0"/>
                <a:cs typeface="Times New Roman" pitchFamily="18" charset="0"/>
              </a:rPr>
              <a:t>стихотворений </a:t>
            </a:r>
          </a:p>
          <a:p>
            <a:pPr algn="ctr"/>
            <a:r>
              <a:rPr lang="ru-RU" sz="3200" b="1" i="1" dirty="0" smtClean="0">
                <a:solidFill>
                  <a:srgbClr val="001642"/>
                </a:solidFill>
                <a:latin typeface="Times New Roman" pitchFamily="18" charset="0"/>
                <a:cs typeface="Times New Roman" pitchFamily="18" charset="0"/>
              </a:rPr>
              <a:t>с детьми дошкольного возраста</a:t>
            </a:r>
            <a:endParaRPr lang="ru-RU" sz="3200" b="1" i="1" dirty="0" smtClean="0">
              <a:solidFill>
                <a:srgbClr val="001642"/>
              </a:solidFill>
              <a:latin typeface="Times New Roman" pitchFamily="18" charset="0"/>
              <a:cs typeface="Times New Roman" pitchFamily="18" charset="0"/>
            </a:endParaRPr>
          </a:p>
        </p:txBody>
      </p:sp>
      <p:pic>
        <p:nvPicPr>
          <p:cNvPr id="15" name="Рисунок 14"/>
          <p:cNvPicPr/>
          <p:nvPr/>
        </p:nvPicPr>
        <p:blipFill>
          <a:blip r:embed="rId6" cstate="print"/>
          <a:srcRect/>
          <a:stretch>
            <a:fillRect/>
          </a:stretch>
        </p:blipFill>
        <p:spPr bwMode="auto">
          <a:xfrm>
            <a:off x="251520" y="620688"/>
            <a:ext cx="1728192" cy="1080120"/>
          </a:xfrm>
          <a:prstGeom prst="rect">
            <a:avLst/>
          </a:prstGeom>
          <a:noFill/>
          <a:effectLst/>
        </p:spPr>
      </p:pic>
      <p:sp>
        <p:nvSpPr>
          <p:cNvPr id="9" name="TextBox 8"/>
          <p:cNvSpPr txBox="1"/>
          <p:nvPr/>
        </p:nvSpPr>
        <p:spPr>
          <a:xfrm>
            <a:off x="2051720" y="4293096"/>
            <a:ext cx="5720680" cy="646331"/>
          </a:xfrm>
          <a:prstGeom prst="rect">
            <a:avLst/>
          </a:prstGeom>
          <a:noFill/>
        </p:spPr>
        <p:txBody>
          <a:bodyPr wrap="square" rtlCol="0">
            <a:spAutoFit/>
          </a:bodyPr>
          <a:lstStyle/>
          <a:p>
            <a:pPr lvl="0"/>
            <a:r>
              <a:rPr lang="ru-RU" b="1" i="1" dirty="0">
                <a:solidFill>
                  <a:srgbClr val="001642"/>
                </a:solidFill>
                <a:latin typeface="Times New Roman" panose="02020603050405020304" pitchFamily="18" charset="0"/>
                <a:cs typeface="Times New Roman" panose="02020603050405020304" pitchFamily="18" charset="0"/>
              </a:rPr>
              <a:t>МДК 03.02 </a:t>
            </a:r>
            <a:r>
              <a:rPr lang="ru-RU" i="1" dirty="0">
                <a:solidFill>
                  <a:srgbClr val="001642"/>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srgbClr val="001642"/>
                </a:solidFill>
                <a:latin typeface="Times New Roman" panose="02020603050405020304" pitchFamily="18" charset="0"/>
                <a:cs typeface="Times New Roman" panose="02020603050405020304" pitchFamily="18" charset="0"/>
              </a:rPr>
              <a:t>Специальность: </a:t>
            </a:r>
            <a:r>
              <a:rPr lang="ru-RU" i="1" dirty="0">
                <a:solidFill>
                  <a:srgbClr val="001642"/>
                </a:solidFill>
                <a:latin typeface="Times New Roman" panose="02020603050405020304" pitchFamily="18" charset="0"/>
                <a:cs typeface="Times New Roman" panose="02020603050405020304" pitchFamily="18" charset="0"/>
              </a:rPr>
              <a:t>44. 02. 01  Дошкольное образование </a:t>
            </a:r>
            <a:endParaRPr lang="ru-RU" i="1" dirty="0">
              <a:solidFill>
                <a:srgbClr val="001642"/>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2"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5" name="Рисунок 4" descr="0a0ba53c22ace20309ce0364b2366b6f.jpg"/>
          <p:cNvPicPr>
            <a:picLocks noChangeAspect="1"/>
          </p:cNvPicPr>
          <p:nvPr/>
        </p:nvPicPr>
        <p:blipFill>
          <a:blip r:embed="rId3" cstate="print"/>
          <a:srcRect l="13629" r="21766"/>
          <a:stretch>
            <a:fillRect/>
          </a:stretch>
        </p:blipFill>
        <p:spPr>
          <a:xfrm>
            <a:off x="0" y="2060848"/>
            <a:ext cx="2016243" cy="4464496"/>
          </a:xfrm>
          <a:prstGeom prst="rect">
            <a:avLst/>
          </a:prstGeom>
          <a:solidFill>
            <a:schemeClr val="accent5">
              <a:lumMod val="50000"/>
            </a:schemeClr>
          </a:solid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1979712" y="2060848"/>
            <a:ext cx="7164288" cy="4536504"/>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 name="Рисунок 7" descr="чтение стихотворения.5jpg.jpg"/>
          <p:cNvPicPr>
            <a:picLocks noChangeAspect="1"/>
          </p:cNvPicPr>
          <p:nvPr/>
        </p:nvPicPr>
        <p:blipFill>
          <a:blip r:embed="rId4" cstate="print"/>
          <a:stretch>
            <a:fillRect/>
          </a:stretch>
        </p:blipFill>
        <p:spPr>
          <a:xfrm>
            <a:off x="7421459" y="548680"/>
            <a:ext cx="1543029" cy="1152128"/>
          </a:xfrm>
          <a:prstGeom prst="rect">
            <a:avLst/>
          </a:prstGeom>
          <a:ln w="38100">
            <a:solidFill>
              <a:schemeClr val="tx2">
                <a:lumMod val="50000"/>
              </a:schemeClr>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29697" name="Rectangle 1"/>
          <p:cNvSpPr>
            <a:spLocks noChangeArrowheads="1"/>
          </p:cNvSpPr>
          <p:nvPr/>
        </p:nvSpPr>
        <p:spPr bwMode="auto">
          <a:xfrm>
            <a:off x="5508104" y="2244084"/>
            <a:ext cx="338437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4000" b="1" i="1" u="none" strike="noStrike" cap="none" normalizeH="0" baseline="0" dirty="0" smtClean="0">
                <a:ln>
                  <a:noFill/>
                </a:ln>
                <a:solidFill>
                  <a:srgbClr val="001642"/>
                </a:solidFill>
                <a:effectLst/>
                <a:latin typeface="Times New Roman" pitchFamily="18" charset="0"/>
                <a:ea typeface="Times New Roman" pitchFamily="18" charset="0"/>
                <a:cs typeface="Times New Roman" pitchFamily="18" charset="0"/>
              </a:rPr>
              <a:t>Цель :</a:t>
            </a:r>
            <a:endParaRPr kumimoji="0" lang="ru-RU" sz="4000" b="0" i="1" u="none" strike="noStrike" cap="none" normalizeH="0" baseline="0" dirty="0" smtClean="0">
              <a:ln>
                <a:noFill/>
              </a:ln>
              <a:solidFill>
                <a:srgbClr val="001642"/>
              </a:solidFill>
              <a:effectLst/>
              <a:latin typeface="Times New Roman" pitchFamily="18" charset="0"/>
              <a:cs typeface="Times New Roman" pitchFamily="18" charset="0"/>
            </a:endParaRPr>
          </a:p>
        </p:txBody>
      </p:sp>
      <p:sp>
        <p:nvSpPr>
          <p:cNvPr id="10" name="TextBox 9"/>
          <p:cNvSpPr txBox="1"/>
          <p:nvPr/>
        </p:nvSpPr>
        <p:spPr>
          <a:xfrm>
            <a:off x="2195736" y="2996952"/>
            <a:ext cx="6624736" cy="2862322"/>
          </a:xfrm>
          <a:prstGeom prst="rect">
            <a:avLst/>
          </a:prstGeom>
          <a:noFill/>
        </p:spPr>
        <p:txBody>
          <a:bodyPr wrap="square" rtlCol="0">
            <a:spAutoFit/>
          </a:bodyPr>
          <a:lstStyle/>
          <a:p>
            <a:pPr algn="r"/>
            <a:r>
              <a:rPr lang="ru-RU" sz="3600" i="1" dirty="0" smtClean="0">
                <a:solidFill>
                  <a:srgbClr val="001642"/>
                </a:solidFill>
                <a:latin typeface="Times New Roman" pitchFamily="18" charset="0"/>
                <a:cs typeface="Times New Roman" pitchFamily="18" charset="0"/>
              </a:rPr>
              <a:t>дать необходимые теоретические знания о методике заучивания стихотворений с детьми дошкольного возраста</a:t>
            </a:r>
            <a:endParaRPr lang="ru-RU" sz="3200" b="1" i="1" dirty="0">
              <a:solidFill>
                <a:srgbClr val="00164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0" y="548680"/>
            <a:ext cx="9144000" cy="56886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0" y="476672"/>
            <a:ext cx="9144000" cy="1077218"/>
          </a:xfrm>
          <a:prstGeom prst="rect">
            <a:avLst/>
          </a:prstGeom>
          <a:noFill/>
        </p:spPr>
        <p:txBody>
          <a:bodyPr wrap="square" rtlCol="0">
            <a:spAutoFit/>
          </a:bodyPr>
          <a:lstStyle/>
          <a:p>
            <a:pPr algn="ctr"/>
            <a:r>
              <a:rPr lang="ru-RU" sz="3200" b="1" i="1" dirty="0" smtClean="0">
                <a:solidFill>
                  <a:srgbClr val="001642"/>
                </a:solidFill>
                <a:latin typeface="Times New Roman" pitchFamily="18" charset="0"/>
                <a:cs typeface="Times New Roman" pitchFamily="18" charset="0"/>
              </a:rPr>
              <a:t>Значение заучивания стихотворений для дошкольников</a:t>
            </a:r>
            <a:endParaRPr lang="ru-RU" sz="3200" i="1" dirty="0">
              <a:solidFill>
                <a:srgbClr val="001642"/>
              </a:solidFill>
              <a:latin typeface="Times New Roman" pitchFamily="18" charset="0"/>
              <a:cs typeface="Times New Roman" pitchFamily="18" charset="0"/>
            </a:endParaRPr>
          </a:p>
        </p:txBody>
      </p:sp>
      <p:pic>
        <p:nvPicPr>
          <p:cNvPr id="14" name="Рисунок 13" descr="слух.jpg"/>
          <p:cNvPicPr>
            <a:picLocks noChangeAspect="1"/>
          </p:cNvPicPr>
          <p:nvPr/>
        </p:nvPicPr>
        <p:blipFill>
          <a:blip r:embed="rId4" cstate="print"/>
          <a:stretch>
            <a:fillRect/>
          </a:stretch>
        </p:blipFill>
        <p:spPr>
          <a:xfrm rot="342104">
            <a:off x="7311915" y="1135315"/>
            <a:ext cx="1749506" cy="1749506"/>
          </a:xfrm>
          <a:prstGeom prst="rect">
            <a:avLst/>
          </a:prstGeom>
          <a:effectLst>
            <a:softEdge rad="127000"/>
          </a:effectLst>
        </p:spPr>
      </p:pic>
      <p:pic>
        <p:nvPicPr>
          <p:cNvPr id="15" name="Рисунок 14" descr="память.jpg"/>
          <p:cNvPicPr>
            <a:picLocks noChangeAspect="1"/>
          </p:cNvPicPr>
          <p:nvPr/>
        </p:nvPicPr>
        <p:blipFill>
          <a:blip r:embed="rId5" cstate="print"/>
          <a:srcRect l="10345" t="7827" r="6897"/>
          <a:stretch>
            <a:fillRect/>
          </a:stretch>
        </p:blipFill>
        <p:spPr>
          <a:xfrm>
            <a:off x="5868144" y="1400486"/>
            <a:ext cx="1580453" cy="1850214"/>
          </a:xfrm>
          <a:prstGeom prst="rect">
            <a:avLst/>
          </a:prstGeom>
          <a:effectLst>
            <a:softEdge rad="127000"/>
          </a:effectLst>
        </p:spPr>
      </p:pic>
      <p:pic>
        <p:nvPicPr>
          <p:cNvPr id="16" name="Рисунок 15" descr="словарь 5.jpg"/>
          <p:cNvPicPr>
            <a:picLocks noChangeAspect="1"/>
          </p:cNvPicPr>
          <p:nvPr/>
        </p:nvPicPr>
        <p:blipFill>
          <a:blip r:embed="rId6" cstate="print"/>
          <a:srcRect l="16000" r="14000" b="11473"/>
          <a:stretch>
            <a:fillRect/>
          </a:stretch>
        </p:blipFill>
        <p:spPr>
          <a:xfrm>
            <a:off x="179512" y="3645024"/>
            <a:ext cx="2339752" cy="1971030"/>
          </a:xfrm>
          <a:prstGeom prst="rect">
            <a:avLst/>
          </a:prstGeom>
          <a:effectLst>
            <a:softEdge rad="127000"/>
          </a:effectLst>
        </p:spPr>
      </p:pic>
      <p:pic>
        <p:nvPicPr>
          <p:cNvPr id="18" name="Рисунок 17" descr="стихи-12.jpg"/>
          <p:cNvPicPr>
            <a:picLocks noChangeAspect="1"/>
          </p:cNvPicPr>
          <p:nvPr/>
        </p:nvPicPr>
        <p:blipFill>
          <a:blip r:embed="rId7" cstate="print"/>
          <a:stretch>
            <a:fillRect/>
          </a:stretch>
        </p:blipFill>
        <p:spPr>
          <a:xfrm rot="21061385">
            <a:off x="386847" y="1137029"/>
            <a:ext cx="1224136" cy="1830640"/>
          </a:xfrm>
          <a:prstGeom prst="rect">
            <a:avLst/>
          </a:prstGeom>
          <a:ln w="19050">
            <a:solidFill>
              <a:schemeClr val="accent1"/>
            </a:solidFill>
          </a:ln>
        </p:spPr>
      </p:pic>
      <p:pic>
        <p:nvPicPr>
          <p:cNvPr id="21" name="Рисунок 20" descr="img_0778.jpg"/>
          <p:cNvPicPr>
            <a:picLocks noChangeAspect="1"/>
          </p:cNvPicPr>
          <p:nvPr/>
        </p:nvPicPr>
        <p:blipFill>
          <a:blip r:embed="rId8" cstate="print"/>
          <a:stretch>
            <a:fillRect/>
          </a:stretch>
        </p:blipFill>
        <p:spPr>
          <a:xfrm>
            <a:off x="6156176" y="3861047"/>
            <a:ext cx="2664296" cy="1776198"/>
          </a:xfrm>
          <a:prstGeom prst="rect">
            <a:avLst/>
          </a:prstGeom>
          <a:effectLst>
            <a:softEdge rad="127000"/>
          </a:effectLst>
        </p:spPr>
      </p:pic>
      <p:sp>
        <p:nvSpPr>
          <p:cNvPr id="25" name="TextBox 24"/>
          <p:cNvSpPr txBox="1"/>
          <p:nvPr/>
        </p:nvSpPr>
        <p:spPr>
          <a:xfrm>
            <a:off x="179512" y="3068960"/>
            <a:ext cx="3240360" cy="461665"/>
          </a:xfrm>
          <a:prstGeom prst="rect">
            <a:avLst/>
          </a:prstGeom>
          <a:noFill/>
        </p:spPr>
        <p:txBody>
          <a:bodyPr wrap="square" rtlCol="0">
            <a:spAutoFit/>
          </a:bodyPr>
          <a:lstStyle/>
          <a:p>
            <a:pPr algn="ctr"/>
            <a:r>
              <a:rPr lang="ru-RU" sz="2400" b="1" i="1" dirty="0" smtClean="0">
                <a:solidFill>
                  <a:srgbClr val="001642"/>
                </a:solidFill>
                <a:latin typeface="Times New Roman" pitchFamily="18" charset="0"/>
                <a:cs typeface="Times New Roman" pitchFamily="18" charset="0"/>
              </a:rPr>
              <a:t>расширяется кругозор</a:t>
            </a:r>
            <a:endParaRPr lang="ru-RU" sz="2400" b="1" i="1" dirty="0">
              <a:solidFill>
                <a:srgbClr val="001642"/>
              </a:solidFill>
              <a:latin typeface="Times New Roman" pitchFamily="18" charset="0"/>
              <a:cs typeface="Times New Roman" pitchFamily="18" charset="0"/>
            </a:endParaRPr>
          </a:p>
        </p:txBody>
      </p:sp>
      <p:sp>
        <p:nvSpPr>
          <p:cNvPr id="26" name="TextBox 25"/>
          <p:cNvSpPr txBox="1"/>
          <p:nvPr/>
        </p:nvSpPr>
        <p:spPr>
          <a:xfrm>
            <a:off x="5580112" y="3068960"/>
            <a:ext cx="3312368" cy="830997"/>
          </a:xfrm>
          <a:prstGeom prst="rect">
            <a:avLst/>
          </a:prstGeom>
          <a:noFill/>
        </p:spPr>
        <p:txBody>
          <a:bodyPr wrap="square" rtlCol="0">
            <a:spAutoFit/>
          </a:bodyPr>
          <a:lstStyle/>
          <a:p>
            <a:pPr algn="ctr"/>
            <a:r>
              <a:rPr lang="ru-RU" sz="2400" b="1" i="1" dirty="0" smtClean="0">
                <a:solidFill>
                  <a:srgbClr val="001642"/>
                </a:solidFill>
                <a:latin typeface="Times New Roman" pitchFamily="18" charset="0"/>
                <a:cs typeface="Times New Roman" pitchFamily="18" charset="0"/>
              </a:rPr>
              <a:t>развивается память, речевой слух</a:t>
            </a:r>
            <a:endParaRPr lang="ru-RU" sz="2400" b="1" i="1" dirty="0">
              <a:solidFill>
                <a:srgbClr val="001642"/>
              </a:solidFill>
              <a:latin typeface="Times New Roman" pitchFamily="18" charset="0"/>
              <a:cs typeface="Times New Roman" pitchFamily="18" charset="0"/>
            </a:endParaRPr>
          </a:p>
        </p:txBody>
      </p:sp>
      <p:sp>
        <p:nvSpPr>
          <p:cNvPr id="17" name="TextBox 16"/>
          <p:cNvSpPr txBox="1"/>
          <p:nvPr/>
        </p:nvSpPr>
        <p:spPr>
          <a:xfrm>
            <a:off x="0" y="5445224"/>
            <a:ext cx="3851920" cy="830997"/>
          </a:xfrm>
          <a:prstGeom prst="rect">
            <a:avLst/>
          </a:prstGeom>
          <a:noFill/>
        </p:spPr>
        <p:txBody>
          <a:bodyPr wrap="square" rtlCol="0">
            <a:spAutoFit/>
          </a:bodyPr>
          <a:lstStyle/>
          <a:p>
            <a:pPr algn="ctr"/>
            <a:r>
              <a:rPr lang="ru-RU" sz="2400" b="1" i="1" dirty="0" smtClean="0">
                <a:solidFill>
                  <a:srgbClr val="001642"/>
                </a:solidFill>
                <a:latin typeface="Times New Roman" pitchFamily="18" charset="0"/>
                <a:cs typeface="Times New Roman" pitchFamily="18" charset="0"/>
              </a:rPr>
              <a:t>обогащается словарный запас</a:t>
            </a:r>
            <a:endParaRPr lang="ru-RU" sz="2400" b="1" i="1" dirty="0">
              <a:solidFill>
                <a:srgbClr val="001642"/>
              </a:solidFill>
              <a:latin typeface="Times New Roman" pitchFamily="18" charset="0"/>
              <a:cs typeface="Times New Roman" pitchFamily="18" charset="0"/>
            </a:endParaRPr>
          </a:p>
        </p:txBody>
      </p:sp>
      <p:sp>
        <p:nvSpPr>
          <p:cNvPr id="20" name="TextBox 19"/>
          <p:cNvSpPr txBox="1"/>
          <p:nvPr/>
        </p:nvSpPr>
        <p:spPr>
          <a:xfrm>
            <a:off x="5148064" y="5445224"/>
            <a:ext cx="3995936" cy="830997"/>
          </a:xfrm>
          <a:prstGeom prst="rect">
            <a:avLst/>
          </a:prstGeom>
          <a:noFill/>
        </p:spPr>
        <p:txBody>
          <a:bodyPr wrap="square" rtlCol="0">
            <a:spAutoFit/>
          </a:bodyPr>
          <a:lstStyle/>
          <a:p>
            <a:pPr algn="ctr"/>
            <a:r>
              <a:rPr lang="ru-RU" sz="2400" b="1" i="1" dirty="0" smtClean="0">
                <a:solidFill>
                  <a:srgbClr val="001642"/>
                </a:solidFill>
                <a:latin typeface="Times New Roman" pitchFamily="18" charset="0"/>
                <a:cs typeface="Times New Roman" pitchFamily="18" charset="0"/>
              </a:rPr>
              <a:t>развивается отчётливое произношение звуков и слов</a:t>
            </a:r>
            <a:endParaRPr lang="ru-RU" sz="2400" b="1" i="1" dirty="0">
              <a:solidFill>
                <a:srgbClr val="001642"/>
              </a:solidFill>
              <a:latin typeface="Times New Roman" pitchFamily="18" charset="0"/>
              <a:cs typeface="Times New Roman" pitchFamily="18" charset="0"/>
            </a:endParaRPr>
          </a:p>
        </p:txBody>
      </p:sp>
      <p:pic>
        <p:nvPicPr>
          <p:cNvPr id="27" name="Рисунок 26" descr="Поэзия есть музыка души. 1jpg.jpg"/>
          <p:cNvPicPr>
            <a:picLocks noChangeAspect="1"/>
          </p:cNvPicPr>
          <p:nvPr/>
        </p:nvPicPr>
        <p:blipFill>
          <a:blip r:embed="rId9" cstate="print"/>
          <a:srcRect t="7826"/>
          <a:stretch>
            <a:fillRect/>
          </a:stretch>
        </p:blipFill>
        <p:spPr>
          <a:xfrm>
            <a:off x="3419872" y="1484784"/>
            <a:ext cx="2246766" cy="2760275"/>
          </a:xfrm>
          <a:prstGeom prst="rect">
            <a:avLst/>
          </a:prstGeom>
          <a:effectLst>
            <a:softEdge rad="127000"/>
          </a:effectLst>
        </p:spPr>
      </p:pic>
      <p:sp>
        <p:nvSpPr>
          <p:cNvPr id="28" name="TextBox 27"/>
          <p:cNvSpPr txBox="1"/>
          <p:nvPr/>
        </p:nvSpPr>
        <p:spPr>
          <a:xfrm>
            <a:off x="2483768" y="4149080"/>
            <a:ext cx="3816424" cy="1200329"/>
          </a:xfrm>
          <a:prstGeom prst="rect">
            <a:avLst/>
          </a:prstGeom>
          <a:noFill/>
        </p:spPr>
        <p:txBody>
          <a:bodyPr wrap="square" rtlCol="0">
            <a:spAutoFit/>
          </a:bodyPr>
          <a:lstStyle/>
          <a:p>
            <a:pPr algn="ctr"/>
            <a:r>
              <a:rPr lang="ru-RU" sz="2400" b="1" i="1" dirty="0" smtClean="0">
                <a:solidFill>
                  <a:srgbClr val="001642"/>
                </a:solidFill>
                <a:latin typeface="Times New Roman" pitchFamily="18" charset="0"/>
                <a:cs typeface="Times New Roman" pitchFamily="18" charset="0"/>
              </a:rPr>
              <a:t>рифма даёт возможность обрести внутреннюю гармонию</a:t>
            </a:r>
            <a:endParaRPr lang="ru-RU" sz="2400" b="1" i="1" dirty="0">
              <a:solidFill>
                <a:srgbClr val="001642"/>
              </a:solidFill>
              <a:latin typeface="Times New Roman" pitchFamily="18" charset="0"/>
              <a:cs typeface="Times New Roman" pitchFamily="18" charset="0"/>
            </a:endParaRPr>
          </a:p>
        </p:txBody>
      </p:sp>
      <p:pic>
        <p:nvPicPr>
          <p:cNvPr id="29" name="Рисунок 28" descr="стихи о Родине.jpg"/>
          <p:cNvPicPr>
            <a:picLocks noChangeAspect="1"/>
          </p:cNvPicPr>
          <p:nvPr/>
        </p:nvPicPr>
        <p:blipFill>
          <a:blip r:embed="rId10" cstate="print"/>
          <a:srcRect t="13922"/>
          <a:stretch>
            <a:fillRect/>
          </a:stretch>
        </p:blipFill>
        <p:spPr>
          <a:xfrm>
            <a:off x="1403648" y="1268760"/>
            <a:ext cx="1424127" cy="172819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2"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0" y="2060848"/>
            <a:ext cx="9144000" cy="417646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179512" y="188640"/>
            <a:ext cx="8784976" cy="1656184"/>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179512" y="260648"/>
            <a:ext cx="8784976" cy="1631216"/>
          </a:xfrm>
          <a:prstGeom prst="rect">
            <a:avLst/>
          </a:prstGeom>
          <a:noFill/>
        </p:spPr>
        <p:txBody>
          <a:bodyPr wrap="square" rtlCol="0">
            <a:spAutoFit/>
          </a:bodyPr>
          <a:lstStyle/>
          <a:p>
            <a:pPr algn="ctr"/>
            <a:r>
              <a:rPr lang="ru-RU" sz="2800" b="1" i="1" dirty="0" smtClean="0">
                <a:solidFill>
                  <a:schemeClr val="tx2">
                    <a:lumMod val="50000"/>
                  </a:schemeClr>
                </a:solidFill>
                <a:latin typeface="Times New Roman" pitchFamily="18" charset="0"/>
                <a:cs typeface="Times New Roman" pitchFamily="18" charset="0"/>
              </a:rPr>
              <a:t>Чтение наизусть </a:t>
            </a:r>
            <a:r>
              <a:rPr lang="ru-RU" sz="2400" b="1" i="1" dirty="0" smtClean="0">
                <a:solidFill>
                  <a:schemeClr val="tx2">
                    <a:lumMod val="50000"/>
                  </a:schemeClr>
                </a:solidFill>
                <a:latin typeface="Times New Roman" pitchFamily="18" charset="0"/>
                <a:cs typeface="Times New Roman" pitchFamily="18" charset="0"/>
              </a:rPr>
              <a:t>— своего рода лакмусовая бумажка, позволяющая определить, насколько ребенок готов к школе,</a:t>
            </a:r>
          </a:p>
          <a:p>
            <a:pPr algn="ctr"/>
            <a:r>
              <a:rPr lang="ru-RU" sz="2400" b="1" i="1" dirty="0" smtClean="0">
                <a:solidFill>
                  <a:schemeClr val="tx2">
                    <a:lumMod val="50000"/>
                  </a:schemeClr>
                </a:solidFill>
                <a:latin typeface="Times New Roman" pitchFamily="18" charset="0"/>
                <a:cs typeface="Times New Roman" pitchFamily="18" charset="0"/>
              </a:rPr>
              <a:t> </a:t>
            </a:r>
            <a:r>
              <a:rPr lang="ru-RU" sz="2400" i="1" dirty="0" smtClean="0">
                <a:solidFill>
                  <a:schemeClr val="tx2">
                    <a:lumMod val="50000"/>
                  </a:schemeClr>
                </a:solidFill>
                <a:latin typeface="Times New Roman" pitchFamily="18" charset="0"/>
                <a:cs typeface="Times New Roman" pitchFamily="18" charset="0"/>
              </a:rPr>
              <a:t>нет ли у него проблем, которые могут помешать успешной учёбе.</a:t>
            </a:r>
            <a:endParaRPr lang="ru-RU" sz="2400" i="1" dirty="0">
              <a:solidFill>
                <a:schemeClr val="tx2">
                  <a:lumMod val="50000"/>
                </a:schemeClr>
              </a:solidFill>
              <a:latin typeface="Times New Roman" pitchFamily="18" charset="0"/>
              <a:cs typeface="Times New Roman" pitchFamily="18" charset="0"/>
            </a:endParaRPr>
          </a:p>
        </p:txBody>
      </p:sp>
      <p:pic>
        <p:nvPicPr>
          <p:cNvPr id="9" name="Рисунок 8" descr="1341265473_0_6d25a_ac85b974_xl.png"/>
          <p:cNvPicPr>
            <a:picLocks noChangeAspect="1"/>
          </p:cNvPicPr>
          <p:nvPr/>
        </p:nvPicPr>
        <p:blipFill>
          <a:blip r:embed="rId3" cstate="print"/>
          <a:srcRect b="3989"/>
          <a:stretch>
            <a:fillRect/>
          </a:stretch>
        </p:blipFill>
        <p:spPr>
          <a:xfrm>
            <a:off x="5076056" y="2308260"/>
            <a:ext cx="4067944" cy="4149474"/>
          </a:xfrm>
          <a:prstGeom prst="rect">
            <a:avLst/>
          </a:prstGeom>
        </p:spPr>
      </p:pic>
      <p:sp>
        <p:nvSpPr>
          <p:cNvPr id="10" name="TextBox 9"/>
          <p:cNvSpPr txBox="1"/>
          <p:nvPr/>
        </p:nvSpPr>
        <p:spPr>
          <a:xfrm>
            <a:off x="0" y="2060848"/>
            <a:ext cx="9144000" cy="523220"/>
          </a:xfrm>
          <a:prstGeom prst="rect">
            <a:avLst/>
          </a:prstGeom>
          <a:noFill/>
        </p:spPr>
        <p:txBody>
          <a:bodyPr wrap="square" rtlCol="0">
            <a:spAutoFit/>
          </a:bodyPr>
          <a:lstStyle/>
          <a:p>
            <a:pPr algn="ctr"/>
            <a:r>
              <a:rPr lang="ru-RU" sz="2800" b="1" i="1" dirty="0" smtClean="0">
                <a:solidFill>
                  <a:schemeClr val="tx2">
                    <a:lumMod val="50000"/>
                  </a:schemeClr>
                </a:solidFill>
                <a:latin typeface="Times New Roman" pitchFamily="18" charset="0"/>
                <a:cs typeface="Times New Roman" pitchFamily="18" charset="0"/>
              </a:rPr>
              <a:t>Что проверяется при чтении стихов наизусть?</a:t>
            </a:r>
            <a:endParaRPr lang="ru-RU" sz="2800" b="1" i="1" dirty="0">
              <a:solidFill>
                <a:schemeClr val="tx2">
                  <a:lumMod val="50000"/>
                </a:schemeClr>
              </a:solidFill>
              <a:latin typeface="Times New Roman" pitchFamily="18" charset="0"/>
              <a:cs typeface="Times New Roman" pitchFamily="18" charset="0"/>
            </a:endParaRPr>
          </a:p>
        </p:txBody>
      </p:sp>
      <p:sp>
        <p:nvSpPr>
          <p:cNvPr id="20481" name="Rectangle 1"/>
          <p:cNvSpPr>
            <a:spLocks noChangeArrowheads="1"/>
          </p:cNvSpPr>
          <p:nvPr/>
        </p:nvSpPr>
        <p:spPr bwMode="auto">
          <a:xfrm>
            <a:off x="0" y="2672718"/>
            <a:ext cx="514806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 </a:t>
            </a:r>
            <a:r>
              <a:rPr kumimoji="0" lang="ru-RU" sz="2400" b="1" i="1" u="none" strike="noStrike" cap="none" normalizeH="0" baseline="0" dirty="0" smtClean="0">
                <a:ln>
                  <a:noFill/>
                </a:ln>
                <a:solidFill>
                  <a:schemeClr val="accent1">
                    <a:lumMod val="75000"/>
                  </a:schemeClr>
                </a:solidFill>
                <a:effectLst/>
                <a:latin typeface="Times New Roman" pitchFamily="18" charset="0"/>
                <a:ea typeface="Calibri" pitchFamily="34" charset="0"/>
                <a:cs typeface="Times New Roman" pitchFamily="18" charset="0"/>
              </a:rPr>
              <a:t>В первую очередь проверяются коммуникативные навыки.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1"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Если ребёнок без особых проблем может продекламировать стихотворение перед незнакомыми людьми в малокомфортной обстановке собеседования, он легко адаптируется к школьным требованиям.</a:t>
            </a:r>
            <a:endParaRPr kumimoji="0" lang="ru-RU"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2"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0" y="548680"/>
            <a:ext cx="9144000" cy="56886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descr="alt"/>
          <p:cNvPicPr/>
          <p:nvPr/>
        </p:nvPicPr>
        <p:blipFill>
          <a:blip r:embed="rId3" cstate="print"/>
          <a:srcRect/>
          <a:stretch>
            <a:fillRect/>
          </a:stretch>
        </p:blipFill>
        <p:spPr bwMode="auto">
          <a:xfrm>
            <a:off x="0" y="764704"/>
            <a:ext cx="3491880" cy="5328592"/>
          </a:xfrm>
          <a:prstGeom prst="rect">
            <a:avLst/>
          </a:prstGeom>
          <a:noFill/>
          <a:ln w="9525">
            <a:noFill/>
            <a:miter lim="800000"/>
            <a:headEnd/>
            <a:tailEnd/>
          </a:ln>
          <a:effectLst>
            <a:softEdge rad="635000"/>
          </a:effectLst>
        </p:spPr>
      </p:pic>
      <p:pic>
        <p:nvPicPr>
          <p:cNvPr id="8" name="Рисунок 7" descr="17.gif"/>
          <p:cNvPicPr>
            <a:picLocks noChangeAspect="1"/>
          </p:cNvPicPr>
          <p:nvPr/>
        </p:nvPicPr>
        <p:blipFill>
          <a:blip r:embed="rId4" cstate="print"/>
          <a:stretch>
            <a:fillRect/>
          </a:stretch>
        </p:blipFill>
        <p:spPr>
          <a:xfrm>
            <a:off x="5004049" y="548681"/>
            <a:ext cx="2304256" cy="672842"/>
          </a:xfrm>
          <a:prstGeom prst="rect">
            <a:avLst/>
          </a:prstGeom>
        </p:spPr>
      </p:pic>
      <p:sp>
        <p:nvSpPr>
          <p:cNvPr id="9" name="TextBox 8"/>
          <p:cNvSpPr txBox="1"/>
          <p:nvPr/>
        </p:nvSpPr>
        <p:spPr>
          <a:xfrm>
            <a:off x="3059832" y="1124744"/>
            <a:ext cx="5904656" cy="5078313"/>
          </a:xfrm>
          <a:prstGeom prst="rect">
            <a:avLst/>
          </a:prstGeom>
          <a:noFill/>
        </p:spPr>
        <p:txBody>
          <a:bodyPr wrap="square" rtlCol="0">
            <a:spAutoFit/>
          </a:bodyPr>
          <a:lstStyle/>
          <a:p>
            <a:pPr algn="ctr"/>
            <a:r>
              <a:rPr lang="ru-RU" sz="2800" b="1" i="1" dirty="0" smtClean="0">
                <a:solidFill>
                  <a:schemeClr val="tx2">
                    <a:lumMod val="50000"/>
                  </a:schemeClr>
                </a:solidFill>
                <a:latin typeface="Times New Roman" pitchFamily="18" charset="0"/>
                <a:cs typeface="Times New Roman" pitchFamily="18" charset="0"/>
              </a:rPr>
              <a:t>Также, читая стихи, будущий первоклассник демонстрирует: </a:t>
            </a:r>
            <a:r>
              <a:rPr lang="ru-RU" sz="2400" b="1" i="1" dirty="0" smtClean="0">
                <a:solidFill>
                  <a:schemeClr val="tx2">
                    <a:lumMod val="50000"/>
                  </a:schemeClr>
                </a:solidFill>
                <a:latin typeface="Times New Roman" pitchFamily="18" charset="0"/>
                <a:cs typeface="Times New Roman" pitchFamily="18" charset="0"/>
              </a:rPr>
              <a:t>текстовое мышление;</a:t>
            </a:r>
          </a:p>
          <a:p>
            <a:pPr algn="ctr"/>
            <a:r>
              <a:rPr lang="ru-RU" sz="2400" b="1" i="1" dirty="0" smtClean="0">
                <a:solidFill>
                  <a:schemeClr val="tx2">
                    <a:lumMod val="50000"/>
                  </a:schemeClr>
                </a:solidFill>
                <a:latin typeface="Times New Roman" pitchFamily="18" charset="0"/>
                <a:cs typeface="Times New Roman" pitchFamily="18" charset="0"/>
              </a:rPr>
              <a:t> артикуляцию;</a:t>
            </a:r>
          </a:p>
          <a:p>
            <a:pPr algn="ctr"/>
            <a:r>
              <a:rPr lang="ru-RU" sz="2400" b="1" i="1" dirty="0" smtClean="0">
                <a:solidFill>
                  <a:schemeClr val="tx2">
                    <a:lumMod val="50000"/>
                  </a:schemeClr>
                </a:solidFill>
                <a:latin typeface="Times New Roman" pitchFamily="18" charset="0"/>
                <a:cs typeface="Times New Roman" pitchFamily="18" charset="0"/>
              </a:rPr>
              <a:t> фонематический слух.</a:t>
            </a:r>
          </a:p>
          <a:p>
            <a:pPr algn="ctr"/>
            <a:r>
              <a:rPr lang="ru-RU" sz="2800" i="1" dirty="0" smtClean="0">
                <a:solidFill>
                  <a:schemeClr val="tx2">
                    <a:lumMod val="50000"/>
                  </a:schemeClr>
                </a:solidFill>
                <a:latin typeface="Times New Roman" pitchFamily="18" charset="0"/>
                <a:cs typeface="Times New Roman" pitchFamily="18" charset="0"/>
              </a:rPr>
              <a:t> </a:t>
            </a:r>
            <a:r>
              <a:rPr lang="ru-RU" sz="2400" i="1" dirty="0" smtClean="0">
                <a:solidFill>
                  <a:schemeClr val="tx2">
                    <a:lumMod val="50000"/>
                  </a:schemeClr>
                </a:solidFill>
                <a:latin typeface="Times New Roman" pitchFamily="18" charset="0"/>
                <a:cs typeface="Times New Roman" pitchFamily="18" charset="0"/>
              </a:rPr>
              <a:t>К тому же, чтобы выучить мало-мальски серьёзное стихотворение, необходимо сделать над собой определённое усилие. </a:t>
            </a:r>
          </a:p>
          <a:p>
            <a:pPr algn="ctr"/>
            <a:r>
              <a:rPr lang="ru-RU" sz="2400" b="1" i="1" dirty="0" smtClean="0">
                <a:solidFill>
                  <a:schemeClr val="tx2">
                    <a:lumMod val="50000"/>
                  </a:schemeClr>
                </a:solidFill>
                <a:latin typeface="Times New Roman" pitchFamily="18" charset="0"/>
                <a:cs typeface="Times New Roman" pitchFamily="18" charset="0"/>
              </a:rPr>
              <a:t>А умение осознанно и целенаправленно заниматься сложным, а подчас и малоприятным делом </a:t>
            </a:r>
            <a:r>
              <a:rPr lang="ru-RU" sz="2400" i="1" dirty="0" smtClean="0">
                <a:solidFill>
                  <a:schemeClr val="tx2">
                    <a:lumMod val="50000"/>
                  </a:schemeClr>
                </a:solidFill>
                <a:latin typeface="Times New Roman" pitchFamily="18" charset="0"/>
                <a:cs typeface="Times New Roman" pitchFamily="18" charset="0"/>
              </a:rPr>
              <a:t>— </a:t>
            </a:r>
          </a:p>
          <a:p>
            <a:pPr algn="ctr"/>
            <a:r>
              <a:rPr lang="ru-RU" sz="2400" b="1" i="1" dirty="0" smtClean="0">
                <a:solidFill>
                  <a:schemeClr val="tx2">
                    <a:lumMod val="50000"/>
                  </a:schemeClr>
                </a:solidFill>
                <a:latin typeface="Times New Roman" pitchFamily="18" charset="0"/>
                <a:cs typeface="Times New Roman" pitchFamily="18" charset="0"/>
              </a:rPr>
              <a:t>важнейший признак готовности к школе.</a:t>
            </a:r>
            <a:endParaRPr lang="ru-RU" sz="2400" b="1" i="1" dirty="0">
              <a:solidFill>
                <a:schemeClr val="tx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0" y="548680"/>
            <a:ext cx="9144000" cy="568863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descr="пренатальный период.jpg"/>
          <p:cNvPicPr>
            <a:picLocks noChangeAspect="1"/>
          </p:cNvPicPr>
          <p:nvPr/>
        </p:nvPicPr>
        <p:blipFill>
          <a:blip r:embed="rId4" cstate="print"/>
          <a:stretch>
            <a:fillRect/>
          </a:stretch>
        </p:blipFill>
        <p:spPr>
          <a:xfrm>
            <a:off x="7055768" y="1916832"/>
            <a:ext cx="2016224" cy="2016224"/>
          </a:xfrm>
          <a:prstGeom prst="rect">
            <a:avLst/>
          </a:prstGeom>
          <a:effectLst>
            <a:softEdge rad="127000"/>
          </a:effectLst>
        </p:spPr>
      </p:pic>
      <p:pic>
        <p:nvPicPr>
          <p:cNvPr id="8" name="Рисунок 7" descr="Поэзия есть музыка души. 11jpg.jpg"/>
          <p:cNvPicPr>
            <a:picLocks noChangeAspect="1"/>
          </p:cNvPicPr>
          <p:nvPr/>
        </p:nvPicPr>
        <p:blipFill>
          <a:blip r:embed="rId5" cstate="print"/>
          <a:srcRect t="10294" b="4781"/>
          <a:stretch>
            <a:fillRect/>
          </a:stretch>
        </p:blipFill>
        <p:spPr>
          <a:xfrm>
            <a:off x="4146618" y="1988840"/>
            <a:ext cx="2931010" cy="2016224"/>
          </a:xfrm>
          <a:prstGeom prst="rect">
            <a:avLst/>
          </a:prstGeom>
          <a:effectLst>
            <a:softEdge rad="127000"/>
          </a:effectLst>
        </p:spPr>
      </p:pic>
      <p:pic>
        <p:nvPicPr>
          <p:cNvPr id="9" name="Рисунок 8" descr="Lorca (1914).jpg">
            <a:hlinkClick r:id="rId6"/>
          </p:cNvPr>
          <p:cNvPicPr/>
          <p:nvPr/>
        </p:nvPicPr>
        <p:blipFill>
          <a:blip r:embed="rId7" cstate="print"/>
          <a:srcRect/>
          <a:stretch>
            <a:fillRect/>
          </a:stretch>
        </p:blipFill>
        <p:spPr bwMode="auto">
          <a:xfrm>
            <a:off x="5292080" y="4149080"/>
            <a:ext cx="1877194" cy="1944216"/>
          </a:xfrm>
          <a:prstGeom prst="rect">
            <a:avLst/>
          </a:prstGeom>
          <a:noFill/>
          <a:ln w="9525">
            <a:noFill/>
            <a:miter lim="800000"/>
            <a:headEnd/>
            <a:tailEnd/>
          </a:ln>
          <a:effectLst>
            <a:softEdge rad="127000"/>
          </a:effectLst>
        </p:spPr>
      </p:pic>
      <p:pic>
        <p:nvPicPr>
          <p:cNvPr id="11" name="Рисунок 10" descr="мать и дитя-1.jpg"/>
          <p:cNvPicPr>
            <a:picLocks noChangeAspect="1"/>
          </p:cNvPicPr>
          <p:nvPr/>
        </p:nvPicPr>
        <p:blipFill>
          <a:blip r:embed="rId8" cstate="print"/>
          <a:stretch>
            <a:fillRect/>
          </a:stretch>
        </p:blipFill>
        <p:spPr>
          <a:xfrm>
            <a:off x="179512" y="692696"/>
            <a:ext cx="2678748" cy="3401585"/>
          </a:xfrm>
          <a:prstGeom prst="rect">
            <a:avLst/>
          </a:prstGeom>
          <a:effectLst>
            <a:softEdge rad="127000"/>
          </a:effectLst>
        </p:spPr>
      </p:pic>
      <p:pic>
        <p:nvPicPr>
          <p:cNvPr id="13" name="Рисунок 12" descr="портрет- Б.Окуджава 2.jpg"/>
          <p:cNvPicPr>
            <a:picLocks noChangeAspect="1"/>
          </p:cNvPicPr>
          <p:nvPr/>
        </p:nvPicPr>
        <p:blipFill>
          <a:blip r:embed="rId9" cstate="print"/>
          <a:stretch>
            <a:fillRect/>
          </a:stretch>
        </p:blipFill>
        <p:spPr>
          <a:xfrm>
            <a:off x="197382" y="4149080"/>
            <a:ext cx="1494298" cy="1987562"/>
          </a:xfrm>
          <a:prstGeom prst="rect">
            <a:avLst/>
          </a:prstGeom>
          <a:effectLst>
            <a:softEdge rad="127000"/>
          </a:effectLst>
        </p:spPr>
      </p:pic>
      <p:pic>
        <p:nvPicPr>
          <p:cNvPr id="14" name="Рисунок 13" descr="портрет- А.Ахматова.jpg"/>
          <p:cNvPicPr>
            <a:picLocks noChangeAspect="1"/>
          </p:cNvPicPr>
          <p:nvPr/>
        </p:nvPicPr>
        <p:blipFill>
          <a:blip r:embed="rId10" cstate="print"/>
          <a:srcRect l="14563" t="2132" b="2132"/>
          <a:stretch>
            <a:fillRect/>
          </a:stretch>
        </p:blipFill>
        <p:spPr>
          <a:xfrm>
            <a:off x="2952246" y="4149081"/>
            <a:ext cx="2424526" cy="1944216"/>
          </a:xfrm>
          <a:prstGeom prst="rect">
            <a:avLst/>
          </a:prstGeom>
          <a:effectLst>
            <a:softEdge rad="127000"/>
          </a:effectLst>
        </p:spPr>
      </p:pic>
      <p:pic>
        <p:nvPicPr>
          <p:cNvPr id="15" name="Рисунок 14" descr="портрет-Д.Хармс.jpg"/>
          <p:cNvPicPr>
            <a:picLocks noChangeAspect="1"/>
          </p:cNvPicPr>
          <p:nvPr/>
        </p:nvPicPr>
        <p:blipFill>
          <a:blip r:embed="rId11" cstate="print"/>
          <a:stretch>
            <a:fillRect/>
          </a:stretch>
        </p:blipFill>
        <p:spPr>
          <a:xfrm>
            <a:off x="1763688" y="4149079"/>
            <a:ext cx="1283594" cy="1991515"/>
          </a:xfrm>
          <a:prstGeom prst="rect">
            <a:avLst/>
          </a:prstGeom>
          <a:effectLst>
            <a:softEdge rad="127000"/>
          </a:effectLst>
        </p:spPr>
      </p:pic>
      <p:pic>
        <p:nvPicPr>
          <p:cNvPr id="16" name="Рисунок 15" descr="портрет-Б.Заходер.jpg"/>
          <p:cNvPicPr>
            <a:picLocks noChangeAspect="1"/>
          </p:cNvPicPr>
          <p:nvPr/>
        </p:nvPicPr>
        <p:blipFill>
          <a:blip r:embed="rId12" cstate="print"/>
          <a:srcRect r="40380"/>
          <a:stretch>
            <a:fillRect/>
          </a:stretch>
        </p:blipFill>
        <p:spPr>
          <a:xfrm>
            <a:off x="7164288" y="4201451"/>
            <a:ext cx="1728192" cy="1963854"/>
          </a:xfrm>
          <a:prstGeom prst="rect">
            <a:avLst/>
          </a:prstGeom>
          <a:effectLst>
            <a:softEdge rad="127000"/>
          </a:effectLst>
        </p:spPr>
      </p:pic>
      <p:pic>
        <p:nvPicPr>
          <p:cNvPr id="18" name="Рисунок 17" descr="портрет -Ю.Визборг.jpg"/>
          <p:cNvPicPr>
            <a:picLocks noChangeAspect="1"/>
          </p:cNvPicPr>
          <p:nvPr/>
        </p:nvPicPr>
        <p:blipFill>
          <a:blip r:embed="rId13" cstate="print"/>
          <a:srcRect l="8595" r="9754" b="17241"/>
          <a:stretch>
            <a:fillRect/>
          </a:stretch>
        </p:blipFill>
        <p:spPr>
          <a:xfrm>
            <a:off x="2771800" y="1926309"/>
            <a:ext cx="1477152" cy="2118521"/>
          </a:xfrm>
          <a:prstGeom prst="rect">
            <a:avLst/>
          </a:prstGeom>
          <a:effectLst>
            <a:softEdge rad="127000"/>
          </a:effectLst>
        </p:spPr>
      </p:pic>
      <p:sp>
        <p:nvSpPr>
          <p:cNvPr id="19" name="TextBox 18"/>
          <p:cNvSpPr txBox="1"/>
          <p:nvPr/>
        </p:nvSpPr>
        <p:spPr>
          <a:xfrm>
            <a:off x="2843808" y="548680"/>
            <a:ext cx="6048672" cy="1200329"/>
          </a:xfrm>
          <a:prstGeom prst="rect">
            <a:avLst/>
          </a:prstGeom>
          <a:noFill/>
        </p:spPr>
        <p:txBody>
          <a:bodyPr wrap="square" rtlCol="0">
            <a:spAutoFit/>
          </a:bodyPr>
          <a:lstStyle/>
          <a:p>
            <a:pPr algn="ctr"/>
            <a:r>
              <a:rPr lang="ru-RU" sz="3600" b="1" i="1" dirty="0" smtClean="0">
                <a:solidFill>
                  <a:srgbClr val="001642"/>
                </a:solidFill>
                <a:latin typeface="Times New Roman" pitchFamily="18" charset="0"/>
                <a:cs typeface="Times New Roman" pitchFamily="18" charset="0"/>
              </a:rPr>
              <a:t>Период воспитания у детей любви к поэзии …</a:t>
            </a:r>
            <a:endParaRPr lang="ru-RU" sz="3600" b="1" i="1" dirty="0">
              <a:solidFill>
                <a:srgbClr val="00164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179512" y="548680"/>
            <a:ext cx="8784976" cy="1152128"/>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0" y="2348880"/>
            <a:ext cx="9144000" cy="3888432"/>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TextBox 7"/>
          <p:cNvSpPr txBox="1"/>
          <p:nvPr/>
        </p:nvSpPr>
        <p:spPr>
          <a:xfrm>
            <a:off x="1691680" y="620688"/>
            <a:ext cx="7200800" cy="954107"/>
          </a:xfrm>
          <a:prstGeom prst="rect">
            <a:avLst/>
          </a:prstGeom>
          <a:noFill/>
        </p:spPr>
        <p:txBody>
          <a:bodyPr wrap="square" rtlCol="0">
            <a:spAutoFit/>
          </a:bodyPr>
          <a:lstStyle/>
          <a:p>
            <a:pPr algn="ctr"/>
            <a:r>
              <a:rPr lang="ru-RU" sz="2800" b="1" i="1" dirty="0" smtClean="0">
                <a:solidFill>
                  <a:schemeClr val="tx2">
                    <a:lumMod val="50000"/>
                  </a:schemeClr>
                </a:solidFill>
                <a:latin typeface="Times New Roman" pitchFamily="18" charset="0"/>
                <a:cs typeface="Times New Roman" pitchFamily="18" charset="0"/>
              </a:rPr>
              <a:t>В теории психологии памяти различают два основных пути запоминания: </a:t>
            </a:r>
            <a:endParaRPr lang="ru-RU" sz="2800" b="1" i="1" dirty="0">
              <a:solidFill>
                <a:schemeClr val="tx2">
                  <a:lumMod val="50000"/>
                </a:schemeClr>
              </a:solidFill>
              <a:latin typeface="Times New Roman" pitchFamily="18" charset="0"/>
              <a:cs typeface="Times New Roman" pitchFamily="18" charset="0"/>
            </a:endParaRPr>
          </a:p>
        </p:txBody>
      </p:sp>
      <p:pic>
        <p:nvPicPr>
          <p:cNvPr id="9" name="Рисунок 8" descr="505ff1a68e174.jpg"/>
          <p:cNvPicPr>
            <a:picLocks noChangeAspect="1"/>
          </p:cNvPicPr>
          <p:nvPr/>
        </p:nvPicPr>
        <p:blipFill>
          <a:blip r:embed="rId4" cstate="print"/>
          <a:stretch>
            <a:fillRect/>
          </a:stretch>
        </p:blipFill>
        <p:spPr>
          <a:xfrm>
            <a:off x="611560" y="548680"/>
            <a:ext cx="1040156" cy="1141773"/>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0" name="TextBox 9"/>
          <p:cNvSpPr txBox="1"/>
          <p:nvPr/>
        </p:nvSpPr>
        <p:spPr>
          <a:xfrm>
            <a:off x="0" y="2492896"/>
            <a:ext cx="3635896" cy="3539430"/>
          </a:xfrm>
          <a:prstGeom prst="rect">
            <a:avLst/>
          </a:prstGeom>
          <a:noFill/>
        </p:spPr>
        <p:txBody>
          <a:bodyPr wrap="square" rtlCol="0">
            <a:spAutoFit/>
          </a:bodyPr>
          <a:lstStyle/>
          <a:p>
            <a:pPr marL="457200" indent="-457200" algn="ctr">
              <a:buAutoNum type="arabicParenR"/>
            </a:pPr>
            <a:r>
              <a:rPr lang="ru-RU" sz="2800" b="1" i="1" dirty="0" smtClean="0">
                <a:solidFill>
                  <a:schemeClr val="tx2">
                    <a:lumMod val="50000"/>
                  </a:schemeClr>
                </a:solidFill>
                <a:latin typeface="Times New Roman" pitchFamily="18" charset="0"/>
                <a:cs typeface="Times New Roman" pitchFamily="18" charset="0"/>
              </a:rPr>
              <a:t>непроизвольное запоминание,</a:t>
            </a:r>
          </a:p>
          <a:p>
            <a:pPr marL="457200" indent="-457200" algn="ctr"/>
            <a:r>
              <a:rPr lang="ru-RU" sz="2400" b="1" i="1" dirty="0" smtClean="0">
                <a:solidFill>
                  <a:schemeClr val="tx2">
                    <a:lumMod val="75000"/>
                  </a:schemeClr>
                </a:solidFill>
                <a:latin typeface="Times New Roman" pitchFamily="18" charset="0"/>
                <a:cs typeface="Times New Roman" pitchFamily="18" charset="0"/>
              </a:rPr>
              <a:t> </a:t>
            </a:r>
            <a:r>
              <a:rPr lang="ru-RU" sz="2400" i="1" dirty="0" smtClean="0">
                <a:solidFill>
                  <a:schemeClr val="tx2">
                    <a:lumMod val="75000"/>
                  </a:schemeClr>
                </a:solidFill>
                <a:latin typeface="Times New Roman" pitchFamily="18" charset="0"/>
                <a:cs typeface="Times New Roman" pitchFamily="18" charset="0"/>
              </a:rPr>
              <a:t>т. е. запоминание, происходящее без волевых усилий со стороны человека — в процессе деятельности, имеющей другие цели; </a:t>
            </a:r>
            <a:endParaRPr lang="ru-RU" sz="2400" i="1" dirty="0">
              <a:solidFill>
                <a:schemeClr val="tx2">
                  <a:lumMod val="75000"/>
                </a:schemeClr>
              </a:solidFill>
              <a:latin typeface="Times New Roman" pitchFamily="18" charset="0"/>
              <a:cs typeface="Times New Roman" pitchFamily="18" charset="0"/>
            </a:endParaRPr>
          </a:p>
        </p:txBody>
      </p:sp>
      <p:sp>
        <p:nvSpPr>
          <p:cNvPr id="11" name="TextBox 10"/>
          <p:cNvSpPr txBox="1"/>
          <p:nvPr/>
        </p:nvSpPr>
        <p:spPr>
          <a:xfrm>
            <a:off x="6228184" y="2636912"/>
            <a:ext cx="2736304" cy="2800767"/>
          </a:xfrm>
          <a:prstGeom prst="rect">
            <a:avLst/>
          </a:prstGeom>
          <a:noFill/>
        </p:spPr>
        <p:txBody>
          <a:bodyPr wrap="square" rtlCol="0">
            <a:spAutoFit/>
          </a:bodyPr>
          <a:lstStyle/>
          <a:p>
            <a:pPr algn="ctr"/>
            <a:r>
              <a:rPr lang="ru-RU" sz="2800" b="1" i="1" dirty="0" smtClean="0">
                <a:solidFill>
                  <a:schemeClr val="tx2">
                    <a:lumMod val="50000"/>
                  </a:schemeClr>
                </a:solidFill>
                <a:latin typeface="Times New Roman" pitchFamily="18" charset="0"/>
                <a:cs typeface="Times New Roman" pitchFamily="18" charset="0"/>
              </a:rPr>
              <a:t>2) произвольное запоминание, </a:t>
            </a:r>
          </a:p>
          <a:p>
            <a:pPr algn="ctr"/>
            <a:r>
              <a:rPr lang="ru-RU" sz="2400" i="1" dirty="0" smtClean="0">
                <a:solidFill>
                  <a:schemeClr val="tx2">
                    <a:lumMod val="75000"/>
                  </a:schemeClr>
                </a:solidFill>
                <a:latin typeface="Times New Roman" pitchFamily="18" charset="0"/>
                <a:cs typeface="Times New Roman" pitchFamily="18" charset="0"/>
              </a:rPr>
              <a:t>являющееся результатом сознательного намерения запомнить .</a:t>
            </a:r>
            <a:endParaRPr lang="ru-RU" sz="2400" i="1" dirty="0">
              <a:solidFill>
                <a:schemeClr val="tx2">
                  <a:lumMod val="75000"/>
                </a:schemeClr>
              </a:solidFill>
              <a:latin typeface="Times New Roman" pitchFamily="18" charset="0"/>
              <a:cs typeface="Times New Roman" pitchFamily="18" charset="0"/>
            </a:endParaRPr>
          </a:p>
        </p:txBody>
      </p:sp>
      <p:pic>
        <p:nvPicPr>
          <p:cNvPr id="12" name="Рисунок 11" descr="чтения стихотворения.jpg"/>
          <p:cNvPicPr>
            <a:picLocks noChangeAspect="1"/>
          </p:cNvPicPr>
          <p:nvPr/>
        </p:nvPicPr>
        <p:blipFill>
          <a:blip r:embed="rId5" cstate="print"/>
          <a:stretch>
            <a:fillRect/>
          </a:stretch>
        </p:blipFill>
        <p:spPr>
          <a:xfrm>
            <a:off x="3563888" y="2420888"/>
            <a:ext cx="2736304" cy="3816424"/>
          </a:xfrm>
          <a:prstGeom prst="rect">
            <a:avLst/>
          </a:prstGeom>
          <a:effectLst>
            <a:softEdge rad="317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1392493027-content2.jpg"/>
          <p:cNvPicPr>
            <a:picLocks noChangeAspect="1"/>
          </p:cNvPicPr>
          <p:nvPr/>
        </p:nvPicPr>
        <p:blipFill>
          <a:blip r:embed="rId3" cstate="print"/>
          <a:stretch>
            <a:fillRect/>
          </a:stretch>
        </p:blipFill>
        <p:spPr>
          <a:xfrm rot="5400000">
            <a:off x="1143000" y="-1143000"/>
            <a:ext cx="6858000" cy="9144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6" name="Прямоугольник 5"/>
          <p:cNvSpPr/>
          <p:nvPr/>
        </p:nvSpPr>
        <p:spPr>
          <a:xfrm>
            <a:off x="179512" y="548680"/>
            <a:ext cx="8784976" cy="1152128"/>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Прямоугольник 6"/>
          <p:cNvSpPr/>
          <p:nvPr/>
        </p:nvSpPr>
        <p:spPr>
          <a:xfrm>
            <a:off x="0" y="2132856"/>
            <a:ext cx="9144000" cy="4176464"/>
          </a:xfrm>
          <a:prstGeom prst="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i="1" dirty="0" smtClean="0">
                <a:solidFill>
                  <a:schemeClr val="accent1">
                    <a:lumMod val="75000"/>
                  </a:schemeClr>
                </a:solidFill>
                <a:latin typeface="Times New Roman" pitchFamily="18" charset="0"/>
                <a:cs typeface="Times New Roman" pitchFamily="18" charset="0"/>
              </a:rPr>
              <a:t> </a:t>
            </a:r>
            <a:endParaRPr lang="ru-RU" sz="2400" b="1" i="1" dirty="0" smtClean="0">
              <a:solidFill>
                <a:schemeClr val="accent1">
                  <a:lumMod val="75000"/>
                </a:schemeClr>
              </a:solidFill>
              <a:latin typeface="Times New Roman" pitchFamily="18" charset="0"/>
              <a:cs typeface="Times New Roman" pitchFamily="18" charset="0"/>
            </a:endParaRPr>
          </a:p>
          <a:p>
            <a:pPr algn="ctr"/>
            <a:endParaRPr lang="ru-RU" sz="2000" i="1" dirty="0" smtClean="0">
              <a:solidFill>
                <a:schemeClr val="tx2">
                  <a:lumMod val="50000"/>
                </a:schemeClr>
              </a:solidFill>
              <a:latin typeface="Times New Roman" pitchFamily="18" charset="0"/>
              <a:cs typeface="Times New Roman" pitchFamily="18" charset="0"/>
            </a:endParaRPr>
          </a:p>
          <a:p>
            <a:pPr algn="ctr"/>
            <a:endParaRPr lang="ru-RU" sz="2400" i="1" dirty="0" smtClean="0">
              <a:solidFill>
                <a:schemeClr val="tx2">
                  <a:lumMod val="75000"/>
                </a:schemeClr>
              </a:solidFill>
              <a:latin typeface="Times New Roman" pitchFamily="18" charset="0"/>
              <a:cs typeface="Times New Roman" pitchFamily="18" charset="0"/>
            </a:endParaRPr>
          </a:p>
          <a:p>
            <a:pPr algn="ctr"/>
            <a:endParaRPr lang="ru-RU" sz="2400" i="1" dirty="0" smtClean="0">
              <a:solidFill>
                <a:schemeClr val="tx2">
                  <a:lumMod val="75000"/>
                </a:schemeClr>
              </a:solidFill>
              <a:latin typeface="Times New Roman" pitchFamily="18" charset="0"/>
              <a:cs typeface="Times New Roman" pitchFamily="18" charset="0"/>
            </a:endParaRPr>
          </a:p>
          <a:p>
            <a:pPr algn="ctr"/>
            <a:endParaRPr lang="ru-RU" sz="2400" i="1" dirty="0">
              <a:solidFill>
                <a:schemeClr val="tx2">
                  <a:lumMod val="75000"/>
                </a:schemeClr>
              </a:solidFill>
              <a:latin typeface="Times New Roman" pitchFamily="18" charset="0"/>
              <a:cs typeface="Times New Roman" pitchFamily="18" charset="0"/>
            </a:endParaRPr>
          </a:p>
        </p:txBody>
      </p:sp>
      <p:sp>
        <p:nvSpPr>
          <p:cNvPr id="8" name="TextBox 7"/>
          <p:cNvSpPr txBox="1"/>
          <p:nvPr/>
        </p:nvSpPr>
        <p:spPr>
          <a:xfrm>
            <a:off x="899592" y="404664"/>
            <a:ext cx="8244408" cy="1323439"/>
          </a:xfrm>
          <a:prstGeom prst="rect">
            <a:avLst/>
          </a:prstGeom>
          <a:noFill/>
        </p:spPr>
        <p:txBody>
          <a:bodyPr wrap="square" rtlCol="0">
            <a:spAutoFit/>
          </a:bodyPr>
          <a:lstStyle/>
          <a:p>
            <a:pPr algn="ctr"/>
            <a:r>
              <a:rPr lang="ru-RU" sz="3200" b="1" i="1" dirty="0" smtClean="0">
                <a:solidFill>
                  <a:schemeClr val="tx2">
                    <a:lumMod val="50000"/>
                  </a:schemeClr>
                </a:solidFill>
                <a:latin typeface="Times New Roman" pitchFamily="18" charset="0"/>
                <a:cs typeface="Times New Roman" pitchFamily="18" charset="0"/>
              </a:rPr>
              <a:t>Произвольное запоминание </a:t>
            </a:r>
            <a:r>
              <a:rPr lang="ru-RU" sz="2400" b="1" i="1" dirty="0" smtClean="0">
                <a:solidFill>
                  <a:schemeClr val="tx2">
                    <a:lumMod val="50000"/>
                  </a:schemeClr>
                </a:solidFill>
                <a:latin typeface="Times New Roman" pitchFamily="18" charset="0"/>
                <a:cs typeface="Times New Roman" pitchFamily="18" charset="0"/>
              </a:rPr>
              <a:t>— это внутренняя, интеллектуальная работа,</a:t>
            </a:r>
          </a:p>
          <a:p>
            <a:pPr algn="ctr"/>
            <a:r>
              <a:rPr lang="ru-RU" sz="2400" b="1" i="1" dirty="0" smtClean="0">
                <a:solidFill>
                  <a:schemeClr val="tx2">
                    <a:lumMod val="50000"/>
                  </a:schemeClr>
                </a:solidFill>
                <a:latin typeface="Times New Roman" pitchFamily="18" charset="0"/>
                <a:cs typeface="Times New Roman" pitchFamily="18" charset="0"/>
              </a:rPr>
              <a:t> полезная ребенку в трех отношениях: </a:t>
            </a:r>
            <a:endParaRPr lang="ru-RU" sz="2400" b="1" i="1" dirty="0">
              <a:solidFill>
                <a:schemeClr val="tx2">
                  <a:lumMod val="50000"/>
                </a:schemeClr>
              </a:solidFill>
              <a:latin typeface="Times New Roman" pitchFamily="18" charset="0"/>
              <a:cs typeface="Times New Roman" pitchFamily="18" charset="0"/>
            </a:endParaRPr>
          </a:p>
        </p:txBody>
      </p:sp>
      <p:pic>
        <p:nvPicPr>
          <p:cNvPr id="9" name="Рисунок 8" descr="505ff1a68e174.jpg"/>
          <p:cNvPicPr>
            <a:picLocks noChangeAspect="1"/>
          </p:cNvPicPr>
          <p:nvPr/>
        </p:nvPicPr>
        <p:blipFill>
          <a:blip r:embed="rId4" cstate="print"/>
          <a:stretch>
            <a:fillRect/>
          </a:stretch>
        </p:blipFill>
        <p:spPr>
          <a:xfrm>
            <a:off x="251520" y="692695"/>
            <a:ext cx="859203" cy="943141"/>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2" name="TextBox 11"/>
          <p:cNvSpPr txBox="1"/>
          <p:nvPr/>
        </p:nvSpPr>
        <p:spPr>
          <a:xfrm>
            <a:off x="251520" y="2204864"/>
            <a:ext cx="4752528" cy="3970318"/>
          </a:xfrm>
          <a:prstGeom prst="rect">
            <a:avLst/>
          </a:prstGeom>
          <a:noFill/>
        </p:spPr>
        <p:txBody>
          <a:bodyPr wrap="square" rtlCol="0">
            <a:spAutoFit/>
          </a:bodyPr>
          <a:lstStyle/>
          <a:p>
            <a:pPr algn="ctr"/>
            <a:r>
              <a:rPr lang="ru-RU" sz="2800" b="1" i="1" dirty="0" smtClean="0">
                <a:solidFill>
                  <a:schemeClr val="accent1">
                    <a:lumMod val="75000"/>
                  </a:schemeClr>
                </a:solidFill>
                <a:latin typeface="Times New Roman" pitchFamily="18" charset="0"/>
                <a:cs typeface="Times New Roman" pitchFamily="18" charset="0"/>
              </a:rPr>
              <a:t>она помогает более быстрому, чем при непроизвольном запоминании, обогащению речи,</a:t>
            </a:r>
          </a:p>
          <a:p>
            <a:pPr algn="ctr"/>
            <a:r>
              <a:rPr lang="ru-RU" sz="2800" b="1" i="1" dirty="0" smtClean="0">
                <a:solidFill>
                  <a:schemeClr val="tx2">
                    <a:lumMod val="50000"/>
                  </a:schemeClr>
                </a:solidFill>
                <a:latin typeface="Times New Roman" pitchFamily="18" charset="0"/>
                <a:cs typeface="Times New Roman" pitchFamily="18" charset="0"/>
              </a:rPr>
              <a:t> интенсивнее развивает эстетические чувства — чувство поэзии, чувство прекрасного в языке,</a:t>
            </a:r>
          </a:p>
        </p:txBody>
      </p:sp>
      <p:pic>
        <p:nvPicPr>
          <p:cNvPr id="15" name="Рисунок 14" descr="Поэзия есть музыка души. 3jpg.jpg"/>
          <p:cNvPicPr>
            <a:picLocks noChangeAspect="1"/>
          </p:cNvPicPr>
          <p:nvPr/>
        </p:nvPicPr>
        <p:blipFill>
          <a:blip r:embed="rId5" cstate="print"/>
          <a:srcRect b="8461"/>
          <a:stretch>
            <a:fillRect/>
          </a:stretch>
        </p:blipFill>
        <p:spPr>
          <a:xfrm>
            <a:off x="4931048" y="2204864"/>
            <a:ext cx="4040380" cy="4032448"/>
          </a:xfrm>
          <a:prstGeom prst="rect">
            <a:avLst/>
          </a:prstGeom>
          <a:effectLst>
            <a:softEdge rad="1270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2718</TotalTime>
  <Words>902</Words>
  <Application>Microsoft Office PowerPoint</Application>
  <PresentationFormat>Экран (4:3)</PresentationFormat>
  <Paragraphs>62</Paragraphs>
  <Slides>10</Slides>
  <Notes>6</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ё</dc:creator>
  <cp:lastModifiedBy>Admin</cp:lastModifiedBy>
  <cp:revision>280</cp:revision>
  <dcterms:created xsi:type="dcterms:W3CDTF">2014-12-06T07:48:00Z</dcterms:created>
  <dcterms:modified xsi:type="dcterms:W3CDTF">2017-11-07T13:20:19Z</dcterms:modified>
</cp:coreProperties>
</file>