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4"/>
  </p:notesMasterIdLst>
  <p:sldIdLst>
    <p:sldId id="261" r:id="rId2"/>
    <p:sldId id="260" r:id="rId3"/>
    <p:sldId id="262" r:id="rId4"/>
    <p:sldId id="287" r:id="rId5"/>
    <p:sldId id="289" r:id="rId6"/>
    <p:sldId id="288" r:id="rId7"/>
    <p:sldId id="290" r:id="rId8"/>
    <p:sldId id="292" r:id="rId9"/>
    <p:sldId id="291" r:id="rId10"/>
    <p:sldId id="297" r:id="rId11"/>
    <p:sldId id="265" r:id="rId12"/>
    <p:sldId id="29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642"/>
    <a:srgbClr val="002E8A"/>
    <a:srgbClr val="0072C8"/>
    <a:srgbClr val="FFE69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146" autoAdjust="0"/>
  </p:normalViewPr>
  <p:slideViewPr>
    <p:cSldViewPr>
      <p:cViewPr varScale="1">
        <p:scale>
          <a:sx n="59" d="100"/>
          <a:sy n="59" d="100"/>
        </p:scale>
        <p:origin x="-160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8EA3DC-524A-4A72-AF38-0F06C0292476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E0753A-F04F-4C1B-9EC8-EC645AC273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Заучивание стихов на разных возрастных этапах имеет свои особенности. Малыши быстро запоминают короткие стихи, в которых много глаголов, существительных, где есть конкретность образа, динамика действия. В старших группах дети запоминают значительно большие по объему стихи (два четверостишия) с эпитетами и метафорами.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Существуют определенные рекомендации, составленные на основе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психо-возрастных особенностей детей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по подбору стихотворений для заучивания в детском саду. В "Программе воспитания в детском саду" предлагается список произведений, разработанный с учетом этих рекомендаций [1].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 как мышление ребенка в этом возрасте (3-4 г.) отличается образностью, то им легче запоминать стихи с яркими, конкретными образами. Слушая такие произведения, дети могут мысленно "нарисовать" себе его содержание. Для заучивания можно использовать коротенькие стихи (например, А.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Барто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"Игрушки"; Е. Благинина "Огонек"; Д. Хармс "Кораблик", стихи С.Маршака и др.). В них описываются хорошо знакомые игрушки, животные, дети. По объему - это четверостишия, они понятны по содержанию, просты по композиции, ритм пляшущий, веселый, с явно выраженной рифмой. Часто есть момент игрового действия. Эти особенности стихов облегчают процесс их заучивания. Наличие игровых моментов, небольшой объем стихов дают возможность часто повторять текст и использовать игровые приемы в процессе заучивания стихов. Также не стоит забывать и материал народного творчества. Прелестные народные песенки, шутки, прибаутки, потешки как по содержанию, так и по форме и языку отлично отвечают требованиям, которые должны предъявляться к стихам для маленьких.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0753A-F04F-4C1B-9EC8-EC645AC27350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среднем дошкольном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возрасте рекомендуются более сложные по содержанию и форме стихи, увеличивается их объем (например, Е. Благинина "Мамин день", "Не мешайте мне трудиться"; С. Маршак "Мяч" и др.). В стихах этой возрастной группы уже могут встречаться художественные образы, элементы сравнения, метафоры, эпитеты (например, в стихотворении Е. Серовой "Одуванчик" есть такие образные эпитеты: одуванчик белоголовый, ветер душистый, цветок пушистый).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0753A-F04F-4C1B-9EC8-EC645AC27350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старшем дошкольном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возрасте совершенствуется умение осмысленно, отчетливо, ясно и выразительно читать наизусть стихи, проявлять инициативу и самостоятельность. Для заучивания рекомендуются достаточно сложные по содержанию и художественным средствам стихи (А. С. Пушкин "Ель растет перед дворцом"; И. Суриков "Зима"; Е. Благинина "Посидим в тишине"; Е. Серова "Незабудки"; С. Есенин "Белая береза"). В подготовительной к школе группе даются для заучивания басни И. А. Крылова "Стрекоза и Муравей", "Ворона и Лисица", "Лебедь, Рак и Щука". Ребята очень любят их слушать и рассказывать, хотя конечно им еще сложно понять аллегорический смысл басни. Но для этого, воспитатель должен провести подготовительный анализ басни, подвести детей, с помощью сравнений с нашей повседневной жизнью, к пониманию басни. Л.А. Панкратова разработала несколько примеров объяснений басен Крылова. Одно такое объяснение можно найти в книге Н.А.Стародубовой "Теория и методика развития речи дошкольников".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Объем.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Если текст большой по объему, это сразу же пугает ребенка. </a:t>
            </a:r>
            <a:r>
              <a:rPr lang="ru-RU" sz="1200" b="1" i="1" kern="1200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Для детей 3-4 лет </a:t>
            </a:r>
            <a:r>
              <a:rPr lang="ru-RU" sz="1200" kern="12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нормальный объем – это 2-3 четверостишья</a:t>
            </a:r>
            <a:r>
              <a:rPr lang="ru-RU" sz="1200" b="1" i="1" kern="12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b="1" i="1" kern="1200" baseline="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старших дошкольников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- 3-5 четверостиший.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0753A-F04F-4C1B-9EC8-EC645AC27350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Кроме психо-возрастного критерия подбора поэтических произведений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 методиках по развитию дошкольников (в основном это книги, пособия для воспитателей и родителей, статьи из интернета) встречается метод подбора стихов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психо-эмоциональному критерию.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Чтобы стихотворение легко училось, оно должно по содержанию соответствовать не только возрасту, но и темпераменту ребенка.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Шалунам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лучше предлагать для запоминания стихи ритмичные, веселые,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деткам спокойным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размеренные, плавные.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0753A-F04F-4C1B-9EC8-EC645AC27350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Молчаливым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детям тоже можно предложить ритмичные стихи, потешки, песенки (так они смогут выплеснуть стесняющую их энергию).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0753A-F04F-4C1B-9EC8-EC645AC27350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Застенчивым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будет приятно услышать свое имя в потешке, поставить себя на место действующего лица. Внимания требуют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дети со слабой восприимчивостью к ритму и рифме стиха.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Конечно, в школе с их темпераментом никто считаться не будет, но, пока они только учатся учить стихи, воспитатель может помочь им в этом именно таким "эмоциональным" подбором. Ведь ребенку необходимо понять технику запоминания, а это легче делать на том материале, который "сердцу ближе".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0753A-F04F-4C1B-9EC8-EC645AC27350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каждой возрастной группе воспитатель </a:t>
            </a: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заучивает с детьми одно-два произведения в месяц.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запоминания текста, по данным психологов, ребенку нужно 8—10 раз повторить его, но не на одном занятии, и раза 2—3 припомнить.</a:t>
            </a:r>
          </a:p>
          <a:p>
            <a:pPr lvl="0"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Дошкольникам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хорошей зрительной памятью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присуще наглядно-образное мышление. Запомнить стихотворные строки им поможет картинка-схема, которую показывают одновременно с чтением стихотворения. Попробуйте, построчно читая стихотворение, изобразить то, о чем в нем говорится, отделяя каждую строчку-картинку вертикальной чертой. Ваши изобразительные способности при этом не имеют значения — качество рисунков не влияет на продуктивность запоминания. Предложите ребенку несколько раз повторить стихотворение по «картинному плану». Через некоторое время картинку-схему можно убрать.</a:t>
            </a:r>
          </a:p>
          <a:p>
            <a:pPr lvl="0"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Следующий прием заучивание целесообразно рекомендовать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детям, которые основную часть информации воспринимают через ощущения и движения: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им нужно не только услышать, но и потрогать, подкрепить запоминание двигательным актом. Повторяя стихотворение вместе с таким ребенком, предложите ему класть в блюдо шарики (нанизывать кольца на пирамидку или собирать бусы). Например, строчка — шарик. Затем пусть он вынимает шарики из блюда и повторяет стихотворение самостоятельно. </a:t>
            </a:r>
          </a:p>
          <a:p>
            <a:pPr lvl="0" algn="just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некоторых дошкольников преобладает логическая память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После предварительной работы прочитайте первые строки стихотворения и предложите ребенку своими словами рассказать, что было дальше. Если он остановится, зачитайте соответствующую строчку текста и попросите продолжить рассказ. Затем предложите вспомнить, какими словами автор описал то или иное явление или событие. Таким образом ребенок постепенно запомнит весь стихотворный текст.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0753A-F04F-4C1B-9EC8-EC645AC27350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Дошкольное образование – это первая ступень в системе образования, поэтому основная задача педагогов, работающих с дошкольниками – заложить «прочный фундамент» знаний и умений, с которыми выпускники ДОУ переступят порог школы и которые помогут им в успешном усвоении школьной программы. На современном этапе развития дошкольного образования идет активный поиск и внедрения в практическую работу с дошкольниками новых методов и приемов обучения, повышающих эффективность воспитательно-образовательного процесса в ДОУ. Одним из таких средств является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 наглядного моделирования.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0753A-F04F-4C1B-9EC8-EC645AC27350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1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92493027-conten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2060848"/>
            <a:ext cx="9144000" cy="4176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620688"/>
            <a:ext cx="8712968" cy="10801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48680"/>
            <a:ext cx="8964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заучивании с детьми стихов перед воспитателем стоят две задачи: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2060848"/>
            <a:ext cx="8784976" cy="1569660"/>
          </a:xfrm>
          <a:prstGeom prst="rect">
            <a:avLst/>
          </a:prstGeom>
          <a:solidFill>
            <a:schemeClr val="bg1"/>
          </a:solidFill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добиваться хорошего запоминания стихов, т. е. развивать способность к длительному удерживанию стихотворения в памяти,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учить детей читать стихи выразительно. </a:t>
            </a:r>
          </a:p>
        </p:txBody>
      </p:sp>
      <p:pic>
        <p:nvPicPr>
          <p:cNvPr id="10" name="Рисунок 9" descr="чтение стихотворения.2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4537" y="3429000"/>
            <a:ext cx="5326073" cy="3429000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92493027-con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179512" y="548680"/>
            <a:ext cx="8784976" cy="11521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2348880"/>
            <a:ext cx="9144000" cy="39604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835696" y="548680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Методика заучивания наизусть </a:t>
            </a:r>
          </a:p>
          <a:p>
            <a:pPr algn="ctr"/>
            <a:r>
              <a:rPr lang="ru-RU" sz="36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стихотворений: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51520" y="2348880"/>
            <a:ext cx="576064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организация ООД (занятий )по заучиванию художественных текстов:</a:t>
            </a:r>
          </a:p>
          <a:p>
            <a:pPr>
              <a:buFontTx/>
              <a:buChar char="-"/>
            </a:pPr>
            <a:r>
              <a:rPr lang="ru-RU" sz="24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предварительная работа</a:t>
            </a:r>
          </a:p>
          <a:p>
            <a:pPr>
              <a:buFontTx/>
              <a:buChar char="-"/>
            </a:pPr>
            <a:r>
              <a:rPr lang="ru-RU" sz="24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заучивание стихотворений детьми</a:t>
            </a:r>
          </a:p>
          <a:p>
            <a:r>
              <a:rPr lang="ru-RU" sz="24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(с хорошей зрительной памятью ; которые основную часть информации воспринимают через ощущения и движения; у которых преобладает логическая память)</a:t>
            </a:r>
          </a:p>
          <a:p>
            <a:endParaRPr lang="ru-RU" sz="2800" i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чтени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37476" y="2420888"/>
            <a:ext cx="3089924" cy="381642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7" name="Рисунок 16" descr="Поэзия есть музыка души. 4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9748" y="476672"/>
            <a:ext cx="1900122" cy="122413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92493027-con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548680"/>
            <a:ext cx="9144000" cy="5688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383487"/>
            <a:ext cx="514806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Заучивание стихов</a:t>
            </a:r>
            <a:r>
              <a:rPr kumimoji="0" lang="ru-RU" sz="36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схемам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(мнемотаблицам)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://logopedy.ru/portal/images/stories/Photo/mnemotable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798761"/>
            <a:ext cx="3744416" cy="270556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8" name="Рисунок 7" descr="http://www.maam.ru/upload/blogs/detsad-157740-139911598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692696"/>
            <a:ext cx="3676387" cy="5400600"/>
          </a:xfrm>
          <a:prstGeom prst="rect">
            <a:avLst/>
          </a:prstGeom>
          <a:noFill/>
          <a:ln w="28575">
            <a:solidFill>
              <a:srgbClr val="001642"/>
            </a:solidFill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79512" y="4356890"/>
            <a:ext cx="482453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коровы есть рога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копыта на ногах.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Травушку она жует,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Деткам молочко дает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92493027-conten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548680"/>
            <a:ext cx="9144000" cy="5688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ttp://www.maam.ru/upload/blogs/detsad-157740-1399116158.jpg"/>
          <p:cNvPicPr/>
          <p:nvPr/>
        </p:nvPicPr>
        <p:blipFill>
          <a:blip r:embed="rId3" cstate="print"/>
          <a:srcRect l="2353" r="5974"/>
          <a:stretch>
            <a:fillRect/>
          </a:stretch>
        </p:blipFill>
        <p:spPr bwMode="auto">
          <a:xfrm>
            <a:off x="3419872" y="1556792"/>
            <a:ext cx="5544616" cy="4320480"/>
          </a:xfrm>
          <a:prstGeom prst="rect">
            <a:avLst/>
          </a:prstGeom>
          <a:noFill/>
          <a:ln w="1905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527239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М. Ивенсен «Что такое лето? »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79512" y="1284740"/>
            <a:ext cx="338437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такое лето? Это много света,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поле. Это лес. Это тысячи чудес.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в небе облака. Это быстрая река.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яркие цветы. Это синь высоты.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в мире сто дорог.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ребячьих ног</a:t>
            </a:r>
            <a:r>
              <a:rPr kumimoji="0" lang="ru-RU" sz="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392493027-content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283968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1392493027-conten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4211960" y="0"/>
            <a:ext cx="4919354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4283968" y="0"/>
            <a:ext cx="468052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0"/>
            <a:ext cx="288032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99992" y="2749284"/>
            <a:ext cx="4104456" cy="1261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6350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7624" y="620688"/>
            <a:ext cx="28083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Методические требования</a:t>
            </a:r>
          </a:p>
          <a:p>
            <a:pPr algn="ct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</a:t>
            </a:r>
          </a:p>
          <a:p>
            <a:pPr algn="ct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заучиванию стихов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чтение -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67684" y="3933057"/>
            <a:ext cx="2900260" cy="244827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499992" y="87546"/>
            <a:ext cx="4320480" cy="661719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рекомендуется заучивать стихи хором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как искажается или пропадает смысл стихотворения; появляются дефекты речи, закрепляется неправильное произношение; пассивные дети при хоровом чтении остаются пассивными.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Поскольку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запоминания рекомендуются короткие стихи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(объем памяти у детей невелик), стихотворение заучивается целиком (не по строкам и строфам), что обеспечивает осмысленность чтения и правильную трени­ровку памяти.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392493027-content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0679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1392493027-conten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4211960" y="0"/>
            <a:ext cx="4919354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4067944" y="0"/>
            <a:ext cx="48965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0"/>
            <a:ext cx="2664296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99992" y="2749284"/>
            <a:ext cx="4104456" cy="1261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6350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87624" y="620688"/>
            <a:ext cx="28083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Методические требования</a:t>
            </a:r>
          </a:p>
          <a:p>
            <a:pPr algn="ct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</a:t>
            </a:r>
          </a:p>
          <a:p>
            <a:pPr algn="ct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заучиванию стихов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Поэзия есть музыка души. 5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3933056"/>
            <a:ext cx="2760306" cy="207022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139952" y="341072"/>
            <a:ext cx="4824536" cy="624786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следует требовать полного запоминания стихотворения на одном занятии.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Необходимо от 8 до 10 повторений, которые следует распределить в течение какого-то отрезка времени.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процессе заучивания стихов следует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учитывать индивидуальные особенности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детей, их склонности и вкусы, отсутствие у отдельных детей интереса к поэзии.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Необходимо создавать «атмосферу поэзии» в детском саду,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поэтическое слово звучит на прогулке, в повседневном общении, на природе. 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392493027-content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0679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1392493027-con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4211960" y="0"/>
            <a:ext cx="4919354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4067944" y="0"/>
            <a:ext cx="48965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0"/>
            <a:ext cx="2664296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995936" y="93747"/>
            <a:ext cx="4968552" cy="20621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младшем дошкольном</a:t>
            </a:r>
            <a:r>
              <a:rPr lang="ru-RU" sz="32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возрасте требования подбора стихов для занятий следующие:</a:t>
            </a:r>
            <a:endParaRPr lang="ru-RU" sz="3200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0"/>
            <a:ext cx="266429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Требования к отбору поэтических произведений для детей</a:t>
            </a:r>
          </a:p>
          <a:p>
            <a:pPr algn="ctr"/>
            <a:r>
              <a:rPr lang="ru-RU" sz="24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(на основе психо-возрастных особенностей )</a:t>
            </a:r>
            <a:endParaRPr lang="ru-RU" sz="2400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39952" y="2276872"/>
            <a:ext cx="482453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1)простота и четкость ритма;</a:t>
            </a:r>
          </a:p>
          <a:p>
            <a:r>
              <a:rPr lang="ru-RU" sz="28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2)краткость самого стишка и отдельных строк;</a:t>
            </a:r>
          </a:p>
          <a:p>
            <a:r>
              <a:rPr lang="ru-RU" sz="28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3)простота и ясность знакомых детям образов;</a:t>
            </a:r>
          </a:p>
          <a:p>
            <a:r>
              <a:rPr lang="ru-RU" sz="28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4) отсутствие описательного и созерцательного моментов при ярко выраженной действенности.</a:t>
            </a:r>
            <a:endParaRPr lang="ru-RU" sz="2800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стихи-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992626">
            <a:off x="981773" y="3538995"/>
            <a:ext cx="1418166" cy="1880144"/>
          </a:xfrm>
          <a:prstGeom prst="rect">
            <a:avLst/>
          </a:prstGeom>
        </p:spPr>
      </p:pic>
      <p:pic>
        <p:nvPicPr>
          <p:cNvPr id="13" name="Рисунок 12" descr="стихи-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405449">
            <a:off x="2411760" y="3573016"/>
            <a:ext cx="1368152" cy="1733285"/>
          </a:xfrm>
          <a:prstGeom prst="rect">
            <a:avLst/>
          </a:prstGeom>
        </p:spPr>
      </p:pic>
      <p:pic>
        <p:nvPicPr>
          <p:cNvPr id="14" name="Рисунок 13" descr="стихи-1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31640" y="5157192"/>
            <a:ext cx="2331343" cy="1517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392493027-content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0679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1392493027-con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4211960" y="0"/>
            <a:ext cx="4919354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4067944" y="0"/>
            <a:ext cx="48965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0"/>
            <a:ext cx="2664296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11960" y="183556"/>
            <a:ext cx="4680520" cy="64325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В среднем дошкольном</a:t>
            </a:r>
            <a:r>
              <a:rPr lang="ru-RU" sz="36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возрасте</a:t>
            </a:r>
          </a:p>
          <a:p>
            <a:pPr algn="ctr"/>
            <a:r>
              <a:rPr lang="ru-RU" sz="28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рекомендуются более сложные по содержанию и форме стихи, увеличивается их объем.</a:t>
            </a:r>
          </a:p>
          <a:p>
            <a:pPr algn="ctr"/>
            <a:endParaRPr lang="ru-RU" sz="2800" i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/>
              <a:t> </a:t>
            </a:r>
            <a:r>
              <a:rPr lang="ru-RU" sz="28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В стихах этой возрастной группы уже могут встречаться художественные образы, элементы сравнения, метафоры, эпитеты . </a:t>
            </a:r>
          </a:p>
          <a:p>
            <a:pPr algn="ctr"/>
            <a:endParaRPr lang="ru-RU" sz="3200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0"/>
            <a:ext cx="26642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Требования к отбору поэтических произведений для детей</a:t>
            </a:r>
          </a:p>
          <a:p>
            <a:pPr algn="ctr"/>
            <a:r>
              <a:rPr lang="ru-RU" sz="24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(на основе психо-возрастных особенностей </a:t>
            </a:r>
            <a:r>
              <a:rPr lang="ru-RU" sz="28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ru-RU" sz="2800" b="1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стихи-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211633">
            <a:off x="641586" y="4070276"/>
            <a:ext cx="1535625" cy="2299596"/>
          </a:xfrm>
          <a:prstGeom prst="rect">
            <a:avLst/>
          </a:prstGeom>
        </p:spPr>
      </p:pic>
      <p:pic>
        <p:nvPicPr>
          <p:cNvPr id="17" name="Рисунок 16" descr="стихи-Е.Благининой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038616">
            <a:off x="2050307" y="3520060"/>
            <a:ext cx="1272302" cy="1858420"/>
          </a:xfrm>
          <a:prstGeom prst="rect">
            <a:avLst/>
          </a:prstGeom>
        </p:spPr>
      </p:pic>
      <p:pic>
        <p:nvPicPr>
          <p:cNvPr id="18" name="Рисунок 17" descr="стихи.jpg"/>
          <p:cNvPicPr>
            <a:picLocks noChangeAspect="1"/>
          </p:cNvPicPr>
          <p:nvPr/>
        </p:nvPicPr>
        <p:blipFill>
          <a:blip r:embed="rId6" cstate="print"/>
          <a:srcRect t="9235"/>
          <a:stretch>
            <a:fillRect/>
          </a:stretch>
        </p:blipFill>
        <p:spPr>
          <a:xfrm>
            <a:off x="1979712" y="5237293"/>
            <a:ext cx="1728192" cy="13600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392493027-content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0679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1392493027-con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4211960" y="0"/>
            <a:ext cx="4919354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4067944" y="0"/>
            <a:ext cx="48965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0"/>
            <a:ext cx="2664296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139952" y="0"/>
            <a:ext cx="4752528" cy="532984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2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старшем дошкольном</a:t>
            </a:r>
            <a:r>
              <a:rPr lang="ru-RU" sz="32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возрасте</a:t>
            </a:r>
            <a:r>
              <a:rPr lang="ru-RU" sz="32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для заучивания рекомендуются </a:t>
            </a:r>
            <a:r>
              <a:rPr lang="ru-RU" sz="28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достаточно сложные по содержанию и художественным средствам стихи .</a:t>
            </a:r>
          </a:p>
          <a:p>
            <a:pPr algn="ctr"/>
            <a:r>
              <a:rPr lang="ru-RU" sz="32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В подготовительной к школе группе</a:t>
            </a:r>
          </a:p>
          <a:p>
            <a:pPr algn="ctr"/>
            <a:r>
              <a:rPr lang="ru-RU" sz="32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даются для заучивания басни. </a:t>
            </a:r>
            <a:endParaRPr lang="ru-RU" sz="2800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0"/>
            <a:ext cx="280831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Требования к отбору поэтических произведений для детей</a:t>
            </a:r>
          </a:p>
          <a:p>
            <a:pPr algn="ctr"/>
            <a:r>
              <a:rPr lang="ru-RU" sz="28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(на основе психо-возрастных особенностей </a:t>
            </a:r>
            <a:r>
              <a:rPr lang="ru-RU" sz="32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ru-RU" sz="2800" b="1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стихи-Е.Серово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178952">
            <a:off x="391659" y="4104124"/>
            <a:ext cx="1768988" cy="2402592"/>
          </a:xfrm>
          <a:prstGeom prst="rect">
            <a:avLst/>
          </a:prstGeom>
        </p:spPr>
      </p:pic>
      <p:pic>
        <p:nvPicPr>
          <p:cNvPr id="16" name="Рисунок 15" descr="стихи-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430739">
            <a:off x="4607237" y="5035370"/>
            <a:ext cx="1199122" cy="1491444"/>
          </a:xfrm>
          <a:prstGeom prst="rect">
            <a:avLst/>
          </a:prstGeom>
        </p:spPr>
      </p:pic>
      <p:pic>
        <p:nvPicPr>
          <p:cNvPr id="17" name="Рисунок 16" descr="стихи-1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91891">
            <a:off x="2060080" y="3850543"/>
            <a:ext cx="1762178" cy="2316006"/>
          </a:xfrm>
          <a:prstGeom prst="rect">
            <a:avLst/>
          </a:prstGeom>
        </p:spPr>
      </p:pic>
      <p:pic>
        <p:nvPicPr>
          <p:cNvPr id="18" name="Рисунок 17" descr="стихи-Суриков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63688" y="4869160"/>
            <a:ext cx="1534598" cy="170723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9" name="Рисунок 18" descr="стихи-басни Крылова.jpg"/>
          <p:cNvPicPr>
            <a:picLocks noChangeAspect="1"/>
          </p:cNvPicPr>
          <p:nvPr/>
        </p:nvPicPr>
        <p:blipFill>
          <a:blip r:embed="rId8" cstate="print"/>
          <a:srcRect t="12091"/>
          <a:stretch>
            <a:fillRect/>
          </a:stretch>
        </p:blipFill>
        <p:spPr>
          <a:xfrm rot="1572233">
            <a:off x="7280317" y="4978023"/>
            <a:ext cx="1182453" cy="1589260"/>
          </a:xfrm>
          <a:prstGeom prst="rect">
            <a:avLst/>
          </a:prstGeom>
        </p:spPr>
      </p:pic>
      <p:pic>
        <p:nvPicPr>
          <p:cNvPr id="20" name="Рисунок 19" descr="стихи-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12160" y="5229200"/>
            <a:ext cx="1081677" cy="13072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392493027-content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0679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1392493027-con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4211960" y="0"/>
            <a:ext cx="4919354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4067944" y="0"/>
            <a:ext cx="48965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0"/>
            <a:ext cx="2664296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139952" y="117995"/>
            <a:ext cx="4752528" cy="169277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ru-RU" sz="32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Шалунам…</a:t>
            </a:r>
            <a:endParaRPr lang="ru-RU" sz="3200" i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600" dirty="0" smtClean="0"/>
              <a:t> </a:t>
            </a:r>
            <a:endParaRPr lang="ru-RU" sz="3600" i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600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188640"/>
            <a:ext cx="28083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Требования к отбору поэтических произведений для детей</a:t>
            </a:r>
          </a:p>
          <a:p>
            <a:pPr algn="ctr"/>
            <a:r>
              <a:rPr lang="ru-RU" sz="28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по психо-эмоциональному критерию</a:t>
            </a:r>
            <a:r>
              <a:rPr lang="ru-RU" sz="28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дети-шалуны-1.jpg"/>
          <p:cNvPicPr>
            <a:picLocks noChangeAspect="1"/>
          </p:cNvPicPr>
          <p:nvPr/>
        </p:nvPicPr>
        <p:blipFill>
          <a:blip r:embed="rId4" cstate="print"/>
          <a:srcRect l="34006" r="12877"/>
          <a:stretch>
            <a:fillRect/>
          </a:stretch>
        </p:blipFill>
        <p:spPr>
          <a:xfrm>
            <a:off x="1215298" y="3645024"/>
            <a:ext cx="2520280" cy="317109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3" name="Рисунок 12" descr="дети-шалуны-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71288" y="0"/>
            <a:ext cx="2300912" cy="308551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4" name="Рисунок 13" descr="дети-шалуны-10.jpg"/>
          <p:cNvPicPr>
            <a:picLocks noChangeAspect="1"/>
          </p:cNvPicPr>
          <p:nvPr/>
        </p:nvPicPr>
        <p:blipFill>
          <a:blip r:embed="rId6" cstate="print"/>
          <a:srcRect l="13281" r="19760" b="25520"/>
          <a:stretch>
            <a:fillRect/>
          </a:stretch>
        </p:blipFill>
        <p:spPr>
          <a:xfrm>
            <a:off x="6228184" y="774299"/>
            <a:ext cx="2664296" cy="222265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9" name="TextBox 18"/>
          <p:cNvSpPr txBox="1"/>
          <p:nvPr/>
        </p:nvSpPr>
        <p:spPr>
          <a:xfrm>
            <a:off x="4067944" y="3212976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Деткам спокойным …</a:t>
            </a:r>
            <a:endParaRPr lang="ru-RU" sz="3200" b="1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дети спокойные 3.jpg"/>
          <p:cNvPicPr>
            <a:picLocks noChangeAspect="1"/>
          </p:cNvPicPr>
          <p:nvPr/>
        </p:nvPicPr>
        <p:blipFill>
          <a:blip r:embed="rId7" cstate="print"/>
          <a:srcRect l="28318" t="5476" r="26318" b="8896"/>
          <a:stretch>
            <a:fillRect/>
          </a:stretch>
        </p:blipFill>
        <p:spPr>
          <a:xfrm>
            <a:off x="4139952" y="3861048"/>
            <a:ext cx="2232248" cy="247141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3" name="Рисунок 22" descr="prikolnullnaa_fotopodborka_21.jpg"/>
          <p:cNvPicPr>
            <a:picLocks noChangeAspect="1"/>
          </p:cNvPicPr>
          <p:nvPr/>
        </p:nvPicPr>
        <p:blipFill>
          <a:blip r:embed="rId8" cstate="print"/>
          <a:srcRect l="12035"/>
          <a:stretch>
            <a:fillRect/>
          </a:stretch>
        </p:blipFill>
        <p:spPr>
          <a:xfrm>
            <a:off x="6300193" y="4546363"/>
            <a:ext cx="2592288" cy="2145385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392493027-content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0679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1392493027-con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4211960" y="0"/>
            <a:ext cx="4919354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4067944" y="0"/>
            <a:ext cx="48965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0"/>
            <a:ext cx="2664296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139952" y="2850517"/>
            <a:ext cx="4464496" cy="175432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ru-RU" sz="36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Молчаливым</a:t>
            </a:r>
            <a:r>
              <a:rPr lang="ru-RU" sz="3600" b="1" dirty="0" smtClean="0"/>
              <a:t> </a:t>
            </a:r>
            <a:r>
              <a:rPr lang="ru-RU" sz="36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3600" i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600" dirty="0" smtClean="0"/>
              <a:t> </a:t>
            </a:r>
            <a:endParaRPr lang="ru-RU" sz="3600" i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600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188640"/>
            <a:ext cx="28083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Требования к отбору поэтических произведений для детей</a:t>
            </a:r>
          </a:p>
          <a:p>
            <a:pPr algn="ctr"/>
            <a:r>
              <a:rPr lang="ru-RU" sz="28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по психо-эмоциональному критерию</a:t>
            </a:r>
            <a:r>
              <a:rPr lang="ru-RU" sz="28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дети молчуны 4.jpg"/>
          <p:cNvPicPr>
            <a:picLocks noChangeAspect="1"/>
          </p:cNvPicPr>
          <p:nvPr/>
        </p:nvPicPr>
        <p:blipFill>
          <a:blip r:embed="rId4" cstate="print"/>
          <a:srcRect l="9010" r="3145"/>
          <a:stretch>
            <a:fillRect/>
          </a:stretch>
        </p:blipFill>
        <p:spPr>
          <a:xfrm>
            <a:off x="971600" y="3789040"/>
            <a:ext cx="3039734" cy="2837483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3" name="Рисунок 12" descr="дети молчуны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95515" y="3573016"/>
            <a:ext cx="4932292" cy="328498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4" name="Рисунок 13" descr="дети молчуны 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09642" y="0"/>
            <a:ext cx="2780928" cy="2780928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392493027-content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0679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1392493027-con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4211960" y="0"/>
            <a:ext cx="4919354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4067944" y="0"/>
            <a:ext cx="48965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0"/>
            <a:ext cx="2664296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139952" y="87218"/>
            <a:ext cx="4752528" cy="175432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ru-RU" sz="36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Застенчивым</a:t>
            </a:r>
            <a:r>
              <a:rPr lang="ru-RU" sz="3600" b="1" dirty="0" smtClean="0">
                <a:solidFill>
                  <a:srgbClr val="001642"/>
                </a:solidFill>
              </a:rPr>
              <a:t> </a:t>
            </a:r>
            <a:r>
              <a:rPr lang="ru-RU" sz="36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3600" i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600" dirty="0" smtClean="0"/>
              <a:t> </a:t>
            </a:r>
            <a:endParaRPr lang="ru-RU" sz="3600" i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600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188640"/>
            <a:ext cx="28083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Требования к отбору поэтических произведений для детей</a:t>
            </a:r>
          </a:p>
          <a:p>
            <a:pPr algn="ctr"/>
            <a:r>
              <a:rPr lang="ru-RU" sz="28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по психо-эмоциональному критерию</a:t>
            </a:r>
            <a:r>
              <a:rPr lang="ru-RU" sz="28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67944" y="5085184"/>
            <a:ext cx="489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Дети со слабой восприимчивостью к ритму и рифме стиха …</a:t>
            </a:r>
            <a:endParaRPr lang="ru-RU" sz="3200" b="1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дети застенчивые-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75956" y="692696"/>
            <a:ext cx="4752528" cy="316835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6" name="Рисунок 15" descr="дети застенчивые-4.jpg"/>
          <p:cNvPicPr>
            <a:picLocks noChangeAspect="1"/>
          </p:cNvPicPr>
          <p:nvPr/>
        </p:nvPicPr>
        <p:blipFill>
          <a:blip r:embed="rId5" cstate="print"/>
          <a:srcRect l="10785" r="8679"/>
          <a:stretch>
            <a:fillRect/>
          </a:stretch>
        </p:blipFill>
        <p:spPr>
          <a:xfrm>
            <a:off x="899592" y="3708484"/>
            <a:ext cx="3098944" cy="288886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7" name="Рисунок 16" descr="дети.39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52320" y="3861048"/>
            <a:ext cx="1268760" cy="1268760"/>
          </a:xfrm>
          <a:prstGeom prst="rect">
            <a:avLst/>
          </a:prstGeom>
        </p:spPr>
      </p:pic>
      <p:pic>
        <p:nvPicPr>
          <p:cNvPr id="18" name="Рисунок 17" descr="124-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40152" y="3861048"/>
            <a:ext cx="1294345" cy="1327533"/>
          </a:xfrm>
          <a:prstGeom prst="rect">
            <a:avLst/>
          </a:prstGeom>
        </p:spPr>
      </p:pic>
      <p:pic>
        <p:nvPicPr>
          <p:cNvPr id="20" name="Рисунок 19" descr="200111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99992" y="3861048"/>
            <a:ext cx="1224136" cy="12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2713</TotalTime>
  <Words>1590</Words>
  <Application>Microsoft Office PowerPoint</Application>
  <PresentationFormat>Экран (4:3)</PresentationFormat>
  <Paragraphs>92</Paragraphs>
  <Slides>12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280</cp:revision>
  <dcterms:created xsi:type="dcterms:W3CDTF">2014-12-06T07:48:00Z</dcterms:created>
  <dcterms:modified xsi:type="dcterms:W3CDTF">2015-09-26T09:45:54Z</dcterms:modified>
</cp:coreProperties>
</file>