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7"/>
  </p:notesMasterIdLst>
  <p:sldIdLst>
    <p:sldId id="271" r:id="rId2"/>
    <p:sldId id="272" r:id="rId3"/>
    <p:sldId id="286" r:id="rId4"/>
    <p:sldId id="284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642"/>
    <a:srgbClr val="002E8A"/>
    <a:srgbClr val="0072C8"/>
    <a:srgbClr val="FFE69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146" autoAdjust="0"/>
  </p:normalViewPr>
  <p:slideViewPr>
    <p:cSldViewPr>
      <p:cViewPr varScale="1">
        <p:scale>
          <a:sx n="59" d="100"/>
          <a:sy n="59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8EA3DC-524A-4A72-AF38-0F06C0292476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E0753A-F04F-4C1B-9EC8-EC645AC273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Очень важно помочь детям соединить чувственно воспринимаемый образ внешнего мира со словами лирического стихотворения о природе. Воспитатель должен прочитать в первый раз стихи тогда, когда дети подготовлены к восприятию описываемого в них явления природы, охвачены соответствующим настроением. Вот пришла осенняя пора, и дети слышат стихотворение А. Плещеева «Осенью». Они смотрят в окно, и чудесные слова стихотворения глубоко входят в их память. Если во время прогулки начнется снегопад, хорошо прочесть им стихотворение И. Сурикова «Белый снег пушистый». В апрельский день у ожившего весеннего ручья воспитатель может прочитать стихи А. Блока «Весна идет сторонкой...». Собирая цветы на весеннем, залитом солнцем лугу, дети с радостным чувством воспримут стихи А.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Майкова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«В мае», лирические же стихи о лете в первый раз лучше читать летом.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Воспитатель помогает детям запоминать стихи, обращая их внимание на выразительные языковые средства (см. об этом в главе «Обогащение словаря»).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0753A-F04F-4C1B-9EC8-EC645AC27350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Большие трудности для дошкольников представляет понимание аллегорического смысла басни. Дети любят слушать басни, но воспринимают их как сказку о животных. Аллегория басни не доходит до малышей без помощи воспитателя. Чтобы помочь им понять иносказание, он напоминает какой-либо известный факт и проводит аналогию с содержанием басни.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0753A-F04F-4C1B-9EC8-EC645AC27350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Почему дети иногда плохо запоминают текст стихотворений?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Почему </a:t>
            </a:r>
            <a:r>
              <a:rPr lang="ru-RU" sz="120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рекомендуется заучивать стихи хором?</a:t>
            </a:r>
          </a:p>
          <a:p>
            <a:endParaRPr lang="ru-RU" u="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0753A-F04F-4C1B-9EC8-EC645AC27350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Индивидуальное задание: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сообщение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2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Приемы, способствующие</a:t>
            </a:r>
            <a:r>
              <a:rPr lang="ru-RU" sz="1200" b="0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1200" b="0" kern="120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выразительному чтению стихотворений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». Источники: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47150418.jpg</a:t>
            </a:r>
            <a:r>
              <a:rPr lang="ru-RU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mdou12.ucoz.ru507 × 420;</a:t>
            </a:r>
          </a:p>
          <a:p>
            <a:pPr lvl="0">
              <a:buFont typeface="Arial" pitchFamily="34" charset="0"/>
              <a:buChar char="•"/>
            </a:pP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«СПЕЦИФИКА ЧТЕНИЯ ЛИРИЧЕСКИХ ПРОИЗВЕДЕНИЙ В СТАРШЕМ ДОШКОЛЬНОМ ВОЗРАСТЕ»- источник: </a:t>
            </a:r>
            <a:r>
              <a:rPr lang="ru-RU" sz="12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Моисеева Л.А. Специфика чтения лирических ...</a:t>
            </a:r>
            <a:r>
              <a:rPr lang="ru-RU" sz="1200" i="1" baseline="0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psychology.snauka.ru</a:t>
            </a: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rgbClr val="00164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E0753A-F04F-4C1B-9EC8-EC645AC27350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7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392493027-conten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0" y="548680"/>
            <a:ext cx="9144000" cy="5688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20688"/>
            <a:ext cx="56521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«Дождик, дождик, веселей, </a:t>
            </a:r>
          </a:p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капай, капай, не жалей!» 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6fe146a97f7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5566" y="1570944"/>
            <a:ext cx="3857486" cy="4667559"/>
          </a:xfrm>
          <a:prstGeom prst="rect">
            <a:avLst/>
          </a:prstGeom>
        </p:spPr>
      </p:pic>
      <p:pic>
        <p:nvPicPr>
          <p:cNvPr id="10" name="Рисунок 9" descr="a5ca4277860061cb8202783ec3068539cce10a5f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04248" y="605086"/>
            <a:ext cx="2160240" cy="203182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563888" y="3140968"/>
            <a:ext cx="51125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стихи 3. Александровой:</a:t>
            </a:r>
          </a:p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«К нам на длинной мокрой ножке </a:t>
            </a:r>
          </a:p>
          <a:p>
            <a:pPr algn="ctr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дождик скачет по дорожке».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392493027-conten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0" y="548680"/>
            <a:ext cx="9144000" cy="56886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" name="Рисунок 7" descr="8d230cde30fe5c2c50bc18cb88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692696"/>
            <a:ext cx="3400312" cy="5366249"/>
          </a:xfrm>
          <a:prstGeom prst="rect">
            <a:avLst/>
          </a:prstGeom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9" name="TextBox 8"/>
          <p:cNvSpPr txBox="1"/>
          <p:nvPr/>
        </p:nvSpPr>
        <p:spPr>
          <a:xfrm>
            <a:off x="3635896" y="2780928"/>
            <a:ext cx="55081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вступление: подготовка детей к пониманию содержания (фабулы) басни, апелляция к их жизненному опыту;</a:t>
            </a:r>
            <a:b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ознакомление с фабулой басни (чтение воспитателя);</a:t>
            </a:r>
            <a:b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3) заучивание (запоминание);</a:t>
            </a:r>
            <a:b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4) разъяснение смысла аллегории.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Басня Крылова Стрекоза и Муравей. Иллюстраци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669270"/>
            <a:ext cx="1855135" cy="245865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0" name="TextBox 9"/>
          <p:cNvSpPr txBox="1"/>
          <p:nvPr/>
        </p:nvSpPr>
        <p:spPr>
          <a:xfrm>
            <a:off x="3635896" y="692696"/>
            <a:ext cx="33843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Заучивание басни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И. А. Крылова «Стрекоза и Муравей» с детьми 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седьмого года жизни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 плану: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392493027-content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06794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 descr="1392493027-conten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4211960" y="0"/>
            <a:ext cx="4919354" cy="6858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4067944" y="0"/>
            <a:ext cx="489654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 algn="ctr"/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0"/>
            <a:ext cx="2664296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139952" y="3264949"/>
            <a:ext cx="4824536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вопрос.jpg"/>
          <p:cNvPicPr>
            <a:picLocks noChangeAspect="1"/>
          </p:cNvPicPr>
          <p:nvPr/>
        </p:nvPicPr>
        <p:blipFill>
          <a:blip r:embed="rId4" cstate="print"/>
          <a:srcRect l="9479" r="11747"/>
          <a:stretch>
            <a:fillRect/>
          </a:stretch>
        </p:blipFill>
        <p:spPr>
          <a:xfrm>
            <a:off x="1187624" y="192639"/>
            <a:ext cx="2664296" cy="4408117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4139952" y="57285"/>
            <a:ext cx="4824536" cy="667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164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Вопросы: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1642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00164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чем заключается подготовка воспитателя к заучиванию детьми стихов?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rgbClr val="00164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164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Какими критериями следует руководствоваться воспитателю при отборе стихов для заучивания их с детьми?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001642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1" u="none" strike="noStrike" cap="none" normalizeH="0" baseline="0" dirty="0" smtClean="0">
                <a:ln>
                  <a:noFill/>
                </a:ln>
                <a:solidFill>
                  <a:srgbClr val="00164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чем отличие методики заучивания стихотворений по отношению к детям младшего и старшего дошкольного возраста?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rgbClr val="00164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392493027-content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06794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 descr="1392493027-conten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>
            <a:off x="4211960" y="0"/>
            <a:ext cx="4919354" cy="6858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4067944" y="0"/>
            <a:ext cx="4896544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14350" indent="-514350" algn="ctr"/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0"/>
            <a:ext cx="2664296" cy="685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499992" y="2749284"/>
            <a:ext cx="4104456" cy="1261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softEdge rad="6350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139952" y="3264949"/>
            <a:ext cx="4824536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 descr="учебник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400688">
            <a:off x="940947" y="4540266"/>
            <a:ext cx="1312335" cy="2158446"/>
          </a:xfrm>
          <a:prstGeom prst="rect">
            <a:avLst/>
          </a:prstGeom>
          <a:ln w="19050">
            <a:solidFill>
              <a:srgbClr val="002E8A"/>
            </a:solidFill>
          </a:ln>
        </p:spPr>
      </p:pic>
      <p:pic>
        <p:nvPicPr>
          <p:cNvPr id="13" name="Рисунок 12" descr="учебник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23728" y="4365104"/>
            <a:ext cx="1440160" cy="2225046"/>
          </a:xfrm>
          <a:prstGeom prst="rect">
            <a:avLst/>
          </a:prstGeom>
          <a:ln w="19050">
            <a:solidFill>
              <a:srgbClr val="002E8A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3995936" y="188640"/>
            <a:ext cx="4896544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  -    конспект «особенности заучивания стихов на  разных возрастных этапах»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Литература: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стр. 363-365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Алексеева М.М., Яшина Б.И. Методика развития речи и обучения родному языку дошкольников: Учеб. пособие для студ. высш. и сред, пед. учеб. заведений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-- 3-е изд., стереотип. - М.: Издательский центр «Академия», 2000. - 400 с</a:t>
            </a:r>
          </a:p>
          <a:p>
            <a:pPr algn="ctr">
              <a:buFontTx/>
              <a:buChar char="-"/>
            </a:pPr>
            <a:r>
              <a:rPr lang="ru-RU" sz="2800" b="1" i="1" dirty="0" smtClean="0">
                <a:solidFill>
                  <a:srgbClr val="001642"/>
                </a:solidFill>
                <a:latin typeface="Times New Roman" pitchFamily="18" charset="0"/>
                <a:cs typeface="Times New Roman" pitchFamily="18" charset="0"/>
              </a:rPr>
              <a:t>создать картотеку мнемотаблиц для заучивания стихов (формат А2-демонстрационный материал; А-4  -раздаточный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b="1" i="1" dirty="0" smtClean="0">
              <a:solidFill>
                <a:srgbClr val="00164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4" name="Рисунок 13" descr="дом.задание.jpg"/>
          <p:cNvPicPr>
            <a:picLocks noChangeAspect="1"/>
          </p:cNvPicPr>
          <p:nvPr/>
        </p:nvPicPr>
        <p:blipFill>
          <a:blip r:embed="rId6" cstate="print"/>
          <a:srcRect t="29032"/>
          <a:stretch>
            <a:fillRect/>
          </a:stretch>
        </p:blipFill>
        <p:spPr>
          <a:xfrm>
            <a:off x="1158166" y="158443"/>
            <a:ext cx="2680660" cy="1902405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392493027-conten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143000" y="-1143000"/>
            <a:ext cx="6858000" cy="9144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6" name="Прямоугольник 5"/>
          <p:cNvSpPr/>
          <p:nvPr/>
        </p:nvSpPr>
        <p:spPr>
          <a:xfrm>
            <a:off x="0" y="2060848"/>
            <a:ext cx="9144000" cy="41764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Garamond Premr Pro Smbd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20688"/>
            <a:ext cx="9144000" cy="10801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915816" y="3501008"/>
            <a:ext cx="568863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 Premr Pro Smbd" pitchFamily="18" charset="0"/>
                <a:cs typeface="Times New Roman" pitchFamily="18" charset="0"/>
              </a:rPr>
              <a:t>за внимание и работу</a:t>
            </a:r>
          </a:p>
          <a:p>
            <a:pPr algn="ctr"/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 Premr Pro Smbd" pitchFamily="18" charset="0"/>
                <a:cs typeface="Times New Roman" pitchFamily="18" charset="0"/>
              </a:rPr>
              <a:t> на</a:t>
            </a:r>
          </a:p>
          <a:p>
            <a:pPr algn="ctr"/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 Premr Pro Smbd" pitchFamily="18" charset="0"/>
                <a:cs typeface="Times New Roman" pitchFamily="18" charset="0"/>
              </a:rPr>
              <a:t> уроке</a:t>
            </a:r>
            <a:endParaRPr lang="ru-RU" sz="4400" b="1" dirty="0">
              <a:solidFill>
                <a:schemeClr val="tx2">
                  <a:lumMod val="60000"/>
                  <a:lumOff val="40000"/>
                </a:schemeClr>
              </a:solidFill>
              <a:latin typeface="Garamond Premr Pro Smbd" pitchFamily="18" charset="0"/>
              <a:cs typeface="Times New Roman" pitchFamily="18" charset="0"/>
            </a:endParaRPr>
          </a:p>
        </p:txBody>
      </p:sp>
      <p:pic>
        <p:nvPicPr>
          <p:cNvPr id="16" name="Picture 3" descr="C:\Users\ё\Pictures\цитаты\c8902b8eb11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636912"/>
            <a:ext cx="3960440" cy="360040"/>
          </a:xfrm>
          <a:prstGeom prst="rect">
            <a:avLst/>
          </a:prstGeom>
          <a:noFill/>
        </p:spPr>
      </p:pic>
      <p:pic>
        <p:nvPicPr>
          <p:cNvPr id="18" name="Рисунок 17" descr="Поэзия-состояние души.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476673"/>
            <a:ext cx="3851920" cy="1333357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9" name="Рисунок 18" descr="0a0ba53c22ace20309ce0364b2366b6f.jpg"/>
          <p:cNvPicPr>
            <a:picLocks noChangeAspect="1"/>
          </p:cNvPicPr>
          <p:nvPr/>
        </p:nvPicPr>
        <p:blipFill>
          <a:blip r:embed="rId5" cstate="print"/>
          <a:srcRect l="13629" r="21766"/>
          <a:stretch>
            <a:fillRect/>
          </a:stretch>
        </p:blipFill>
        <p:spPr>
          <a:xfrm>
            <a:off x="0" y="2060848"/>
            <a:ext cx="1857429" cy="411284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" name="Picture 2" descr="C:\Users\ё\Pictures\цитаты\Рисунок1.png"/>
          <p:cNvPicPr>
            <a:picLocks noChangeAspect="1" noChangeArrowheads="1"/>
          </p:cNvPicPr>
          <p:nvPr/>
        </p:nvPicPr>
        <p:blipFill>
          <a:blip r:embed="rId6" cstate="print"/>
          <a:srcRect l="11830" t="4758" r="20767" b="4298"/>
          <a:stretch>
            <a:fillRect/>
          </a:stretch>
        </p:blipFill>
        <p:spPr bwMode="auto">
          <a:xfrm>
            <a:off x="0" y="3789040"/>
            <a:ext cx="2153951" cy="194421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317500"/>
          </a:effectLst>
        </p:spPr>
      </p:pic>
      <p:pic>
        <p:nvPicPr>
          <p:cNvPr id="21" name="Рисунок 20" descr="bug57vhj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" y="3573016"/>
            <a:ext cx="2702506" cy="280831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2711</TotalTime>
  <Words>416</Words>
  <Application>Microsoft Office PowerPoint</Application>
  <PresentationFormat>Экран (4:3)</PresentationFormat>
  <Paragraphs>35</Paragraphs>
  <Slides>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ё</dc:creator>
  <cp:lastModifiedBy>ё</cp:lastModifiedBy>
  <cp:revision>279</cp:revision>
  <dcterms:created xsi:type="dcterms:W3CDTF">2014-12-06T07:48:00Z</dcterms:created>
  <dcterms:modified xsi:type="dcterms:W3CDTF">2015-09-26T10:22:32Z</dcterms:modified>
</cp:coreProperties>
</file>