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0" r:id="rId5"/>
    <p:sldId id="264" r:id="rId6"/>
    <p:sldId id="265" r:id="rId7"/>
    <p:sldId id="267" r:id="rId8"/>
    <p:sldId id="268" r:id="rId9"/>
    <p:sldId id="263" r:id="rId10"/>
    <p:sldId id="272" r:id="rId11"/>
    <p:sldId id="275" r:id="rId12"/>
    <p:sldId id="269" r:id="rId13"/>
    <p:sldId id="274" r:id="rId14"/>
    <p:sldId id="273" r:id="rId15"/>
    <p:sldId id="26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FFE6"/>
    <a:srgbClr val="E7FFF2"/>
    <a:srgbClr val="003618"/>
    <a:srgbClr val="001F2A"/>
    <a:srgbClr val="DFF1CB"/>
    <a:srgbClr val="FFFF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091B-EE60-4D7B-8255-71BAEB8BBE0E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C49B-9472-4A7B-8E66-7AF703EB6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464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091B-EE60-4D7B-8255-71BAEB8BBE0E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C49B-9472-4A7B-8E66-7AF703EB6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755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091B-EE60-4D7B-8255-71BAEB8BBE0E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C49B-9472-4A7B-8E66-7AF703EB6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412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091B-EE60-4D7B-8255-71BAEB8BBE0E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C49B-9472-4A7B-8E66-7AF703EB6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61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091B-EE60-4D7B-8255-71BAEB8BBE0E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C49B-9472-4A7B-8E66-7AF703EB6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122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091B-EE60-4D7B-8255-71BAEB8BBE0E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C49B-9472-4A7B-8E66-7AF703EB6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31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091B-EE60-4D7B-8255-71BAEB8BBE0E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C49B-9472-4A7B-8E66-7AF703EB6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771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091B-EE60-4D7B-8255-71BAEB8BBE0E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C49B-9472-4A7B-8E66-7AF703EB6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484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091B-EE60-4D7B-8255-71BAEB8BBE0E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C49B-9472-4A7B-8E66-7AF703EB6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600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091B-EE60-4D7B-8255-71BAEB8BBE0E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C49B-9472-4A7B-8E66-7AF703EB6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351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091B-EE60-4D7B-8255-71BAEB8BBE0E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C49B-9472-4A7B-8E66-7AF703EB6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497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0091B-EE60-4D7B-8255-71BAEB8BBE0E}" type="datetimeFigureOut">
              <a:rPr lang="ru-RU" smtClean="0"/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8C49B-9472-4A7B-8E66-7AF703EB67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06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836" y="96982"/>
            <a:ext cx="11970328" cy="6664036"/>
          </a:xfrm>
          <a:prstGeom prst="rect">
            <a:avLst/>
          </a:prstGeom>
          <a:solidFill>
            <a:srgbClr val="D1FFE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0836" y="1662545"/>
            <a:ext cx="74398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36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Дидактические игры и упражнения </a:t>
            </a:r>
            <a:r>
              <a:rPr lang="ru-RU" sz="3600" b="1" i="1" dirty="0">
                <a:solidFill>
                  <a:srgbClr val="0036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обогащению, уточнению и активизации </a:t>
            </a:r>
            <a:r>
              <a:rPr lang="ru-RU" sz="3600" b="1" i="1" dirty="0" smtClean="0">
                <a:solidFill>
                  <a:srgbClr val="0036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словаря детей дошкольного возраста</a:t>
            </a:r>
            <a:endParaRPr lang="ru-RU" sz="3600" dirty="0">
              <a:solidFill>
                <a:srgbClr val="003618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728" y="1378755"/>
            <a:ext cx="4228861" cy="329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11" y="228560"/>
            <a:ext cx="1572904" cy="9144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19745" y="228560"/>
            <a:ext cx="94903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АМУРСКОЙ ОБЛАСТИ</a:t>
            </a:r>
            <a:br>
              <a:rPr lang="ru-RU" sz="1400" b="1" i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ГОСУДАРСТВЕННОЕ ОБРАЗОВАТЕЛЬНОЕ АВТОНОМНОЕ УЧРЕЖДЕНИЕ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СРЕДНЕГО ПРОФЕССИОНАЛЬНОГО ОБРАЗОВАНИЯ АМУРСКОЙ ОБЛАСТИ</a:t>
            </a:r>
            <a:br>
              <a:rPr lang="ru-RU" sz="1400" b="1" i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«АМУРСКИЙ ПЕДАГОГИЧЕСКИЙ КОЛЛЕДЖ»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911" y="4184073"/>
            <a:ext cx="6189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МДК 03.02 </a:t>
            </a:r>
            <a:r>
              <a:rPr lang="ru-RU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и методика развития речи у детей</a:t>
            </a:r>
          </a:p>
          <a:p>
            <a:pPr lvl="0"/>
            <a:r>
              <a:rPr 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</a:t>
            </a:r>
            <a:r>
              <a:rPr lang="ru-RU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44. 02. 01  Дошкольное образование 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99855" y="5015345"/>
            <a:ext cx="5112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43199" y="6109855"/>
            <a:ext cx="3976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г. Благовещенск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49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836" y="96982"/>
            <a:ext cx="11970328" cy="6664036"/>
          </a:xfrm>
          <a:prstGeom prst="rect">
            <a:avLst/>
          </a:prstGeom>
          <a:solidFill>
            <a:srgbClr val="D1FFE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67323" y="318655"/>
            <a:ext cx="101783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Продумайте </a:t>
            </a:r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формулировки правил: 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должны быть чёткими и охватывать все возможные игровые ситуации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Уточните </a:t>
            </a: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точную комплектацию </a:t>
            </a:r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(количество и предполагаемый размер всех элементов игры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sz="2800" i="1" dirty="0">
              <a:solidFill>
                <a:srgbClr val="0036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50" y="318656"/>
            <a:ext cx="1344773" cy="12330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2548" y="2022764"/>
            <a:ext cx="1152308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Настольные игры для </a:t>
            </a: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</a:t>
            </a:r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быть яркими, красочными и максимально безопасными. </a:t>
            </a:r>
            <a:endParaRPr lang="ru-RU" sz="2800" b="1" i="1" dirty="0" smtClean="0">
              <a:solidFill>
                <a:srgbClr val="0036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вкладыше или внутренней </a:t>
            </a:r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стороне </a:t>
            </a: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коробки отразите:</a:t>
            </a:r>
          </a:p>
          <a:p>
            <a:pPr algn="just"/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название игры, возраст;</a:t>
            </a:r>
          </a:p>
          <a:p>
            <a:pPr algn="just"/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цель, задачи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(образовательные, воспитательные, развивающие, в том числе и на активизацию словаря) – </a:t>
            </a:r>
            <a:r>
              <a:rPr lang="ru-RU" sz="24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см. таблицу №2;</a:t>
            </a:r>
          </a:p>
          <a:p>
            <a:pPr algn="just"/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материал;</a:t>
            </a:r>
          </a:p>
          <a:p>
            <a:pPr algn="just"/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игровые правила;</a:t>
            </a:r>
          </a:p>
          <a:p>
            <a:pPr algn="just"/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игровые действия;</a:t>
            </a:r>
          </a:p>
          <a:p>
            <a:pPr algn="just"/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кто оформил игру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(Ф.И.О. студентки, группа, специальность). </a:t>
            </a:r>
          </a:p>
          <a:p>
            <a:pPr algn="just"/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2565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836" y="96982"/>
            <a:ext cx="11970328" cy="6664036"/>
          </a:xfrm>
          <a:prstGeom prst="rect">
            <a:avLst/>
          </a:prstGeom>
          <a:solidFill>
            <a:srgbClr val="D1FFE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71054" y="964986"/>
            <a:ext cx="114577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971911"/>
              </p:ext>
            </p:extLst>
          </p:nvPr>
        </p:nvGraphicFramePr>
        <p:xfrm>
          <a:off x="207814" y="207818"/>
          <a:ext cx="11873350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041">
                  <a:extLst>
                    <a:ext uri="{9D8B030D-6E8A-4147-A177-3AD203B41FA5}">
                      <a16:colId xmlns:a16="http://schemas.microsoft.com/office/drawing/2014/main" val="404446229"/>
                    </a:ext>
                  </a:extLst>
                </a:gridCol>
                <a:gridCol w="11305309">
                  <a:extLst>
                    <a:ext uri="{9D8B030D-6E8A-4147-A177-3AD203B41FA5}">
                      <a16:colId xmlns:a16="http://schemas.microsoft.com/office/drawing/2014/main" val="1805353389"/>
                    </a:ext>
                  </a:extLst>
                </a:gridCol>
              </a:tblGrid>
              <a:tr h="2000660">
                <a:tc gridSpan="2">
                  <a:txBody>
                    <a:bodyPr/>
                    <a:lstStyle/>
                    <a:p>
                      <a:pPr marL="25200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Алгоритм подготовки и оформление дидактической игры по обогащению, уточнению и активизации словаря детей дошкольного возраста</a:t>
                      </a:r>
                    </a:p>
                    <a:p>
                      <a:pPr marL="25200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</a:t>
                      </a: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Таблица </a:t>
                      </a:r>
                      <a:r>
                        <a:rPr kumimoji="0" lang="ru-RU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>
                    <a:solidFill>
                      <a:srgbClr val="00361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3302589"/>
                  </a:ext>
                </a:extLst>
              </a:tr>
              <a:tr h="604058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61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Название игры, возраст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61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(… … …)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D1FF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4552632"/>
                  </a:ext>
                </a:extLst>
              </a:tr>
              <a:tr h="147595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7FF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61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Цель, задачи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61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(образовательные, воспитательные, развивающие)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-   </a:t>
                      </a: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образовательные: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закрепить (дать) знания о …;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познакомить с...;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обобщить представления по теме...;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формировать понятие о ...; обеспечить понимание (ус­воение) воспитанниками...; расширить (углубить) представление о...; подготовить детей к усвоению новой темы... ; сформировать (продолжить формирование, закрепить) умения...; подвести воспитанников к пониманию...;  обеспечить повторение (закрепление) воспитанни­ками основных понятий...; </a:t>
                      </a:r>
                      <a:endParaRPr lang="ru-RU" dirty="0"/>
                    </a:p>
                  </a:txBody>
                  <a:tcPr>
                    <a:solidFill>
                      <a:srgbClr val="E7FF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2645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74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836" y="96982"/>
            <a:ext cx="11970328" cy="6664036"/>
          </a:xfrm>
          <a:prstGeom prst="rect">
            <a:avLst/>
          </a:prstGeom>
          <a:solidFill>
            <a:srgbClr val="D1FFE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71054" y="964986"/>
            <a:ext cx="114577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091704"/>
              </p:ext>
            </p:extLst>
          </p:nvPr>
        </p:nvGraphicFramePr>
        <p:xfrm>
          <a:off x="207816" y="207818"/>
          <a:ext cx="11873348" cy="655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329">
                  <a:extLst>
                    <a:ext uri="{9D8B030D-6E8A-4147-A177-3AD203B41FA5}">
                      <a16:colId xmlns:a16="http://schemas.microsoft.com/office/drawing/2014/main" val="1411390701"/>
                    </a:ext>
                  </a:extLst>
                </a:gridCol>
                <a:gridCol w="11333019">
                  <a:extLst>
                    <a:ext uri="{9D8B030D-6E8A-4147-A177-3AD203B41FA5}">
                      <a16:colId xmlns:a16="http://schemas.microsoft.com/office/drawing/2014/main" val="1726917683"/>
                    </a:ext>
                  </a:extLst>
                </a:gridCol>
              </a:tblGrid>
              <a:tr h="6553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7FF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обобщить и систематизи­ровать материал по теме...; 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развивающие: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р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азвивать внимание (на основе выделения...) в процессе...; развивать умения передавать чувства; развивать логическое мышле­ние; развивать умение выделять главное; развивать умение сравнивать; развивать умение делать выво­ды; развивать мыслительные дей­ствия по аналогии; развивать умение излагать мысли; развивать эмоции; развивать познавательный интерес (активность); стимулировать проявления любознательности; развивать память; развивать самостоятельность (мышления); способствовать развитию по­ложительных эмоций путем...; развивать воображение; развивать эмоциональное от­ношение к...;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- </a:t>
                      </a: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воспитательные: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воспитывать чувства; воспитывать эстетическое восприятие (точность и аккуратность); обеспечивать нравственное воспитание (патриотизм, коллективизм, гуманизм, гордость за...); содействовать трудовому воспитанию; воспитывать</a:t>
                      </a:r>
                    </a:p>
                  </a:txBody>
                  <a:tcPr>
                    <a:solidFill>
                      <a:srgbClr val="E7FF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5941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564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836" y="96982"/>
            <a:ext cx="11970328" cy="6664036"/>
          </a:xfrm>
          <a:prstGeom prst="rect">
            <a:avLst/>
          </a:prstGeom>
          <a:solidFill>
            <a:srgbClr val="D1FFE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71054" y="964986"/>
            <a:ext cx="114577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851383"/>
              </p:ext>
            </p:extLst>
          </p:nvPr>
        </p:nvGraphicFramePr>
        <p:xfrm>
          <a:off x="207814" y="207818"/>
          <a:ext cx="11873350" cy="545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695">
                  <a:extLst>
                    <a:ext uri="{9D8B030D-6E8A-4147-A177-3AD203B41FA5}">
                      <a16:colId xmlns:a16="http://schemas.microsoft.com/office/drawing/2014/main" val="3416683278"/>
                    </a:ext>
                  </a:extLst>
                </a:gridCol>
                <a:gridCol w="10986655">
                  <a:extLst>
                    <a:ext uri="{9D8B030D-6E8A-4147-A177-3AD203B41FA5}">
                      <a16:colId xmlns:a16="http://schemas.microsoft.com/office/drawing/2014/main" val="554610805"/>
                    </a:ext>
                  </a:extLst>
                </a:gridCol>
              </a:tblGrid>
              <a:tr h="374073">
                <a:tc gridSpan="2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Окончание таблицы №2.</a:t>
                      </a:r>
                    </a:p>
                  </a:txBody>
                  <a:tcPr>
                    <a:solidFill>
                      <a:srgbClr val="00361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230930"/>
                  </a:ext>
                </a:extLst>
              </a:tr>
              <a:tr h="18426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7FF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самостоятельность через организацию...; воспитывать духовную культуру (потребности, интересы, взаимоотношения); воспитывать культуру поведения; воспитывать экологическую культуру.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Активизация словаря:</a:t>
                      </a:r>
                    </a:p>
                  </a:txBody>
                  <a:tcPr>
                    <a:solidFill>
                      <a:srgbClr val="E7FF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6238657"/>
                  </a:ext>
                </a:extLst>
              </a:tr>
              <a:tr h="540328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61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Материал:</a:t>
                      </a:r>
                      <a:endParaRPr lang="ru-RU" dirty="0"/>
                    </a:p>
                  </a:txBody>
                  <a:tcPr>
                    <a:solidFill>
                      <a:srgbClr val="D1FF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9483640"/>
                  </a:ext>
                </a:extLst>
              </a:tr>
              <a:tr h="471054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7FF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61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Игровые правила:</a:t>
                      </a:r>
                      <a:endParaRPr lang="ru-RU" dirty="0"/>
                    </a:p>
                  </a:txBody>
                  <a:tcPr>
                    <a:solidFill>
                      <a:srgbClr val="E7FF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356197"/>
                  </a:ext>
                </a:extLst>
              </a:tr>
              <a:tr h="534785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61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Игровые действия:</a:t>
                      </a:r>
                      <a:endParaRPr lang="ru-RU" dirty="0"/>
                    </a:p>
                  </a:txBody>
                  <a:tcPr>
                    <a:solidFill>
                      <a:srgbClr val="D1FF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8105125"/>
                  </a:ext>
                </a:extLst>
              </a:tr>
              <a:tr h="1069109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7FF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61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Кто оформил игру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61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(Ф.И.О. студентки, группа, специальность).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61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Преподаватель: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618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Ф.И.О.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E7FF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488292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93" y="2357999"/>
            <a:ext cx="2654670" cy="36870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2119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836" y="96982"/>
            <a:ext cx="11970328" cy="6664036"/>
          </a:xfrm>
          <a:prstGeom prst="rect">
            <a:avLst/>
          </a:prstGeom>
          <a:solidFill>
            <a:srgbClr val="D1FFE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11383" y="318655"/>
            <a:ext cx="960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3600" b="1" i="1" dirty="0">
              <a:solidFill>
                <a:srgbClr val="0036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054" y="964986"/>
            <a:ext cx="1145770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по ознакомления с родным...doshkolnik.ru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«Путешествие по городу» dohcolonoc.ru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для детей 5-7 лет kladraz.ru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дидактических игр о родном городе. - Маам.ру</a:t>
            </a:r>
            <a:r>
              <a:rPr lang="ru-RU" sz="24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maam.ru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дидактических игр по теме: «Мой город» - PDFdocplayer.ru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Цикл дидактических игр по ознакомлению с родным... tmndetsady.ru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Контрольная работа по модулю "Планирование работы...nsportal.ru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Алексеева М.М., Яшина В.И. «Методика развития речи и обучения </a:t>
            </a:r>
            <a:r>
              <a:rPr lang="ru-RU" sz="24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родному </a:t>
            </a:r>
            <a:r>
              <a:rPr lang="ru-RU" sz="24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языку дошкольников» – М., 1997г. – с103-106</a:t>
            </a:r>
            <a:r>
              <a:rPr lang="ru-RU" sz="24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61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Бондаренко А.М. «Дидактические игры в детском саду» - М., 1991г. </a:t>
            </a:r>
            <a:endParaRPr lang="ru-RU" sz="2400" i="1" dirty="0">
              <a:solidFill>
                <a:srgbClr val="0036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054" y="4655127"/>
            <a:ext cx="91440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Бородич А.М. «Методика развития речи детей» - М., 1981г. – с139-143.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Стародубова Н.А. «Теория и методика развития речи дошкольника» - М., 2006г. – с136-144. </a:t>
            </a:r>
          </a:p>
        </p:txBody>
      </p:sp>
    </p:spTree>
    <p:extLst>
      <p:ext uri="{BB962C8B-B14F-4D97-AF65-F5344CB8AC3E}">
        <p14:creationId xmlns:p14="http://schemas.microsoft.com/office/powerpoint/2010/main" val="172277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836" y="96982"/>
            <a:ext cx="11970328" cy="6664036"/>
          </a:xfrm>
          <a:prstGeom prst="rect">
            <a:avLst/>
          </a:prstGeom>
          <a:solidFill>
            <a:srgbClr val="D1FFE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40327" y="4782040"/>
            <a:ext cx="63730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и работу </a:t>
            </a:r>
            <a:endParaRPr lang="ru-RU" sz="2800" b="1" i="1" dirty="0" smtClean="0">
              <a:solidFill>
                <a:srgbClr val="0036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уроке!</a:t>
            </a:r>
          </a:p>
          <a:p>
            <a:pPr lvl="0" algn="just" fontAlgn="base"/>
            <a:endParaRPr lang="ru-RU" sz="2400" i="1" dirty="0">
              <a:solidFill>
                <a:srgbClr val="0036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73927" y="6151418"/>
            <a:ext cx="357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 О.Г. Гольская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0326" y="374073"/>
            <a:ext cx="73983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Филимонова О.Ю. Развитие словаря дошкольника в играх: Пособие для логопедов, воспитателей и родителей. – СПб.: ООО «ИЗДАТЕЛЬСТВО «ДЕТСТВО - ПРЕСС», 2011.</a:t>
            </a:r>
            <a:endParaRPr lang="ru-RU" sz="2400" b="1" i="1" dirty="0">
              <a:solidFill>
                <a:srgbClr val="0036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454" y="678873"/>
            <a:ext cx="3657600" cy="5221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1701" y="4782040"/>
            <a:ext cx="2145978" cy="309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52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836" y="96982"/>
            <a:ext cx="11970328" cy="6664036"/>
          </a:xfrm>
          <a:prstGeom prst="rect">
            <a:avLst/>
          </a:prstGeom>
          <a:solidFill>
            <a:srgbClr val="D1FFE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468582" y="318655"/>
            <a:ext cx="10515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 студентов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745" y="1395872"/>
            <a:ext cx="3006437" cy="4589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953" y="3034145"/>
            <a:ext cx="2112051" cy="33389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81" y="318655"/>
            <a:ext cx="1219200" cy="1219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9492" y="1011382"/>
            <a:ext cx="84512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Задание: </a:t>
            </a:r>
            <a:r>
              <a:rPr lang="ru-RU" sz="3200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заполните таблицу, используя методические пособия и учебники по ТМРР</a:t>
            </a:r>
          </a:p>
          <a:p>
            <a:pPr marL="342900" lvl="0" indent="-342900" algn="just" fontAlgn="base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1231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Алексеева М.М., Яшина В.И. Методика развития речи </a:t>
            </a:r>
            <a:r>
              <a:rPr lang="ru-RU" sz="2400" i="1" dirty="0" smtClean="0">
                <a:solidFill>
                  <a:srgbClr val="1231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2400" i="1" dirty="0">
              <a:solidFill>
                <a:srgbClr val="1231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2511" y="2950374"/>
            <a:ext cx="6774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/>
            <a:r>
              <a:rPr lang="ru-RU" sz="2400" i="1" dirty="0" smtClean="0">
                <a:solidFill>
                  <a:srgbClr val="1231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обучения </a:t>
            </a:r>
            <a:r>
              <a:rPr lang="ru-RU" sz="2400" i="1" dirty="0">
                <a:solidFill>
                  <a:srgbClr val="1231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родному языку дошкольников. - М/. </a:t>
            </a:r>
            <a:r>
              <a:rPr lang="ru-RU" sz="2400" i="1" dirty="0" smtClean="0">
                <a:solidFill>
                  <a:srgbClr val="1231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Академия</a:t>
            </a:r>
            <a:r>
              <a:rPr lang="ru-RU" sz="2400" i="1" dirty="0">
                <a:solidFill>
                  <a:srgbClr val="1231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2000.-С 245-341. </a:t>
            </a:r>
          </a:p>
          <a:p>
            <a:pPr marL="342900" lvl="0" indent="-342900" algn="just" fontAlgn="base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1231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Бородич А.М. Методика развития речи детей. –М., 1981. </a:t>
            </a:r>
            <a:endParaRPr lang="ru-RU" sz="2400" i="1" dirty="0" smtClean="0">
              <a:solidFill>
                <a:srgbClr val="1231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1231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Бондаренко А.К. Дидактические игры в детском саду.</a:t>
            </a:r>
            <a:endParaRPr lang="ru-RU" sz="2400" i="1" dirty="0">
              <a:solidFill>
                <a:srgbClr val="1231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98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836" y="96982"/>
            <a:ext cx="11970328" cy="6664036"/>
          </a:xfrm>
          <a:prstGeom prst="rect">
            <a:avLst/>
          </a:prstGeom>
          <a:solidFill>
            <a:srgbClr val="D1FFE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71054" y="1395872"/>
            <a:ext cx="8409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endParaRPr lang="ru-RU" sz="2800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576499"/>
              </p:ext>
            </p:extLst>
          </p:nvPr>
        </p:nvGraphicFramePr>
        <p:xfrm>
          <a:off x="110836" y="96985"/>
          <a:ext cx="11970327" cy="6539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0473">
                  <a:extLst>
                    <a:ext uri="{9D8B030D-6E8A-4147-A177-3AD203B41FA5}">
                      <a16:colId xmlns:a16="http://schemas.microsoft.com/office/drawing/2014/main" val="2480466360"/>
                    </a:ext>
                  </a:extLst>
                </a:gridCol>
                <a:gridCol w="2687782">
                  <a:extLst>
                    <a:ext uri="{9D8B030D-6E8A-4147-A177-3AD203B41FA5}">
                      <a16:colId xmlns:a16="http://schemas.microsoft.com/office/drawing/2014/main" val="1685888848"/>
                    </a:ext>
                  </a:extLst>
                </a:gridCol>
                <a:gridCol w="3422072">
                  <a:extLst>
                    <a:ext uri="{9D8B030D-6E8A-4147-A177-3AD203B41FA5}">
                      <a16:colId xmlns:a16="http://schemas.microsoft.com/office/drawing/2014/main" val="88877117"/>
                    </a:ext>
                  </a:extLst>
                </a:gridCol>
              </a:tblGrid>
              <a:tr h="1044040">
                <a:tc gridSpan="3">
                  <a:txBody>
                    <a:bodyPr/>
                    <a:lstStyle/>
                    <a:p>
                      <a:pPr algn="ctr"/>
                      <a:r>
                        <a:rPr lang="ru-RU" sz="36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урока</a:t>
                      </a:r>
                    </a:p>
                    <a:p>
                      <a:pPr algn="r"/>
                      <a:r>
                        <a:rPr lang="ru-RU" sz="1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Таблица №1</a:t>
                      </a:r>
                      <a:endParaRPr lang="ru-RU" sz="1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361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361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361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2757763"/>
                  </a:ext>
                </a:extLst>
              </a:tr>
              <a:tr h="1615439">
                <a:tc>
                  <a:txBody>
                    <a:bodyPr/>
                    <a:lstStyle/>
                    <a:p>
                      <a:pPr algn="ctr"/>
                      <a:endParaRPr lang="ru-RU" sz="3200" b="1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3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32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Конспект по основному источнику</a:t>
                      </a:r>
                      <a:endParaRPr lang="ru-RU" sz="32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Конспект по дополнительным источникам</a:t>
                      </a:r>
                      <a:endParaRPr lang="ru-RU" sz="32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1FF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914906"/>
                  </a:ext>
                </a:extLst>
              </a:tr>
              <a:tr h="881509">
                <a:tc>
                  <a:txBody>
                    <a:bodyPr/>
                    <a:lstStyle/>
                    <a:p>
                      <a:pPr algn="just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Значение дидактических игр на речевое развитие ребёнка.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7FFF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7FFF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7FF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4777369"/>
                  </a:ext>
                </a:extLst>
              </a:tr>
              <a:tr h="881509">
                <a:tc>
                  <a:txBody>
                    <a:bodyPr/>
                    <a:lstStyle/>
                    <a:p>
                      <a:pPr algn="just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Виды дидактических игр и их характеристика.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D1FF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7346116"/>
                  </a:ext>
                </a:extLst>
              </a:tr>
              <a:tr h="1235336">
                <a:tc>
                  <a:txBody>
                    <a:bodyPr/>
                    <a:lstStyle/>
                    <a:p>
                      <a:pPr algn="just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Методика организации и проведения</a:t>
                      </a:r>
                      <a:r>
                        <a:rPr lang="ru-RU" sz="2400" b="1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дидактических игр, их усложнение. Приёмы словарной работы.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7FFF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7FFF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7FF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9867100"/>
                  </a:ext>
                </a:extLst>
              </a:tr>
              <a:tr h="881509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Методика проведения дидактических</a:t>
                      </a:r>
                      <a:r>
                        <a:rPr lang="ru-RU" sz="2400" b="1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игр в разных возрастных группах.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D1FFE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D1FF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6308941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654" y="207818"/>
            <a:ext cx="942109" cy="94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73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836" y="96982"/>
            <a:ext cx="11970328" cy="6664036"/>
          </a:xfrm>
          <a:prstGeom prst="rect">
            <a:avLst/>
          </a:prstGeom>
          <a:solidFill>
            <a:srgbClr val="D1FFE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65018" y="3061855"/>
            <a:ext cx="4350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12619" y="1620982"/>
            <a:ext cx="710738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осуществляется словарная работа в процессе организации дидактических игр в работе с детьми дошкольного возраста?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высказывание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В.А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Сухомлинского: «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это искра, зажигающая огонёк пытливости и любознательности.»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Объясните, как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понимаете высказывание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педагога. Согласны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вы с его мнением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Обоснуйте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свою точку зрения. </a:t>
            </a:r>
          </a:p>
          <a:p>
            <a:pPr algn="just"/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54" y="96982"/>
            <a:ext cx="1077400" cy="152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36074" y="290945"/>
            <a:ext cx="82018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на закрепление теоретического материала по теме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825" y="1094508"/>
            <a:ext cx="3310248" cy="4634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8321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836" y="96982"/>
            <a:ext cx="11970328" cy="6664036"/>
          </a:xfrm>
          <a:prstGeom prst="rect">
            <a:avLst/>
          </a:prstGeom>
          <a:solidFill>
            <a:srgbClr val="D1FFE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369127" y="96982"/>
            <a:ext cx="7661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872" y="3008696"/>
            <a:ext cx="4398818" cy="3211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42" y="1070997"/>
            <a:ext cx="1642392" cy="15059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93273" y="748145"/>
            <a:ext cx="104878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и оформить настольно – печатную дидактическую игру по закреплению знаний детей дошкольного возраста с родным городом, краем в рамках реализации краевого (национально -   регионального) компонента    - "Край родной, земля Амурская", используя</a:t>
            </a:r>
            <a:endParaRPr lang="ru-RU" sz="2800" b="1" i="1" dirty="0">
              <a:solidFill>
                <a:srgbClr val="0036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7310" y="3008696"/>
            <a:ext cx="653934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методическую  литературу и учебники, электронный образовательный контент, слайд лекций, слайд тьюторинга* </a:t>
            </a:r>
            <a:r>
              <a:rPr lang="ru-RU" sz="2800" i="1" dirty="0">
                <a:solidFill>
                  <a:srgbClr val="003618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Контрольная работа по модулю "Планирование работы...nsportal.ru)</a:t>
            </a: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подготовиться к проведению в студенческой аудитории.</a:t>
            </a:r>
            <a:endParaRPr lang="ru-RU" sz="2800" dirty="0">
              <a:solidFill>
                <a:srgbClr val="00361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14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836" y="96982"/>
            <a:ext cx="11970328" cy="6664036"/>
          </a:xfrm>
          <a:prstGeom prst="rect">
            <a:avLst/>
          </a:prstGeom>
          <a:solidFill>
            <a:srgbClr val="D1FFE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60218" y="249382"/>
            <a:ext cx="114992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Оформить дидактические настольно – печатные игры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 шт.) </a:t>
            </a: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лексическим темам: игрушки, транспорт, одежда, обувь, школа, профессии и т.п.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личному выбору студента).</a:t>
            </a:r>
            <a:endParaRPr lang="ru-RU" sz="2800" i="1" dirty="0">
              <a:solidFill>
                <a:srgbClr val="0036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472" y="1786777"/>
            <a:ext cx="3713019" cy="2768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690" y="3399151"/>
            <a:ext cx="3596986" cy="2625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60218" y="1634377"/>
            <a:ext cx="73201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фотоотчёт об оформлении дидактических игр, проведении их в студенческой аудитории</a:t>
            </a:r>
            <a:endParaRPr lang="ru-RU" sz="2800" b="1" i="1" dirty="0">
              <a:solidFill>
                <a:srgbClr val="0036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9709" y="3015164"/>
            <a:ext cx="505691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на практике в работе с </a:t>
            </a: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детьми; поместить фотоотчёт на страницах электронного портфолио по предмету ТМРР.</a:t>
            </a:r>
            <a:endParaRPr lang="ru-RU" sz="2800" b="1" i="1" dirty="0">
              <a:solidFill>
                <a:srgbClr val="0036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32218" y="4784146"/>
            <a:ext cx="1976872" cy="197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77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836" y="96982"/>
            <a:ext cx="11970328" cy="6664036"/>
          </a:xfrm>
          <a:prstGeom prst="rect">
            <a:avLst/>
          </a:prstGeom>
          <a:solidFill>
            <a:srgbClr val="D1FFE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548959" y="96982"/>
            <a:ext cx="1037461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по созданию и оформлению дидактических игр в </a:t>
            </a:r>
            <a:r>
              <a:rPr lang="ru-RU" sz="32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реализации краевого </a:t>
            </a:r>
            <a:r>
              <a:rPr lang="ru-RU" sz="32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(национально </a:t>
            </a:r>
            <a:r>
              <a:rPr lang="ru-RU" sz="32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регионального) компонента    - </a:t>
            </a:r>
            <a:r>
              <a:rPr lang="ru-RU" sz="32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32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Край родной, земля Амурская"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43" y="290946"/>
            <a:ext cx="1254116" cy="11499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583" y="2316711"/>
            <a:ext cx="4220440" cy="36898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294844" y="2159085"/>
            <a:ext cx="71121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Создайте </a:t>
            </a:r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концепцию </a:t>
            </a: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(отталкиваясь 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темы,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любимой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книге; просчитайте 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математическую модель, а потом уже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решите, 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чём будет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игра; или начните 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усовершенствовать любимую настолку и постепенно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придумайте 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что-то совершенно не похожее на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первоисточник и т.п.)</a:t>
            </a: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i="1" dirty="0">
              <a:solidFill>
                <a:srgbClr val="0036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46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836" y="96982"/>
            <a:ext cx="11970328" cy="6664036"/>
          </a:xfrm>
          <a:prstGeom prst="rect">
            <a:avLst/>
          </a:prstGeom>
          <a:solidFill>
            <a:srgbClr val="D1FFE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370" y="3901279"/>
            <a:ext cx="2854037" cy="26372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795" y="3901279"/>
            <a:ext cx="3386812" cy="2637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75" y="3901280"/>
            <a:ext cx="4640207" cy="26722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98" y="291811"/>
            <a:ext cx="1253172" cy="114906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85456" y="291811"/>
            <a:ext cx="106630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Продумайте тему, оформление</a:t>
            </a:r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возрастную направленность 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(возраст, пол).</a:t>
            </a:r>
            <a:endParaRPr lang="ru-RU" sz="2800" i="1" dirty="0" smtClean="0">
              <a:solidFill>
                <a:srgbClr val="0036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 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привлекательной темой и красивым артом будет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играться чаще. Если тема и оформление не возбуждают интерес, будет очень сложно найти и сохранить аудиторию для вашей игры.</a:t>
            </a:r>
          </a:p>
          <a:p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i="1" dirty="0">
              <a:solidFill>
                <a:srgbClr val="0036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8698" y="2549236"/>
            <a:ext cx="117397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Сделайте </a:t>
            </a:r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дизайн </a:t>
            </a:r>
            <a:r>
              <a:rPr lang="ru-RU" sz="2800" b="1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коробки и игрового поля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(если 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сделаете дизайн и рисунки\фотографии к своей игре сами, то это повысит ваши шансы в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разы). </a:t>
            </a:r>
            <a:endParaRPr lang="ru-RU" sz="2800" i="1" dirty="0">
              <a:solidFill>
                <a:srgbClr val="0036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81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0836" y="96982"/>
            <a:ext cx="11970328" cy="6664036"/>
          </a:xfrm>
          <a:prstGeom prst="rect">
            <a:avLst/>
          </a:prstGeom>
          <a:solidFill>
            <a:srgbClr val="D1FFE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699" y="2278905"/>
            <a:ext cx="5323439" cy="37110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52" y="333376"/>
            <a:ext cx="1207842" cy="11074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42111" y="333375"/>
            <a:ext cx="101914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1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Формат - желательно чтоб в игре были только стандартные элементы 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(карты, кубики, песочные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часы, игровое поле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какие-то 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таблицы, схемы, особые фишки, рамки-вкладыши или разрезные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картинки,  токены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т.п.).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3345" y="2149257"/>
            <a:ext cx="58743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упростить и ускорить создание прототипа, позаимствуйте фишки, жетоны, карточки ресурсов и другие подобные компоненты из других игр в вашей коллекции. Как вариант, можно приобрести похожую по комплектации настольную игру и переделать её </a:t>
            </a:r>
            <a:r>
              <a:rPr lang="ru-RU" sz="28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полностью.</a:t>
            </a:r>
            <a:endParaRPr lang="ru-RU" sz="2800" i="1" dirty="0">
              <a:solidFill>
                <a:srgbClr val="0036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01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1171</Words>
  <Application>Microsoft Office PowerPoint</Application>
  <PresentationFormat>Широкоэкранный</PresentationFormat>
  <Paragraphs>94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40</cp:revision>
  <dcterms:created xsi:type="dcterms:W3CDTF">2017-11-01T04:58:15Z</dcterms:created>
  <dcterms:modified xsi:type="dcterms:W3CDTF">2017-11-08T10:16:40Z</dcterms:modified>
</cp:coreProperties>
</file>