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7" r:id="rId4"/>
    <p:sldId id="259" r:id="rId5"/>
    <p:sldId id="260" r:id="rId6"/>
    <p:sldId id="266" r:id="rId7"/>
    <p:sldId id="265" r:id="rId8"/>
    <p:sldId id="258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F2A"/>
    <a:srgbClr val="D9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B174A5-91B2-46E8-B187-15ED52339EC2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69F423-AAE4-405A-AA02-433E54CEBD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701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ЦЕЛЬ: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закрепить знания о видах, структуре и руководстве дидактических игр по развитию словаря в разных возрастах. Сформировать умение студентов: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подбирать, оформлять Д./и в рамках реализации национально - регионального компонента «Край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родной, земля Амурская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развития словаря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анализировать дидактические игры и упражнения для развития словаря детей разных возрастных групп;</a:t>
            </a:r>
          </a:p>
          <a:p>
            <a:pPr marL="171450" indent="-1714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планировать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календарном плане воспитательной работы.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69F423-AAE4-405A-AA02-433E54CEBD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082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521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708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88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264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98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9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742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4410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603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96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6977C-CDA7-45C5-B999-A11FB0B3A74F}" type="datetimeFigureOut">
              <a:rPr lang="ru-RU" smtClean="0"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054D5-5325-4008-A946-A56D3A4FD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28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520" y="185017"/>
            <a:ext cx="1572904" cy="914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20686" y="116114"/>
            <a:ext cx="96374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СРЕДНЕГО ПРОФЕССИОНАЛЬНОГО ОБРАЗОВАНИЯ АМУРСКОЙ ОБЛАСТИ</a:t>
            </a:r>
            <a:br>
              <a:rPr 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«АМУРСКИЙ ПЕДАГОГИЧЕСКИЙ КОЛЛЕДЖ»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520" y="4548004"/>
            <a:ext cx="5604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472" y="1531840"/>
            <a:ext cx="5235699" cy="3949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665018" y="5624945"/>
            <a:ext cx="59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90799" y="6271276"/>
            <a:ext cx="2881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1561114"/>
            <a:ext cx="665018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анализ,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в календарном  плане воспитательной работы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дидактических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 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обогащению, уточнению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активизации 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словаря детей дошкольного возраста </a:t>
            </a:r>
            <a:endParaRPr lang="ru-RU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26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521" y="1551179"/>
            <a:ext cx="2994901" cy="4218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296540" y="163773"/>
            <a:ext cx="10604308" cy="1326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36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- задания для самоконтроля качества усвоения программного материала темы</a:t>
            </a:r>
            <a:endParaRPr lang="ru-RU" sz="3600" i="1" dirty="0">
              <a:solidFill>
                <a:srgbClr val="001F2A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7" y="0"/>
            <a:ext cx="1146412" cy="16216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9684" y="1785392"/>
            <a:ext cx="7997588" cy="462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Раскройте: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виды 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дидактических игр 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обогащению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уточнению и активизации 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словаря и их характеристики;</a:t>
            </a:r>
            <a:endParaRPr lang="ru-RU" sz="3200" b="1" i="1" dirty="0">
              <a:solidFill>
                <a:srgbClr val="001F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собенности 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руководства дидактическими играми в разных возрастных </a:t>
            </a:r>
            <a:r>
              <a:rPr lang="ru-RU" sz="32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группах; приёмы развития словаря.</a:t>
            </a:r>
            <a:endParaRPr lang="ru-RU" sz="3200" b="1" i="1" dirty="0">
              <a:solidFill>
                <a:srgbClr val="001F2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44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6920" y="1515979"/>
            <a:ext cx="2626644" cy="38308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383632" y="532263"/>
            <a:ext cx="10216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Учебно-исследовательские задания</a:t>
            </a:r>
            <a:endParaRPr lang="ru-RU" dirty="0">
              <a:solidFill>
                <a:srgbClr val="001F2A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95" y="0"/>
            <a:ext cx="1071730" cy="15159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9491" y="1515979"/>
            <a:ext cx="870247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Подберите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</a:t>
            </a: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по лексическим темам для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любой возрастной </a:t>
            </a: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на период прохождения  педагогической практики.</a:t>
            </a:r>
          </a:p>
          <a:p>
            <a:pPr marL="457200" indent="-4572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Разработайте и оформите  настольно – печатную дидактическую игру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закреплению знаний детей дошкольного возраста с родным городом, краем в рамках реализации краевого (национально -   регионального</a:t>
            </a: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3200" b="1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компонента    -</a:t>
            </a: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i="1" dirty="0">
              <a:solidFill>
                <a:srgbClr val="001F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5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7417" y="578692"/>
            <a:ext cx="3447183" cy="50640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40" y="-53253"/>
            <a:ext cx="1246515" cy="17632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200" y="1039091"/>
            <a:ext cx="6899564" cy="5555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 родной, земля Амурская»;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продумайте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варианты усложнения игры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Продумайте программное содержание и эффективные приёмы развития словаря детей дошкольного возраста.</a:t>
            </a: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Подготовьтесь к проведению и анализу проведения дидактической игры.</a:t>
            </a:r>
            <a:endParaRPr lang="ru-RU" sz="3200" i="1" dirty="0">
              <a:solidFill>
                <a:srgbClr val="001F2A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253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477" y="1454156"/>
            <a:ext cx="2606354" cy="3766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682387" y="245660"/>
            <a:ext cx="11204443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Вопросы для </a:t>
            </a:r>
            <a:r>
              <a:rPr lang="ru-RU" sz="3600" b="1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анализа организации и проведения дидактических игр: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8364" y="1612188"/>
            <a:ext cx="8871045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Соответствуют ли игры возрасту детей?</a:t>
            </a:r>
            <a:endParaRPr lang="ru-RU" sz="3200" i="1" dirty="0">
              <a:solidFill>
                <a:srgbClr val="001F2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Степень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подготовки воспитателя.</a:t>
            </a:r>
            <a:endParaRPr lang="ru-RU" sz="3200" i="1" dirty="0">
              <a:solidFill>
                <a:srgbClr val="001F2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выбранных приёмов руководства</a:t>
            </a: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Какие приёмы, побуждающие детей к началу игры, использовал воспитатель: предложение игрушки; взятие на себя роли; предложение темпа игры; совместное плана игры; подготовка оборудования к игре; внесение нового</a:t>
            </a:r>
            <a:endParaRPr lang="ru-RU" sz="3200" i="1" dirty="0" smtClean="0">
              <a:solidFill>
                <a:srgbClr val="001F2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5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1" y="235527"/>
            <a:ext cx="5597236" cy="632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оборудования и др.</a:t>
            </a:r>
            <a:endParaRPr lang="ru-RU" sz="3200" i="1" dirty="0">
              <a:solidFill>
                <a:srgbClr val="001F2A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Приёмы направленные на активизацию словаря.</a:t>
            </a:r>
          </a:p>
          <a:p>
            <a:pPr marL="457200" lvl="0" indent="-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Реализация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программных задач в процессе проведения игры.</a:t>
            </a:r>
          </a:p>
          <a:p>
            <a:pPr marL="457200" lvl="0" indent="-457200" algn="just">
              <a:lnSpc>
                <a:spcPct val="115000"/>
              </a:lnSpc>
              <a:buFont typeface="Wingdings" panose="05000000000000000000" pitchFamily="2" charset="2"/>
              <a:buChar char="ü"/>
            </a:pPr>
            <a:r>
              <a:rPr lang="ru-RU" sz="32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 помощи детям в осуществлении игровых замыслов</a:t>
            </a:r>
            <a:r>
              <a:rPr lang="ru-RU" sz="3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Индивидуальная работа с детьми в процессе игровой деятельности.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673" y="665018"/>
            <a:ext cx="6029074" cy="4397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033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8546" y="235527"/>
            <a:ext cx="572192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направленные на целеустремлённость и активность в играх.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поведением детей. Выполняются ли этические нормы поведения во время игры: доброжелательность, отзывчивость, чуткость, агрессивность, умение договариваться, доверие, сопереживание, взаимопомощь, </a:t>
            </a:r>
            <a:endParaRPr lang="ru-RU" sz="32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314" y="1224554"/>
            <a:ext cx="6018393" cy="45160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0053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65" y="124692"/>
            <a:ext cx="117394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правдивость, справедливость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ли у детей оценочное отношение не только к выполнению ролей, но и ко всей игре в целом?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Качество оформления дидактического материала.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Достаточно ли хорошо оснащена игра необходимым материалом?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Доступен ли игровой материал для использования его детьми?</a:t>
            </a:r>
            <a:endParaRPr lang="ru-RU" sz="3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10" b="14795"/>
          <a:stretch/>
        </p:blipFill>
        <p:spPr>
          <a:xfrm>
            <a:off x="3530314" y="3727004"/>
            <a:ext cx="4463760" cy="2413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8" y="3727004"/>
            <a:ext cx="3184118" cy="2413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164" y="3664121"/>
            <a:ext cx="3848616" cy="2476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8781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F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8868"/>
            <a:ext cx="3214255" cy="23683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3891" y="249382"/>
            <a:ext cx="10238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1F2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600" b="1" i="1" dirty="0">
              <a:solidFill>
                <a:srgbClr val="001F2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073" y="1025236"/>
            <a:ext cx="1147156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на страницах электронного портфолио по ТМРР фотоотчёт об изготовлении и использовании в работе с дошкольниками </a:t>
            </a:r>
            <a:r>
              <a:rPr lang="ru-RU" sz="32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 – </a:t>
            </a:r>
            <a:r>
              <a:rPr lang="ru-RU" sz="32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печатной дидактической игры </a:t>
            </a:r>
            <a:r>
              <a:rPr lang="ru-RU" sz="3200" i="1" dirty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закреплению знаний о</a:t>
            </a:r>
            <a:r>
              <a:rPr lang="ru-RU" sz="3200" i="1" dirty="0" smtClean="0">
                <a:solidFill>
                  <a:srgbClr val="0036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родном городе или крае.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Подобрать и оформить две дидактические 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 по лексическим </a:t>
            </a:r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темам (транспорт, профессии, одежда, игрушки, город, моя страна, времена года, человек, тело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214255" y="4448869"/>
            <a:ext cx="86313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 smtClean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3200" i="1" dirty="0">
                <a:solidFill>
                  <a:srgbClr val="001F2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эмоции и т.п.) для детей любой возрастной группы на период прохождения  педагогической практики.</a:t>
            </a:r>
          </a:p>
        </p:txBody>
      </p:sp>
    </p:spTree>
    <p:extLst>
      <p:ext uri="{BB962C8B-B14F-4D97-AF65-F5344CB8AC3E}">
        <p14:creationId xmlns:p14="http://schemas.microsoft.com/office/powerpoint/2010/main" val="390507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511</Words>
  <Application>Microsoft Office PowerPoint</Application>
  <PresentationFormat>Широкоэкранный</PresentationFormat>
  <Paragraphs>42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31</cp:revision>
  <dcterms:created xsi:type="dcterms:W3CDTF">2017-10-31T10:01:55Z</dcterms:created>
  <dcterms:modified xsi:type="dcterms:W3CDTF">2017-11-09T02:21:27Z</dcterms:modified>
</cp:coreProperties>
</file>