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6" r:id="rId17"/>
    <p:sldId id="277" r:id="rId18"/>
    <p:sldId id="278" r:id="rId19"/>
    <p:sldId id="279" r:id="rId20"/>
    <p:sldId id="280" r:id="rId21"/>
    <p:sldId id="28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576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123rf.com/%D0%A4%D0%BE%D1%82%D0%BE-%D1%81%D0%BE-%D1%81%D1%82%D0%BE%D0%BA%D0%B0/%D1%82%D0%B0%D0%B1%D0%B0%D0%BA.html" TargetMode="External"/><Relationship Id="rId2" Type="http://schemas.openxmlformats.org/officeDocument/2006/relationships/hyperlink" Target="https://www.google.ru/search?q=%D0%BA%D0%B0%D1%80%D1%82%D0%B8%D0%BD%D0%BA%D0%B8+%D0%BE+%D0%B2%D1%80%D0%B5%D0%B4%D0%B5+%D0%BA%D1%83%D1%80%D0%B5%D0%BD%D0%B8%D1%8F&amp;newwindow=1&amp;espv=2&amp;tbm=isch&amp;tbo=u&amp;source=univ&amp;sa=X&amp;ved=0ahUKEwjz8ea82PrSAhUMKpoKHQTsB0MQsAQIGQ&amp;biw=1280&amp;bih=69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realisti.ru/main/satisf?id=174" TargetMode="External"/><Relationship Id="rId5" Type="http://schemas.openxmlformats.org/officeDocument/2006/relationships/hyperlink" Target="https://ru.wikipedia.org/wiki/%D0%9A%D1%83%D1%80%D0%B5%D0%BD%D0%B8%D0%B5" TargetMode="External"/><Relationship Id="rId4" Type="http://schemas.openxmlformats.org/officeDocument/2006/relationships/hyperlink" Target="https://ru.123rf.com/%D0%A4%D0%BE%D1%82%D0%BE-%D1%81%D0%BE-%D1%81%D1%82%D0%BE%D0%BA%D0%B0/%D0%BD%D0%B8%D0%BA%D0%BE%D1%82%D0%B8%D0%BD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357167"/>
            <a:ext cx="7772400" cy="1071570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МАУ ДО Центр детского творчества «Надежда»</a:t>
            </a:r>
            <a:endParaRPr lang="ru-RU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1214422"/>
            <a:ext cx="6400800" cy="857256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Вредная привычка</a:t>
            </a:r>
            <a:endParaRPr lang="ru-RU" sz="4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14942" y="5000636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500298" y="5214950"/>
            <a:ext cx="5857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latin typeface="Arial" pitchFamily="34" charset="0"/>
                <a:cs typeface="Arial" pitchFamily="34" charset="0"/>
              </a:rPr>
              <a:t>Составитель: педагог  дополнительного образования</a:t>
            </a:r>
          </a:p>
          <a:p>
            <a:pPr algn="r"/>
            <a:r>
              <a:rPr lang="ru-RU" dirty="0" err="1" smtClean="0">
                <a:latin typeface="Arial" pitchFamily="34" charset="0"/>
                <a:cs typeface="Arial" pitchFamily="34" charset="0"/>
              </a:rPr>
              <a:t>Истрати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Анна Николаевна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488" y="6072206"/>
            <a:ext cx="4035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Салехард 2017 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ё1111\Desktop\курение\brosanie-kureniya-posle-50-let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76586" y="2653170"/>
            <a:ext cx="2505084" cy="1754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ё1111\Desktop\курение\9AHAAyUmfA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ё1111\Desktop\курение\96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ё1111\Desktop\курение\13352_1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ё1111\Desktop\курение\18419_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ё1111\Desktop\курение\image112177_6dcacffa0ba246379fc7cb3536601d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ё1111\Desktop\курение\image112177_bc889d5e63c32229d18a72668473900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ё1111\Desktop\курение\SmokingKills2_Page_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ё1111\Desktop\курение\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0378"/>
          </a:xfrm>
        </p:spPr>
        <p:txBody>
          <a:bodyPr>
            <a:normAutofit/>
          </a:bodyPr>
          <a:lstStyle/>
          <a:p>
            <a:r>
              <a:rPr lang="ru-RU" sz="8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Курить – здоровью  вредить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ё1111\Desktop\курение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8667778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40048"/>
          </a:xfrm>
        </p:spPr>
        <p:txBody>
          <a:bodyPr>
            <a:normAutofit/>
          </a:bodyPr>
          <a:lstStyle/>
          <a:p>
            <a:pPr algn="r"/>
            <a:r>
              <a:rPr lang="ru-RU" b="1" dirty="0">
                <a:latin typeface="Arial" pitchFamily="34" charset="0"/>
                <a:cs typeface="Arial" pitchFamily="34" charset="0"/>
              </a:rPr>
              <a:t>«Человек часто сам себе злейший враг»</a:t>
            </a:r>
            <a:r>
              <a:rPr lang="ru-RU" dirty="0">
                <a:latin typeface="Arial" pitchFamily="34" charset="0"/>
                <a:cs typeface="Arial" pitchFamily="34" charset="0"/>
              </a:rPr>
              <a:t/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r>
              <a:rPr lang="ru-RU" dirty="0">
                <a:latin typeface="Arial" pitchFamily="34" charset="0"/>
                <a:cs typeface="Arial" pitchFamily="34" charset="0"/>
              </a:rPr>
              <a:t>Цицерон.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C:\Users\ё1111\Desktop\курение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500306"/>
            <a:ext cx="3938608" cy="39943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Спасибо за внимание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4818" name="Picture 2" descr="C:\Users\ё1111\Desktop\курение\hello_html_40251b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428736"/>
            <a:ext cx="6807661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Литература и 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интернет-источники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: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229600" cy="5126055"/>
          </a:xfrm>
        </p:spPr>
        <p:txBody>
          <a:bodyPr>
            <a:normAutofit fontScale="70000" lnSpcReduction="2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Журнал «Мой ребенок» 2009 год («Пассивное курение» - опасно или нет)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Журнал «Растем вместе №12 2009 год (Полезная информация и статистика о курении)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Коростылёв Н. 50 уроков здоровья./М.: Детская литература,1991. – 104с.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Морозов Г.В., Стрельчук И.В. Курение как фактор./М.: Знания, 1983. – 96с.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u="sng" dirty="0" smtClean="0">
                <a:latin typeface="Arial" pitchFamily="34" charset="0"/>
                <a:cs typeface="Arial" pitchFamily="34" charset="0"/>
                <a:hlinkClick r:id="rId2"/>
              </a:rPr>
              <a:t>https://www.google.ru/search?q=%D0%BA%D0%B0%D1%80%D1%82%D0%B8%D0%BD%D0%BA%D0%B8+%D0%BE+%D0%B2%D1%80%D0%B5%D0%B4%D0%B5+%D0%BA%D1%83%D1%80%D0%B5%D0%BD%D0%B8%D1%8F&amp;newwindow=1&amp;espv=2&amp;tbm=isch&amp;tbo=u&amp;source=univ&amp;sa=X&amp;ved=0ahUKEwjz8ea82PrSAhUMKpoKHQTsB0MQsAQIGQ&amp;biw=1280&amp;bih=694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u="sng" dirty="0" smtClean="0">
                <a:latin typeface="Arial" pitchFamily="34" charset="0"/>
                <a:cs typeface="Arial" pitchFamily="34" charset="0"/>
                <a:hlinkClick r:id="rId3"/>
              </a:rPr>
              <a:t>https://ru.123rf.com/%D0%A4%D0%BE%D1%82%D0%BE-%D1%81%D0%BE-%D1%81%D1%82%D0%BE%D0%BA%D0%B0/%D1%82%D0%B0%D0%B1%D0%B0%D0%BA.html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u-RU" sz="2400" u="sng" dirty="0" smtClean="0">
                <a:latin typeface="Arial" pitchFamily="34" charset="0"/>
                <a:cs typeface="Arial" pitchFamily="34" charset="0"/>
                <a:hlinkClick r:id="rId4"/>
              </a:rPr>
              <a:t>https://ru.123rf.com/%D0%A4%D0%BE%D1%82%D0%BE-%D1%81%D0%BE-%D1%81%D1%82%D0%BE%D0%BA%D0%B0/%D0%BD%D0%B8%D0%BA%D0%BE%D1%82%D0%B8%D0%BD.html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u-RU" sz="2400" u="sng" dirty="0" smtClean="0">
                <a:latin typeface="Arial" pitchFamily="34" charset="0"/>
                <a:cs typeface="Arial" pitchFamily="34" charset="0"/>
                <a:hlinkClick r:id="rId5"/>
              </a:rPr>
              <a:t>https://ru.wikipedia.org/wiki/%D0%9A%D1%83%D1%80%D0%B5%D0%BD%D0%B8%D0%B5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u-RU" sz="2400" u="sng" dirty="0" smtClean="0">
                <a:latin typeface="Arial" pitchFamily="34" charset="0"/>
                <a:cs typeface="Arial" pitchFamily="34" charset="0"/>
                <a:hlinkClick r:id="rId6"/>
              </a:rPr>
              <a:t>http://www.realisti.ru/main/satisf?id=174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35798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	Цель</a:t>
            </a:r>
            <a:r>
              <a:rPr lang="ru-RU" b="1" dirty="0"/>
              <a:t>: </a:t>
            </a:r>
            <a:r>
              <a:rPr lang="ru-RU" dirty="0" smtClean="0"/>
              <a:t>информировать обучающихся об угрожающих и вредных для здоровья веществах, содержащихся в табаке.</a:t>
            </a:r>
            <a:endParaRPr lang="ru-RU" dirty="0"/>
          </a:p>
          <a:p>
            <a:pPr>
              <a:buNone/>
            </a:pPr>
            <a:r>
              <a:rPr lang="ru-RU" b="1" dirty="0" smtClean="0"/>
              <a:t>	Задачи</a:t>
            </a:r>
            <a:r>
              <a:rPr lang="ru-RU" b="1" dirty="0"/>
              <a:t>:</a:t>
            </a:r>
            <a:endParaRPr lang="ru-RU" dirty="0"/>
          </a:p>
          <a:p>
            <a:pPr lvl="0"/>
            <a:r>
              <a:rPr lang="ru-RU" dirty="0"/>
              <a:t>образовательные – помочь  обучающимся в осознании масштабов того вреда, которое курение оказывает на здоровье человека, способствовать отрицательному отношению к курению;</a:t>
            </a:r>
          </a:p>
          <a:p>
            <a:pPr lvl="0"/>
            <a:r>
              <a:rPr lang="ru-RU" dirty="0"/>
              <a:t>воспитательные – расширение  знаний о вреде курения, сформировать нравственные понятия,  умения слушать друг друга;</a:t>
            </a:r>
          </a:p>
          <a:p>
            <a:pPr lvl="0"/>
            <a:r>
              <a:rPr lang="ru-RU" dirty="0"/>
              <a:t>развивающие – развивать способность критического восприятия информации, в частности на примере информации о вреде курения табака.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  <a:latin typeface="Arial Black" pitchFamily="34" charset="0"/>
              </a:rPr>
              <a:t>Табак</a:t>
            </a:r>
            <a:endParaRPr lang="ru-RU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3074" name="Picture 2" descr="C:\Users\ё1111\Desktop\курение\tabak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55530" y="1142984"/>
            <a:ext cx="4388470" cy="3195645"/>
          </a:xfrm>
          <a:prstGeom prst="rect">
            <a:avLst/>
          </a:prstGeom>
          <a:noFill/>
        </p:spPr>
      </p:pic>
      <p:pic>
        <p:nvPicPr>
          <p:cNvPr id="1026" name="Picture 2" descr="C:\Users\ё1111\Desktop\курение\primenenie-tabak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382922"/>
            <a:ext cx="4929190" cy="34750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998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Никотин – один из самых опасных ядов растительного 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происхождения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Users\ё1111\Desktop\курение\Formula-nikoti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214554"/>
            <a:ext cx="6114661" cy="40725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9124" y="500042"/>
            <a:ext cx="4471990" cy="5768997"/>
          </a:xfrm>
        </p:spPr>
        <p:txBody>
          <a:bodyPr>
            <a:normAutofit lnSpcReduction="10000"/>
          </a:bodyPr>
          <a:lstStyle/>
          <a:p>
            <a:pPr lvl="1"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Воробьи и голуби погибают, если к их клюву всего лишь поднести стеклянную палочку, смоченную никотином. </a:t>
            </a:r>
          </a:p>
          <a:p>
            <a:pPr lvl="1"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Кролик </a:t>
            </a:r>
            <a:r>
              <a:rPr lang="ru-RU" dirty="0">
                <a:latin typeface="Arial" pitchFamily="34" charset="0"/>
                <a:cs typeface="Arial" pitchFamily="34" charset="0"/>
              </a:rPr>
              <a:t>погибает от ¼ капли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никотина</a:t>
            </a:r>
            <a:r>
              <a:rPr lang="ru-RU" dirty="0">
                <a:latin typeface="Arial" pitchFamily="34" charset="0"/>
                <a:cs typeface="Arial" pitchFamily="34" charset="0"/>
              </a:rPr>
              <a:t>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Собака </a:t>
            </a:r>
            <a:r>
              <a:rPr lang="ru-RU" dirty="0">
                <a:latin typeface="Arial" pitchFamily="34" charset="0"/>
                <a:cs typeface="Arial" pitchFamily="34" charset="0"/>
              </a:rPr>
              <a:t>– от ½.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Для </a:t>
            </a:r>
            <a:r>
              <a:rPr lang="ru-RU" dirty="0">
                <a:latin typeface="Arial" pitchFamily="34" charset="0"/>
                <a:cs typeface="Arial" pitchFamily="34" charset="0"/>
              </a:rPr>
              <a:t>человека смертельная доза составляет две-три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капли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7170" name="Picture 2" descr="C:\Users\ё1111\Desktop\курение\ad060c71-de5a-4db8-a8a9-2da2c2718d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4786314" cy="57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285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 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губи себя! Никогда не пробуй больше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!</a:t>
            </a:r>
            <a: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5" name="Picture 1" descr="C:\Users\ё1111\Desktop\курение\psihologicheskaya-zavisimost-ot-kureni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071678"/>
            <a:ext cx="6310325" cy="4500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Табачный </a:t>
            </a:r>
            <a:r>
              <a:rPr lang="ru-RU" dirty="0">
                <a:latin typeface="Arial" pitchFamily="34" charset="0"/>
                <a:cs typeface="Arial" pitchFamily="34" charset="0"/>
              </a:rPr>
              <a:t>деготь </a:t>
            </a:r>
          </a:p>
        </p:txBody>
      </p:sp>
      <p:pic>
        <p:nvPicPr>
          <p:cNvPr id="5121" name="Picture 1" descr="C:\Users\ё1111\Desktop\курение\2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857364"/>
            <a:ext cx="6728393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428607"/>
          <a:ext cx="8229600" cy="60722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674692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Курящие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Некурящие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74692">
                <a:tc>
                  <a:txBody>
                    <a:bodyPr/>
                    <a:lstStyle/>
                    <a:p>
                      <a:pPr marL="342900" indent="-342900" algn="l">
                        <a:buFont typeface="+mj-lt"/>
                        <a:buNone/>
                      </a:pP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1.</a:t>
                      </a:r>
                      <a:r>
                        <a:rPr lang="ru-RU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Нервные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74692">
                <a:tc>
                  <a:txBody>
                    <a:bodyPr/>
                    <a:lstStyle/>
                    <a:p>
                      <a:pPr marL="342900" indent="-342900" algn="l">
                        <a:buFont typeface="+mj-lt"/>
                        <a:buNone/>
                      </a:pP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2. Снижение слуха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74692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3. Ухудшение памяти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74692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4. Плохое физическое состояние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74692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5. Плохое умственное состояние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74692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6. Нечистоплотны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74692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7. Имеют плохие оценки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74692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8. Медленно соображают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19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</TotalTime>
  <Words>254</Words>
  <Application>Microsoft Office PowerPoint</Application>
  <PresentationFormat>Экран (4:3)</PresentationFormat>
  <Paragraphs>57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Arial Black</vt:lpstr>
      <vt:lpstr>Calibri</vt:lpstr>
      <vt:lpstr>Wingdings</vt:lpstr>
      <vt:lpstr>Тема Office</vt:lpstr>
      <vt:lpstr>МАУ ДО Центр детского творчества «Надежда»</vt:lpstr>
      <vt:lpstr>«Человек часто сам себе злейший враг» Цицерон. </vt:lpstr>
      <vt:lpstr>Презентация PowerPoint</vt:lpstr>
      <vt:lpstr>Табак</vt:lpstr>
      <vt:lpstr>Никотин – один из самых опасных ядов растительного происхождения </vt:lpstr>
      <vt:lpstr>Презентация PowerPoint</vt:lpstr>
      <vt:lpstr>Не губи себя! Никогда не пробуй больше! </vt:lpstr>
      <vt:lpstr>Табачный деготь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Курить – здоровью  вредить</vt:lpstr>
      <vt:lpstr>Презентация PowerPoint</vt:lpstr>
      <vt:lpstr>Спасибо за внимание</vt:lpstr>
      <vt:lpstr>Литература и интернет-источники: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МАУ ДО ЦТД «Надежда»</dc:title>
  <dc:creator>ё1111</dc:creator>
  <cp:lastModifiedBy>Пользователь Windows</cp:lastModifiedBy>
  <cp:revision>25</cp:revision>
  <dcterms:created xsi:type="dcterms:W3CDTF">2017-03-28T16:17:28Z</dcterms:created>
  <dcterms:modified xsi:type="dcterms:W3CDTF">2017-11-11T10:09:15Z</dcterms:modified>
</cp:coreProperties>
</file>