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7" r:id="rId10"/>
    <p:sldId id="270" r:id="rId11"/>
    <p:sldId id="268" r:id="rId12"/>
    <p:sldId id="269" r:id="rId13"/>
    <p:sldId id="264" r:id="rId14"/>
    <p:sldId id="263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404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AC3ABA-753F-4768-A06F-1C3DC0858A4F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B6CB952-8444-41AF-B44E-5D1AA068F2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B355A8-5217-49B7-94E6-F086E3D94B58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CD5E6-9689-4E5E-9661-9D7699915F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64FB68-D166-4CEE-90F9-E9525526D2BA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3CF1C-FB6F-491C-AFCE-FDEDC61E72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F71262-D017-4688-A50F-7C43D048D63E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A9BC43-6D28-4082-A91C-FAF5F76F31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1212FB-74CD-4E2C-B14A-2241EBA0FCE4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18674A87-8272-4432-BD0D-73F2810894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9F3F78-E710-4B8F-BB05-878E67B26876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5125A-E936-4822-92B2-81A1F4B882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7D4631-CAC5-455C-97A1-D354ADA5975F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907A3-B95E-4656-9217-8192781682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3F1F06-A589-49E4-A0FE-FE81383130DB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002E0-9F82-449C-A638-341029B8CD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E16EB7-38EF-4E99-B939-1D8A721DBA91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AC5EF-5969-4E13-978D-FD07712622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633852-663E-483E-BD5F-E67292B1613C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CBB25-C41D-4D3B-BF82-F85E5D6B4C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52E529-6ADA-44AB-9484-E0437F3458BA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A904EAC7-31C0-4B25-8FF6-F94CCAEFF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D181D56-C4D4-4FEF-81ED-80DBBABA221B}" type="datetimeFigureOut">
              <a:rPr lang="ru-RU" smtClean="0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B1C9486-1D7E-495E-8007-FCDD8141C9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7" y="336529"/>
            <a:ext cx="5524512" cy="73501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Республика Бурятия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курумканский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район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МБОУ «Курумканская СОШ №2»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3314" name="Picture 2" descr="C:\Users\Баирма\Desktop\sdelaem-vmest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428625"/>
            <a:ext cx="2206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79462" y="5357826"/>
            <a:ext cx="7572429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rgbClr val="EA157A">
                        <a:tint val="70000"/>
                        <a:satMod val="245000"/>
                      </a:srgbClr>
                    </a:gs>
                    <a:gs pos="75000">
                      <a:srgbClr val="EA157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A157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Составила: </a:t>
            </a:r>
            <a:r>
              <a:rPr lang="ru-RU" sz="2000" b="1" dirty="0" err="1" smtClean="0">
                <a:ln w="11430"/>
                <a:gradFill>
                  <a:gsLst>
                    <a:gs pos="0">
                      <a:srgbClr val="EA157A">
                        <a:tint val="70000"/>
                        <a:satMod val="245000"/>
                      </a:srgbClr>
                    </a:gs>
                    <a:gs pos="75000">
                      <a:srgbClr val="EA157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A157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экокуратор</a:t>
            </a:r>
            <a:r>
              <a:rPr lang="ru-RU" sz="2000" b="1" dirty="0" smtClean="0">
                <a:ln w="11430"/>
                <a:gradFill>
                  <a:gsLst>
                    <a:gs pos="0">
                      <a:srgbClr val="EA157A">
                        <a:tint val="70000"/>
                        <a:satMod val="245000"/>
                      </a:srgbClr>
                    </a:gs>
                    <a:gs pos="75000">
                      <a:srgbClr val="EA157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A157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 smtClean="0">
                <a:ln w="11430"/>
                <a:gradFill>
                  <a:gsLst>
                    <a:gs pos="0">
                      <a:srgbClr val="EA157A">
                        <a:tint val="70000"/>
                        <a:satMod val="245000"/>
                      </a:srgbClr>
                    </a:gs>
                    <a:gs pos="75000">
                      <a:srgbClr val="EA157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A157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Эрдыниева</a:t>
            </a:r>
            <a:r>
              <a:rPr lang="ru-RU" sz="2000" b="1" dirty="0" smtClean="0">
                <a:ln w="11430"/>
                <a:gradFill>
                  <a:gsLst>
                    <a:gs pos="0">
                      <a:srgbClr val="EA157A">
                        <a:tint val="70000"/>
                        <a:satMod val="245000"/>
                      </a:srgbClr>
                    </a:gs>
                    <a:gs pos="75000">
                      <a:srgbClr val="EA157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A157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000" b="1" dirty="0" err="1" smtClean="0">
                <a:ln w="11430"/>
                <a:gradFill>
                  <a:gsLst>
                    <a:gs pos="0">
                      <a:srgbClr val="EA157A">
                        <a:tint val="70000"/>
                        <a:satMod val="245000"/>
                      </a:srgbClr>
                    </a:gs>
                    <a:gs pos="75000">
                      <a:srgbClr val="EA157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A157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Баярма</a:t>
            </a:r>
            <a:r>
              <a:rPr lang="ru-RU" sz="2000" b="1" dirty="0" smtClean="0">
                <a:ln w="11430"/>
                <a:gradFill>
                  <a:gsLst>
                    <a:gs pos="0">
                      <a:srgbClr val="EA157A">
                        <a:tint val="70000"/>
                        <a:satMod val="245000"/>
                      </a:srgbClr>
                    </a:gs>
                    <a:gs pos="75000">
                      <a:srgbClr val="EA157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A157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Васильевна</a:t>
            </a:r>
            <a:endParaRPr lang="ru-RU" sz="2000" b="1" dirty="0">
              <a:ln w="11430"/>
              <a:gradFill>
                <a:gsLst>
                  <a:gs pos="0">
                    <a:srgbClr val="EA157A">
                      <a:tint val="70000"/>
                      <a:satMod val="245000"/>
                    </a:srgbClr>
                  </a:gs>
                  <a:gs pos="75000">
                    <a:srgbClr val="EA157A">
                      <a:tint val="90000"/>
                      <a:shade val="60000"/>
                      <a:satMod val="240000"/>
                    </a:srgbClr>
                  </a:gs>
                  <a:gs pos="100000">
                    <a:srgbClr val="EA157A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1430"/>
              <a:gradFill>
                <a:gsLst>
                  <a:gs pos="0">
                    <a:srgbClr val="EA157A">
                      <a:tint val="70000"/>
                      <a:satMod val="245000"/>
                    </a:srgbClr>
                  </a:gs>
                  <a:gs pos="75000">
                    <a:srgbClr val="EA157A">
                      <a:tint val="90000"/>
                      <a:shade val="60000"/>
                      <a:satMod val="240000"/>
                    </a:srgbClr>
                  </a:gs>
                  <a:gs pos="100000">
                    <a:srgbClr val="EA157A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Курумкан 2017 г.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9395" y="3079747"/>
            <a:ext cx="8429684" cy="212365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«Всероссийский экологический урок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« Сделаем вместе!»</a:t>
            </a:r>
          </a:p>
        </p:txBody>
      </p:sp>
      <p:sp>
        <p:nvSpPr>
          <p:cNvPr id="13317" name="WordArt 8"/>
          <p:cNvSpPr>
            <a:spLocks noChangeArrowheads="1" noChangeShapeType="1" noTextEdit="1"/>
          </p:cNvSpPr>
          <p:nvPr/>
        </p:nvSpPr>
        <p:spPr bwMode="auto">
          <a:xfrm>
            <a:off x="2627313" y="2276475"/>
            <a:ext cx="43926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ОТЧЕТ ПО АКЦИИ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714348" y="560390"/>
            <a:ext cx="7772400" cy="14398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dirty="0" smtClean="0">
                <a:solidFill>
                  <a:srgbClr val="0404FC"/>
                </a:solidFill>
              </a:rPr>
              <a:t/>
            </a:r>
            <a:br>
              <a:rPr lang="ru-RU" dirty="0" smtClean="0">
                <a:solidFill>
                  <a:srgbClr val="0404FC"/>
                </a:solidFill>
              </a:rPr>
            </a:br>
            <a:r>
              <a:rPr lang="ru-RU" sz="2400" b="1" dirty="0" smtClean="0">
                <a:solidFill>
                  <a:srgbClr val="0404FC"/>
                </a:solidFill>
              </a:rPr>
              <a:t>Акция «Покормите птиц зимой!»</a:t>
            </a:r>
            <a:r>
              <a:rPr lang="ru-RU" sz="2400" dirty="0" smtClean="0">
                <a:solidFill>
                  <a:srgbClr val="0404FC"/>
                </a:solidFill>
              </a:rPr>
              <a:t/>
            </a:r>
            <a:br>
              <a:rPr lang="ru-RU" sz="2400" dirty="0" smtClean="0">
                <a:solidFill>
                  <a:srgbClr val="0404FC"/>
                </a:solidFill>
              </a:rPr>
            </a:br>
            <a:r>
              <a:rPr lang="ru-RU" sz="2400" b="1" dirty="0" smtClean="0">
                <a:solidFill>
                  <a:srgbClr val="800000"/>
                </a:solidFill>
              </a:rPr>
              <a:t> Школьниками изготовлены и размещены различные виды кормушек на территории школы, заготовлены корма, проводили регулярную подкормку и  наблюдение за пернатыми.</a:t>
            </a:r>
          </a:p>
        </p:txBody>
      </p:sp>
      <p:pic>
        <p:nvPicPr>
          <p:cNvPr id="22532" name="Picture 9" descr="SDC1598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750" y="4221163"/>
            <a:ext cx="2808288" cy="2106612"/>
          </a:xfrm>
        </p:spPr>
      </p:pic>
      <p:pic>
        <p:nvPicPr>
          <p:cNvPr id="22530" name="Picture 5" descr="SDC1598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1863" y="4292600"/>
            <a:ext cx="27527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 descr="SDC1598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188" y="1916113"/>
            <a:ext cx="252095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1" descr="SDC1599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8038" y="2060575"/>
            <a:ext cx="230346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2" descr="SDC1599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888" y="1989138"/>
            <a:ext cx="27241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3" descr="SDC1602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79838" y="4437063"/>
            <a:ext cx="1944687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2071702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Акция ко дню птиц «Каждой птичке домик»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0404FC"/>
                </a:solidFill>
              </a:rPr>
              <a:t>Целью акции было привлечение внимания взрослых и детей к прилету перелётных птиц, воспитание бережного и внимательного отношения к природе и любви к родному краю. </a:t>
            </a:r>
            <a:br>
              <a:rPr lang="ru-RU" sz="2000" b="1" dirty="0" smtClean="0">
                <a:solidFill>
                  <a:srgbClr val="0404FC"/>
                </a:solidFill>
              </a:rPr>
            </a:br>
            <a:r>
              <a:rPr lang="ru-RU" sz="2000" b="1" dirty="0" smtClean="0">
                <a:solidFill>
                  <a:srgbClr val="0404FC"/>
                </a:solidFill>
              </a:rPr>
              <a:t>Участниками акции: обучающиеся 2 «а» класса и родители (29 чел.)</a:t>
            </a:r>
            <a:br>
              <a:rPr lang="ru-RU" sz="2000" b="1" dirty="0" smtClean="0">
                <a:solidFill>
                  <a:srgbClr val="0404FC"/>
                </a:solidFill>
              </a:rPr>
            </a:br>
            <a:r>
              <a:rPr lang="ru-RU" sz="2000" b="1" dirty="0" smtClean="0">
                <a:solidFill>
                  <a:srgbClr val="0404FC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Классный</a:t>
            </a:r>
            <a:r>
              <a:rPr lang="ru-RU" sz="2000" b="1" dirty="0" smtClean="0">
                <a:solidFill>
                  <a:srgbClr val="0404FC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руководитель: </a:t>
            </a:r>
            <a:r>
              <a:rPr lang="ru-RU" sz="2000" b="1" dirty="0" err="1" smtClean="0">
                <a:solidFill>
                  <a:srgbClr val="C00000"/>
                </a:solidFill>
              </a:rPr>
              <a:t>Гатапова</a:t>
            </a:r>
            <a:r>
              <a:rPr lang="ru-RU" sz="2000" b="1" dirty="0" smtClean="0">
                <a:solidFill>
                  <a:srgbClr val="C00000"/>
                </a:solidFill>
              </a:rPr>
              <a:t> С.Б.</a:t>
            </a:r>
          </a:p>
        </p:txBody>
      </p:sp>
      <p:pic>
        <p:nvPicPr>
          <p:cNvPr id="23554" name="Picture 4" descr="IMG_78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2988" y="2492375"/>
            <a:ext cx="2879725" cy="1919288"/>
          </a:xfrm>
        </p:spPr>
      </p:pic>
      <p:pic>
        <p:nvPicPr>
          <p:cNvPr id="23555" name="Picture 5" descr="IMG_783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2492375"/>
            <a:ext cx="295275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IMG_785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13" y="5013325"/>
            <a:ext cx="1981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IMG_788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675" y="4868863"/>
            <a:ext cx="2667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9" descr="IMG_79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888" y="5013325"/>
            <a:ext cx="20955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6" descr="C:\Users\Баирма\Desktop\Эколидер СБ\20160923_1548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3143248"/>
            <a:ext cx="2571768" cy="342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3573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Акция «</a:t>
            </a:r>
            <a:r>
              <a:rPr lang="ru-RU" sz="2800" b="1" dirty="0" err="1" smtClean="0">
                <a:solidFill>
                  <a:srgbClr val="C00000"/>
                </a:solidFill>
              </a:rPr>
              <a:t>Голубой</a:t>
            </a:r>
            <a:r>
              <a:rPr lang="ru-RU" sz="2800" b="1" dirty="0" smtClean="0">
                <a:solidFill>
                  <a:srgbClr val="C00000"/>
                </a:solidFill>
              </a:rPr>
              <a:t> патруль»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Экологический субботник на минеральном источнике «</a:t>
            </a:r>
            <a:r>
              <a:rPr lang="ru-RU" sz="2400" b="1" dirty="0" err="1" smtClean="0">
                <a:solidFill>
                  <a:srgbClr val="002060"/>
                </a:solidFill>
              </a:rPr>
              <a:t>Гутарка</a:t>
            </a:r>
            <a:r>
              <a:rPr lang="ru-RU" sz="2400" b="1" dirty="0" smtClean="0">
                <a:solidFill>
                  <a:srgbClr val="002060"/>
                </a:solidFill>
              </a:rPr>
              <a:t>».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Участники  </a:t>
            </a:r>
            <a:r>
              <a:rPr lang="ru-RU" sz="2400" b="1" dirty="0" err="1" smtClean="0">
                <a:solidFill>
                  <a:srgbClr val="002060"/>
                </a:solidFill>
              </a:rPr>
              <a:t>эколидер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Галсанов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Тамир</a:t>
            </a:r>
            <a:r>
              <a:rPr lang="ru-RU" sz="2400" b="1" dirty="0" smtClean="0">
                <a:solidFill>
                  <a:srgbClr val="002060"/>
                </a:solidFill>
              </a:rPr>
              <a:t> и  учащиеся 8 - го класса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(12 чел.)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dirty="0" smtClean="0"/>
          </a:p>
        </p:txBody>
      </p:sp>
      <p:pic>
        <p:nvPicPr>
          <p:cNvPr id="4" name="Содержимое 3" descr="C:\Users\Баирма\Desktop\Эколидер СБ\20160923_152727.jpg"/>
          <p:cNvPicPr>
            <a:picLocks noGrp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500826" y="2214554"/>
            <a:ext cx="2214578" cy="2714644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0" name="Рисунок 4" descr="C:\Users\Баирма\Desktop\Эколидер СБ\20160923_1548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2071678"/>
            <a:ext cx="296335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5" descr="C:\Users\Баирма\Desktop\Эколидер СБ\20160923_1549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3643314"/>
            <a:ext cx="3143255" cy="276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Баирма\Desktop\Э Д (2)\20170418_1058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786578" y="928670"/>
            <a:ext cx="228601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Баирма\Desktop\Э Д (2)\20170417_1541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179091" y="964389"/>
            <a:ext cx="242889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Всероссийский экологический диктант</a:t>
            </a:r>
          </a:p>
        </p:txBody>
      </p:sp>
      <p:pic>
        <p:nvPicPr>
          <p:cNvPr id="4" name="Содержимое 3" descr="C:\Users\Баирма\Desktop\Документы 2017\Новая папка (2)\20170418_124810.jpg"/>
          <p:cNvPicPr>
            <a:picLocks noGrp="1"/>
          </p:cNvPicPr>
          <p:nvPr>
            <p:ph sz="quarter" idx="1"/>
          </p:nvPr>
        </p:nvPicPr>
        <p:blipFill>
          <a:blip r:embed="rId4" cstate="email"/>
          <a:stretch>
            <a:fillRect/>
          </a:stretch>
        </p:blipFill>
        <p:spPr>
          <a:xfrm>
            <a:off x="4000496" y="4572008"/>
            <a:ext cx="2505075" cy="2000250"/>
          </a:xfrm>
          <a:effectLst>
            <a:softEdge rad="112500"/>
          </a:effectLst>
        </p:spPr>
      </p:pic>
      <p:pic>
        <p:nvPicPr>
          <p:cNvPr id="5" name="Рисунок 4" descr="C:\Users\Баирма\Desktop\Э Д (2)\20170417_15171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2857496"/>
            <a:ext cx="264320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Баирма\Desktop\Э Д (2)\20170418_12461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3" y="4714884"/>
            <a:ext cx="2500298" cy="1938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8" name="Rectangle 1"/>
          <p:cNvSpPr>
            <a:spLocks noChangeArrowheads="1"/>
          </p:cNvSpPr>
          <p:nvPr/>
        </p:nvSpPr>
        <p:spPr bwMode="auto">
          <a:xfrm>
            <a:off x="285720" y="1142984"/>
            <a:ext cx="385765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рамках всероссийского школьного экологического  диктанта в МБОУ 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Курумканская СОШ №2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 апреля 2017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 провели экологический диктант среди учащихся 5- 11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классов.</a:t>
            </a:r>
            <a:endParaRPr lang="ru-RU" sz="11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457200" algn="just" eaLnBrk="0" hangingPunct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  мероприятии приняли участие 100 учащихся.  В ходе мероприятия учащиеся ответили на 25 вопросов в сфере экологии, ботаники, биологии о редких растениях и животных, занесенных в Красную и Черную книгу.</a:t>
            </a:r>
            <a:endParaRPr lang="ru-RU" sz="11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457200" algn="just" eaLnBrk="0" hangingPunct="0"/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914400" y="500050"/>
            <a:ext cx="77724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Зеленая акция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чистка и облагораживание территории памятника 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«Воинам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Мургунцам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Приняли участие обучающиеся 8 –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классов (27 чел.)</a:t>
            </a:r>
            <a:endParaRPr lang="ru-RU" sz="2400" dirty="0" smtClean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E:\Эрдыниева БВ\20150507_172024.jpg"/>
          <p:cNvPicPr>
            <a:picLocks noGrp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143240" y="3143248"/>
            <a:ext cx="3071834" cy="2338389"/>
          </a:xfrm>
          <a:effectLst>
            <a:softEdge rad="112500"/>
          </a:effectLst>
        </p:spPr>
      </p:pic>
      <p:pic>
        <p:nvPicPr>
          <p:cNvPr id="5" name="Рисунок 4" descr="E:\Эрдыниева БВ\20150507_17113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1714488"/>
            <a:ext cx="2767012" cy="20748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Баирма\Desktop\Эколидер СБ\20170506_13505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1714488"/>
            <a:ext cx="2786062" cy="20716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C:\Users\Баирма\Desktop\Эколидер СБ\20170506_13495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4572008"/>
            <a:ext cx="2857520" cy="2000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:\Эрдыниева БВ\20150507_17132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4286256"/>
            <a:ext cx="285752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Содержимое 3" descr="C:\Users\Баирма\Desktop\Эколидер СБ\20170429_113333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56325" y="2276475"/>
            <a:ext cx="2376488" cy="1943100"/>
          </a:xfrm>
        </p:spPr>
      </p:pic>
      <p:pic>
        <p:nvPicPr>
          <p:cNvPr id="27650" name="Рисунок 5" descr="C:\Users\Баирма\Desktop\ЭКОЛИДЕР\20170420_1202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2205038"/>
            <a:ext cx="25923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6" descr="C:\Users\Баирма\Desktop\ЭКОЛИДЕР\20170420_1211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4581525"/>
            <a:ext cx="24479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11188" y="333375"/>
            <a:ext cx="7777162" cy="16557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rgbClr val="FFFFFF"/>
                </a:solidFill>
                <a:cs typeface="Arial" charset="0"/>
              </a:rPr>
              <a:t>Учителями и обучающимися школы в рамках Всероссийской акции «Сделаем вместе» и году Экологии проведены  экологические </a:t>
            </a:r>
            <a:r>
              <a:rPr lang="ru-RU" sz="2400" dirty="0" smtClean="0">
                <a:solidFill>
                  <a:srgbClr val="FFFFFF"/>
                </a:solidFill>
                <a:cs typeface="Arial" charset="0"/>
              </a:rPr>
              <a:t>мероприятия по </a:t>
            </a:r>
            <a:r>
              <a:rPr lang="ru-RU" sz="2400" dirty="0">
                <a:solidFill>
                  <a:srgbClr val="FFFFFF"/>
                </a:solidFill>
                <a:cs typeface="Arial" charset="0"/>
              </a:rPr>
              <a:t>охране и сохранении природы родного </a:t>
            </a:r>
            <a:r>
              <a:rPr lang="ru-RU" sz="2400" dirty="0" smtClean="0">
                <a:solidFill>
                  <a:srgbClr val="FFFFFF"/>
                </a:solidFill>
                <a:cs typeface="Arial" charset="0"/>
              </a:rPr>
              <a:t>края. </a:t>
            </a:r>
            <a:endParaRPr lang="ru-RU" sz="2400" b="1" dirty="0">
              <a:solidFill>
                <a:srgbClr val="0404FC"/>
              </a:solidFill>
              <a:cs typeface="Arial" charset="0"/>
            </a:endParaRPr>
          </a:p>
        </p:txBody>
      </p:sp>
      <p:pic>
        <p:nvPicPr>
          <p:cNvPr id="27653" name="Picture 6" descr="20150928_17092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72757" y="4581525"/>
            <a:ext cx="2399743" cy="177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7" descr="20151017_10213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475" y="2276475"/>
            <a:ext cx="2520950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8" descr="20151008_12040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4572008"/>
            <a:ext cx="236174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rgbClr val="835E01"/>
                </a:solidFill>
              </a:rPr>
              <a:t>                          </a:t>
            </a:r>
          </a:p>
          <a:p>
            <a:pPr eaLnBrk="1" hangingPunct="1">
              <a:buFont typeface="Arial" charset="0"/>
              <a:buNone/>
            </a:pPr>
            <a:endParaRPr lang="ru-RU" b="1" dirty="0" smtClean="0">
              <a:solidFill>
                <a:srgbClr val="835E01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b="1" dirty="0" smtClean="0">
              <a:solidFill>
                <a:srgbClr val="835E01"/>
              </a:solidFill>
            </a:endParaRPr>
          </a:p>
          <a:p>
            <a:pPr algn="just" eaLnBrk="1" hangingPunct="1">
              <a:buFont typeface="Arial" charset="0"/>
              <a:buNone/>
            </a:pPr>
            <a:r>
              <a:rPr lang="ru-RU" b="1" dirty="0" smtClean="0">
                <a:solidFill>
                  <a:srgbClr val="835E01"/>
                </a:solidFill>
              </a:rPr>
              <a:t>         ЦЕЛЬ АКЦИИ:     </a:t>
            </a:r>
            <a:r>
              <a:rPr lang="ru-RU" dirty="0" smtClean="0">
                <a:solidFill>
                  <a:srgbClr val="835E01"/>
                </a:solidFill>
              </a:rPr>
              <a:t>повышение    уровня экологического   сознания обучающихся, воспитание  активной  жизненной  позиции  в  сфере экологической и природоохранной деятельности.</a:t>
            </a:r>
          </a:p>
          <a:p>
            <a:pPr eaLnBrk="1" hangingPunct="1">
              <a:buFont typeface="Arial" charset="0"/>
              <a:buNone/>
            </a:pPr>
            <a:endParaRPr lang="ru-RU" b="1" dirty="0" smtClean="0">
              <a:solidFill>
                <a:srgbClr val="835E01"/>
              </a:solidFill>
            </a:endParaRPr>
          </a:p>
        </p:txBody>
      </p:sp>
      <p:pic>
        <p:nvPicPr>
          <p:cNvPr id="14338" name="Picture 2" descr="C:\Users\Баирма\Desktop\sdelaem-vmest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428625"/>
            <a:ext cx="2206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</a:rPr>
              <a:t>Задачи акции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8186766" cy="4805378"/>
          </a:xfrm>
        </p:spPr>
        <p:txBody>
          <a:bodyPr rtlCol="0">
            <a:normAutofit fontScale="92500" lnSpcReduction="10000"/>
          </a:bodyPr>
          <a:lstStyle/>
          <a:p>
            <a:pPr marL="0" indent="442913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привлечение  внимания  подрастающего  поколения  к  проблеме сохранения чистоты родного края через проведение зеленой акции; </a:t>
            </a:r>
          </a:p>
          <a:p>
            <a:pPr marL="0" indent="442913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вовлечение обучающихся в творческую и практическую деятельность по развитию навыков охраны и защиты окружающей среды от бытового мусора через методическую  разработку конспекта урока учащимися 9 - 11  классов, проведение уроков в 5-8  классах школ;</a:t>
            </a:r>
          </a:p>
          <a:p>
            <a:pPr marL="0" indent="442913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привитие навыков агитационной работы;</a:t>
            </a:r>
          </a:p>
          <a:p>
            <a:pPr marL="0" indent="442913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встреча с представителями районной администрации по экологическим вопросам;</a:t>
            </a:r>
          </a:p>
          <a:p>
            <a:pPr marL="0" indent="442913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публикация материалов в СМИ по результатам акции.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14364"/>
            <a:ext cx="77724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План </a:t>
            </a:r>
            <a:br>
              <a:rPr lang="ru-RU" sz="2800" b="1" dirty="0" smtClean="0"/>
            </a:br>
            <a:r>
              <a:rPr lang="ru-RU" sz="2800" b="1" dirty="0" smtClean="0"/>
              <a:t>проведения мероприятий в рамках акции</a:t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Всероссийский экологический урок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«Сделаем вместе!»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8501122" cy="4572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1 апреля:  </a:t>
            </a:r>
            <a:r>
              <a:rPr lang="ru-RU" sz="1800" b="1" dirty="0" smtClean="0">
                <a:solidFill>
                  <a:srgbClr val="002060"/>
                </a:solidFill>
              </a:rPr>
              <a:t>Ознакомление </a:t>
            </a:r>
            <a:r>
              <a:rPr lang="ru-RU" sz="1800" b="1" dirty="0" err="1" smtClean="0">
                <a:solidFill>
                  <a:srgbClr val="002060"/>
                </a:solidFill>
              </a:rPr>
              <a:t>эколидеров</a:t>
            </a:r>
            <a:r>
              <a:rPr lang="ru-RU" sz="1800" b="1" dirty="0" smtClean="0">
                <a:solidFill>
                  <a:srgbClr val="002060"/>
                </a:solidFill>
              </a:rPr>
              <a:t> с методической разработкой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       и методикой проведения Экологического  урока «Свобода от отходов».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1- 20 апреля: </a:t>
            </a:r>
            <a:r>
              <a:rPr lang="ru-RU" sz="1800" b="1" dirty="0" smtClean="0">
                <a:solidFill>
                  <a:srgbClr val="002060"/>
                </a:solidFill>
              </a:rPr>
              <a:t>Всероссийский экологический урок «Сделаем вместе!» в 5-8 классах. Конкурсы рисунков, плакатов, буклетов, сочинений, стихов, рассказов – по охране и сохранении природы родного края.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10-20 апреля: </a:t>
            </a:r>
            <a:r>
              <a:rPr lang="ru-RU" sz="1800" b="1" dirty="0" smtClean="0">
                <a:solidFill>
                  <a:srgbClr val="002060"/>
                </a:solidFill>
              </a:rPr>
              <a:t>Зеленая акция по очистке территории школы и микрорайона от бытового и биологического мусора: «Чистый лес», «Зеленый патруль», «Каждой птичке домик», «Голубой патруль».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20-26  апреля: </a:t>
            </a:r>
            <a:r>
              <a:rPr lang="ru-RU" sz="1800" b="1" dirty="0" smtClean="0">
                <a:solidFill>
                  <a:srgbClr val="002060"/>
                </a:solidFill>
              </a:rPr>
              <a:t>Работа НОУ «ЭКОС» по изготовлению экологических листовок и  распространение листовок с экологическими лозунгами в  микрорайоне по темам «Берегите лес от пожара», «Чистый лес».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4 мая:     </a:t>
            </a:r>
            <a:r>
              <a:rPr lang="ru-RU" sz="1800" b="1" dirty="0" smtClean="0">
                <a:solidFill>
                  <a:srgbClr val="002060"/>
                </a:solidFill>
              </a:rPr>
              <a:t>Заседание  «ЭКОС» с целью написания статьи в СМИ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5 мая:  </a:t>
            </a:r>
            <a:r>
              <a:rPr lang="ru-RU" sz="1800" b="1" dirty="0" smtClean="0">
                <a:solidFill>
                  <a:srgbClr val="002060"/>
                </a:solidFill>
              </a:rPr>
              <a:t>Открытый урок «Единственная во вселенной!».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858250" cy="12858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</a:rPr>
              <a:t>16 января – открытие года экологии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 школе прошла торжественная линейка, посвященная к году Экологии и проведены интеллектуальные игры  в классах.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  <p:pic>
        <p:nvPicPr>
          <p:cNvPr id="2050" name="Picture 2" descr="E:\год экологии\20170116_1629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286375" y="1428750"/>
            <a:ext cx="3455988" cy="23114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E:\год экологии\20170116_161120.jpg"/>
          <p:cNvPicPr/>
          <p:nvPr/>
        </p:nvPicPr>
        <p:blipFill>
          <a:blip r:embed="rId3" cstate="email"/>
          <a:srcRect r="-53"/>
          <a:stretch>
            <a:fillRect/>
          </a:stretch>
        </p:blipFill>
        <p:spPr bwMode="auto">
          <a:xfrm>
            <a:off x="3643313" y="3857625"/>
            <a:ext cx="4786312" cy="2786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E:\год экологии\20170116_16300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" y="4357688"/>
            <a:ext cx="2786063" cy="2000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E:\год экологии\20170117_09324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50" y="1428750"/>
            <a:ext cx="1643063" cy="2214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E:\год экологии\20170117_09303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750" y="1412875"/>
            <a:ext cx="2286000" cy="26431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333375"/>
            <a:ext cx="8229600" cy="57689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«Экологический  урок- «Свобода от отходов» 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Участвовали   200 учащихся.</a:t>
            </a:r>
          </a:p>
          <a:p>
            <a:pPr algn="ctr"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4" name="Рисунок 3" descr="C:\Users\Баирма\Desktop\ЭКОЛИДЕР\20170425_11314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1557338"/>
            <a:ext cx="3068638" cy="2284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Баирма\Desktop\Эколидер СБ\20170412_08342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1538288"/>
            <a:ext cx="3070225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Баирма\Desktop\ЭКОЛИДЕР\20170425_11323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857628"/>
            <a:ext cx="228601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Баирма\Desktop\Эколидер СБ\20170412_08332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12" y="4786322"/>
            <a:ext cx="2000264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Баирма\Desktop\ЭКОЛИДЕР\20170425_12485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3857628"/>
            <a:ext cx="2167467" cy="162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Баирма\Desktop\Эколидер СБ\20170429_11424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15140" y="4786322"/>
            <a:ext cx="214314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1143000"/>
          </a:xfrm>
        </p:spPr>
        <p:txBody>
          <a:bodyPr>
            <a:normAutofit fontScale="90000"/>
          </a:bodyPr>
          <a:lstStyle/>
          <a:p>
            <a:pPr algn="just" eaLnBrk="1" hangingPunct="1"/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err="1" smtClean="0">
                <a:solidFill>
                  <a:srgbClr val="7030A0"/>
                </a:solidFill>
              </a:rPr>
              <a:t>Эколидерами</a:t>
            </a:r>
            <a:r>
              <a:rPr lang="ru-RU" sz="2800" b="1" dirty="0" smtClean="0">
                <a:solidFill>
                  <a:srgbClr val="7030A0"/>
                </a:solidFill>
              </a:rPr>
              <a:t> школы проведены конкурсы рисунков, плакатов, буклетов, сочинений, стихов, рассказов – по охране природы и сохранении исчезающих видов растений    и животных.</a:t>
            </a:r>
          </a:p>
        </p:txBody>
      </p:sp>
      <p:pic>
        <p:nvPicPr>
          <p:cNvPr id="4" name="Содержимое 3" descr="C:\Users\Баирма\Desktop\Эколидер СБ\20170508_103634.jpg"/>
          <p:cNvPicPr>
            <a:picLocks noGrp="1"/>
          </p:cNvPicPr>
          <p:nvPr>
            <p:ph sz="quarter" idx="1"/>
          </p:nvPr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829923" y="3575034"/>
            <a:ext cx="1857562" cy="11678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Баирма\Desktop\Эколидер СБ\20170508_103736.jpg"/>
          <p:cNvPicPr/>
          <p:nvPr/>
        </p:nvPicPr>
        <p:blipFill>
          <a:blip r:embed="rId3" cstate="email">
            <a:lum bright="20000" contrast="30000"/>
          </a:blip>
          <a:srcRect/>
          <a:stretch>
            <a:fillRect/>
          </a:stretch>
        </p:blipFill>
        <p:spPr bwMode="auto">
          <a:xfrm>
            <a:off x="6577663" y="3566093"/>
            <a:ext cx="1918866" cy="11845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Баирма\Desktop\Эколидер СБ\20170508_103839.jpg"/>
          <p:cNvPicPr/>
          <p:nvPr/>
        </p:nvPicPr>
        <p:blipFill>
          <a:blip r:embed="rId4" cstate="email">
            <a:lum bright="20000" contrast="30000"/>
          </a:blip>
          <a:srcRect r="-906"/>
          <a:stretch>
            <a:fillRect/>
          </a:stretch>
        </p:blipFill>
        <p:spPr bwMode="auto">
          <a:xfrm>
            <a:off x="3768826" y="3559916"/>
            <a:ext cx="1813366" cy="11968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1" name="Рисунок 6" descr="C:\Users\Баирма\Desktop\Документы 2017\АПРЕЛЬ\ФОТО ЧИСТЫЙ ЛЕС\20170329_1637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375" y="1787513"/>
            <a:ext cx="2160588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7" descr="C:\Users\Баирма\Desktop\Документы 2017\АПРЕЛЬ\ФОТО ЧИСТЫЙ ЛЕС\20170329_16375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25" y="1787513"/>
            <a:ext cx="2484438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8" descr="C:\Users\Баирма\Desktop\Документы 2017\АПРЕЛЬ\ФОТО ЧИСТЫЙ ЛЕС\20170329_16384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4213" y="1714488"/>
            <a:ext cx="2233612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20170509_1217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4213" y="4981563"/>
            <a:ext cx="22320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20170509_12173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63938" y="5027600"/>
            <a:ext cx="22002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20170509_12174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43663" y="5027600"/>
            <a:ext cx="21717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Баирма\Desktop\ЭКОЛИДЕР\20170413_14212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034696" y="1965908"/>
            <a:ext cx="2582865" cy="1937149"/>
          </a:xfrm>
          <a:prstGeom prst="hexagon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715404" cy="1131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Зеленая акция по очистке территории школы и микрорайона от бытового и биологического мусора: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Экологическая акция </a:t>
            </a:r>
            <a:r>
              <a:rPr lang="ru-RU" sz="2400" b="1" dirty="0" smtClean="0">
                <a:solidFill>
                  <a:srgbClr val="C00000"/>
                </a:solidFill>
              </a:rPr>
              <a:t>«Чистый лес».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Участники: </a:t>
            </a:r>
            <a:r>
              <a:rPr lang="ru-RU" sz="2400" b="1" dirty="0" err="1" smtClean="0">
                <a:solidFill>
                  <a:srgbClr val="C00000"/>
                </a:solidFill>
              </a:rPr>
              <a:t>Эколидер</a:t>
            </a:r>
            <a:r>
              <a:rPr lang="ru-RU" sz="2400" b="1" dirty="0" smtClean="0">
                <a:solidFill>
                  <a:srgbClr val="C00000"/>
                </a:solidFill>
              </a:rPr>
              <a:t> Реховская Алина и обучающиеся 7 класса (15 чел.)</a:t>
            </a:r>
            <a:endParaRPr lang="ru-RU" sz="2400" dirty="0" smtClean="0">
              <a:solidFill>
                <a:srgbClr val="C00000"/>
              </a:solidFill>
            </a:endParaRPr>
          </a:p>
        </p:txBody>
      </p:sp>
      <p:pic>
        <p:nvPicPr>
          <p:cNvPr id="15" name="Содержимое 14" descr="C:\Users\Баирма\Desktop\Документы 2017\Фото Марш парков\20170413_143220.jpg"/>
          <p:cNvPicPr>
            <a:picLocks noGrp="1"/>
          </p:cNvPicPr>
          <p:nvPr>
            <p:ph sz="quarter" idx="1"/>
          </p:nvPr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>
          <a:xfrm>
            <a:off x="5643570" y="1785926"/>
            <a:ext cx="2928958" cy="2214579"/>
          </a:xfrm>
          <a:prstGeom prst="star8">
            <a:avLst/>
          </a:prstGeom>
        </p:spPr>
      </p:pic>
      <p:pic>
        <p:nvPicPr>
          <p:cNvPr id="8" name="Рисунок 7" descr="C:\Users\Баирма\Desktop\ЭКОЛИДЕР\20170413_14295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357694"/>
            <a:ext cx="2571768" cy="1928826"/>
          </a:xfrm>
          <a:prstGeom prst="round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C:\Users\Баирма\Desktop\ЭКОЛИДЕР\20170413_14280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4214818"/>
            <a:ext cx="2571768" cy="192882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Баирма\Desktop\ЭКОЛИДЕР\20170413_142640.jpg"/>
          <p:cNvPicPr/>
          <p:nvPr/>
        </p:nvPicPr>
        <p:blipFill>
          <a:blip r:embed="rId6" cstate="email"/>
          <a:srcRect b="-190"/>
          <a:stretch>
            <a:fillRect/>
          </a:stretch>
        </p:blipFill>
        <p:spPr bwMode="auto">
          <a:xfrm>
            <a:off x="3643306" y="3929066"/>
            <a:ext cx="1925320" cy="2700902"/>
          </a:xfrm>
          <a:prstGeom prst="star7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Баирма\Desktop\ЭКОЛИДЕР\20170413_14304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1928802"/>
            <a:ext cx="2709031" cy="2031773"/>
          </a:xfrm>
          <a:prstGeom prst="star10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857224" y="1500182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Акция «Зеленый патруль»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руководитель группы </a:t>
            </a:r>
            <a:r>
              <a:rPr lang="ru-RU" sz="2800" b="1" dirty="0" err="1" smtClean="0">
                <a:solidFill>
                  <a:srgbClr val="002060"/>
                </a:solidFill>
              </a:rPr>
              <a:t>эколидер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Сультимов</a:t>
            </a:r>
            <a:r>
              <a:rPr lang="ru-RU" sz="2800" b="1" dirty="0" smtClean="0">
                <a:solidFill>
                  <a:srgbClr val="002060"/>
                </a:solidFill>
              </a:rPr>
              <a:t> Б. участники учащиеся 6 класса (10 чел). Акция прошла под девизом «Раздельный мусор».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Собрано 15 мешков мусора.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4000" dirty="0" smtClean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Users\Баирма\Desktop\Эколидер СБ\20170427_155826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31532" y="2334298"/>
            <a:ext cx="2216620" cy="1904931"/>
          </a:xfrm>
          <a:prstGeom prst="hexagon">
            <a:avLst/>
          </a:prstGeo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Баирма\Desktop\Эколидер СБ\20170427_1555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9521" y="4635558"/>
            <a:ext cx="2403391" cy="1820532"/>
          </a:xfrm>
          <a:prstGeom prst="flowChartPunchedTape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:\Users\Баирма\Desktop\Эколидер СБ\20170427_15521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0531" y="2355365"/>
            <a:ext cx="2438315" cy="20802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Баирма\Desktop\Эколидер СБ\20170427_155557.jpg"/>
          <p:cNvPicPr/>
          <p:nvPr/>
        </p:nvPicPr>
        <p:blipFill>
          <a:blip r:embed="rId5" cstate="email"/>
          <a:srcRect b="-308"/>
          <a:stretch>
            <a:fillRect/>
          </a:stretch>
        </p:blipFill>
        <p:spPr bwMode="auto">
          <a:xfrm>
            <a:off x="6497083" y="4722640"/>
            <a:ext cx="2302201" cy="15889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10" name="Picture 7" descr="DSC_040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375" y="2276475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DSC_040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375" y="4508500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638</TotalTime>
  <Words>392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Республика Бурятия курумканский район МБОУ «Курумканская СОШ №2»</vt:lpstr>
      <vt:lpstr>Слайд 2</vt:lpstr>
      <vt:lpstr>Задачи акции</vt:lpstr>
      <vt:lpstr>План  проведения мероприятий в рамках акции Всероссийский экологический урок  «Сделаем вместе!»</vt:lpstr>
      <vt:lpstr>16 января – открытие года экологии В школе прошла торжественная линейка, посвященная к году Экологии и проведены интеллектуальные игры  в классах.</vt:lpstr>
      <vt:lpstr>Слайд 6</vt:lpstr>
      <vt:lpstr> Эколидерами школы проведены конкурсы рисунков, плакатов, буклетов, сочинений, стихов, рассказов – по охране природы и сохранении исчезающих видов растений    и животных.</vt:lpstr>
      <vt:lpstr>Зеленая акция по очистке территории школы и микрорайона от бытового и биологического мусора:  Экологическая акция «Чистый лес». Участники: Эколидер Реховская Алина и обучающиеся 7 класса (15 чел.)</vt:lpstr>
      <vt:lpstr>  Акция «Зеленый патруль» руководитель группы эколидер Сультимов Б. участники учащиеся 6 класса (10 чел). Акция прошла под девизом «Раздельный мусор».  Собрано 15 мешков мусора.  </vt:lpstr>
      <vt:lpstr> Акция «Покормите птиц зимой!»  Школьниками изготовлены и размещены различные виды кормушек на территории школы, заготовлены корма, проводили регулярную подкормку и  наблюдение за пернатыми.</vt:lpstr>
      <vt:lpstr>  Акция ко дню птиц «Каждой птичке домик»  Целью акции было привлечение внимания взрослых и детей к прилету перелётных птиц, воспитание бережного и внимательного отношения к природе и любви к родному краю.  Участниками акции: обучающиеся 2 «а» класса и родители (29 чел.)  Классный руководитель: Гатапова С.Б.</vt:lpstr>
      <vt:lpstr>   Акция «Голубой патруль» Экологический субботник на минеральном источнике «Гутарка». Участники  эколидер Галсанов Тамир и  учащиеся 8 - го класса  (12 чел.)  </vt:lpstr>
      <vt:lpstr>Всероссийский экологический диктант</vt:lpstr>
      <vt:lpstr>Зеленая акция очистка и облагораживание территории памятника   «Воинам Мургунцам» Приняли участие обучающиеся 8 – х классов (27 чел.)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Баирма</dc:creator>
  <cp:lastModifiedBy>DOC</cp:lastModifiedBy>
  <cp:revision>59</cp:revision>
  <dcterms:created xsi:type="dcterms:W3CDTF">2017-05-04T08:15:08Z</dcterms:created>
  <dcterms:modified xsi:type="dcterms:W3CDTF">2017-05-11T01:36:29Z</dcterms:modified>
</cp:coreProperties>
</file>