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41" r:id="rId2"/>
    <p:sldMasterId id="2147483749" r:id="rId3"/>
  </p:sldMasterIdLst>
  <p:notesMasterIdLst>
    <p:notesMasterId r:id="rId22"/>
  </p:notesMasterIdLst>
  <p:sldIdLst>
    <p:sldId id="261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306" r:id="rId12"/>
    <p:sldId id="271" r:id="rId13"/>
    <p:sldId id="275" r:id="rId14"/>
    <p:sldId id="276" r:id="rId15"/>
    <p:sldId id="278" r:id="rId16"/>
    <p:sldId id="280" r:id="rId17"/>
    <p:sldId id="281" r:id="rId18"/>
    <p:sldId id="282" r:id="rId19"/>
    <p:sldId id="26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5B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4660"/>
  </p:normalViewPr>
  <p:slideViewPr>
    <p:cSldViewPr>
      <p:cViewPr varScale="1">
        <p:scale>
          <a:sx n="83" d="100"/>
          <a:sy n="83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3333333333333509E-2"/>
          <c:y val="0.40908209474488766"/>
          <c:w val="0.8291666666666665"/>
          <c:h val="0.566814860019543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Неуспевающие младшие школьники</c:v>
                </c:pt>
              </c:strCache>
            </c:strRef>
          </c:tx>
          <c:explosion val="23"/>
          <c:dLbls>
            <c:spPr>
              <a:noFill/>
              <a:ln>
                <a:noFill/>
              </a:ln>
              <a:effectLst/>
            </c:spPr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Дети с нарушением речи</c:v>
                </c:pt>
                <c:pt idx="1">
                  <c:v>Прочие нарушения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6E-4364-A5A7-F616794539B2}"/>
            </c:ext>
          </c:extLst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8.3333333333333398E-2"/>
          <c:y val="0.40908209474488777"/>
          <c:w val="0.8291666666666665"/>
          <c:h val="0.56681486001954362"/>
        </c:manualLayout>
      </c:layout>
      <c:pie3DChart>
        <c:varyColors val="1"/>
        <c:dLbls>
          <c:showPercent val="1"/>
        </c:dLbls>
      </c:pie3DChart>
      <c:spPr>
        <a:noFill/>
        <a:ln w="25400">
          <a:noFill/>
        </a:ln>
      </c:spPr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речемыслительной деятельности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октябрь 2016 г.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C9-40C9-816D-106791C211F0}"/>
            </c:ext>
          </c:extLst>
        </c:ser>
        <c:dLbls>
          <c:showVal val="1"/>
        </c:dLbls>
        <c:overlap val="100"/>
        <c:axId val="98632064"/>
        <c:axId val="98633600"/>
      </c:barChart>
      <c:catAx>
        <c:axId val="98632064"/>
        <c:scaling>
          <c:orientation val="minMax"/>
        </c:scaling>
        <c:axPos val="b"/>
        <c:numFmt formatCode="General" sourceLinked="0"/>
        <c:tickLblPos val="nextTo"/>
        <c:crossAx val="98633600"/>
        <c:crosses val="autoZero"/>
        <c:auto val="1"/>
        <c:lblAlgn val="ctr"/>
        <c:lblOffset val="100"/>
      </c:catAx>
      <c:valAx>
        <c:axId val="98633600"/>
        <c:scaling>
          <c:orientation val="minMax"/>
          <c:max val="1"/>
          <c:min val="0"/>
        </c:scaling>
        <c:axPos val="l"/>
        <c:majorGridlines/>
        <c:numFmt formatCode="0.00%" sourceLinked="0"/>
        <c:tickLblPos val="nextTo"/>
        <c:crossAx val="9863206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6813264961300575"/>
          <c:y val="4.7968749999999998E-2"/>
          <c:w val="0.56087575917490662"/>
          <c:h val="0.83181766732283469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речемыслительной деятельности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октябрь 2016 г.</c:v>
                </c:pt>
                <c:pt idx="1">
                  <c:v>май 2017 г.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0.78</c:v>
                </c:pt>
                <c:pt idx="1">
                  <c:v>0.96000000000000063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C39-4D38-89C0-906BAED15A6D}"/>
            </c:ext>
          </c:extLst>
        </c:ser>
        <c:dLbls>
          <c:showVal val="1"/>
        </c:dLbls>
        <c:overlap val="100"/>
        <c:axId val="123198080"/>
        <c:axId val="123199872"/>
      </c:barChart>
      <c:catAx>
        <c:axId val="123198080"/>
        <c:scaling>
          <c:orientation val="minMax"/>
        </c:scaling>
        <c:axPos val="b"/>
        <c:numFmt formatCode="General" sourceLinked="0"/>
        <c:tickLblPos val="nextTo"/>
        <c:crossAx val="123199872"/>
        <c:crosses val="autoZero"/>
        <c:auto val="1"/>
        <c:lblAlgn val="ctr"/>
        <c:lblOffset val="100"/>
      </c:catAx>
      <c:valAx>
        <c:axId val="123199872"/>
        <c:scaling>
          <c:orientation val="minMax"/>
          <c:max val="1"/>
          <c:min val="0"/>
        </c:scaling>
        <c:axPos val="l"/>
        <c:majorGridlines/>
        <c:numFmt formatCode="0.00%" sourceLinked="0"/>
        <c:tickLblPos val="nextTo"/>
        <c:crossAx val="1231980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FDE03-09ED-4747-8FFA-D89BC77D61A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E10EF-8878-4BDF-B1DC-43848EC87B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24D6E8-5A49-4035-963E-E8476C15EA68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29B247-5376-41FF-A9A7-D3D5B60B3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7.pn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audio" Target="../media/audio2.wav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3" Type="http://schemas.openxmlformats.org/officeDocument/2006/relationships/image" Target="../media/image27.png"/><Relationship Id="rId7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32.jpeg"/><Relationship Id="rId10" Type="http://schemas.openxmlformats.org/officeDocument/2006/relationships/image" Target="../media/image34.jpeg"/><Relationship Id="rId4" Type="http://schemas.openxmlformats.org/officeDocument/2006/relationships/audio" Target="../media/audio1.wav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1.jpeg"/><Relationship Id="rId3" Type="http://schemas.openxmlformats.org/officeDocument/2006/relationships/image" Target="../media/image35.png"/><Relationship Id="rId7" Type="http://schemas.openxmlformats.org/officeDocument/2006/relationships/image" Target="../media/image37.jpeg"/><Relationship Id="rId12" Type="http://schemas.openxmlformats.org/officeDocument/2006/relationships/image" Target="../media/image40.jpeg"/><Relationship Id="rId17" Type="http://schemas.openxmlformats.org/officeDocument/2006/relationships/audio" Target="../media/audio1.wav"/><Relationship Id="rId2" Type="http://schemas.openxmlformats.org/officeDocument/2006/relationships/image" Target="../media/image5.jpe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11" Type="http://schemas.openxmlformats.org/officeDocument/2006/relationships/image" Target="../media/image39.jpeg"/><Relationship Id="rId5" Type="http://schemas.openxmlformats.org/officeDocument/2006/relationships/image" Target="../media/image36.jpeg"/><Relationship Id="rId15" Type="http://schemas.openxmlformats.org/officeDocument/2006/relationships/image" Target="../media/image43.jpeg"/><Relationship Id="rId10" Type="http://schemas.openxmlformats.org/officeDocument/2006/relationships/image" Target="../media/image28.jpeg"/><Relationship Id="rId4" Type="http://schemas.openxmlformats.org/officeDocument/2006/relationships/audio" Target="../media/audio2.wav"/><Relationship Id="rId9" Type="http://schemas.openxmlformats.org/officeDocument/2006/relationships/image" Target="../media/image32.jpeg"/><Relationship Id="rId1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5" Type="http://schemas.openxmlformats.org/officeDocument/2006/relationships/image" Target="../media/image46.jpe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audio" Target="../media/audio1.wav"/><Relationship Id="rId3" Type="http://schemas.openxmlformats.org/officeDocument/2006/relationships/image" Target="../media/image35.pn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audio" Target="../media/audio2.wav"/><Relationship Id="rId9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1.wav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audio" Target="../media/audio1.wav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24.png"/><Relationship Id="rId7" Type="http://schemas.openxmlformats.org/officeDocument/2006/relationships/slide" Target="slide10.xml"/><Relationship Id="rId12" Type="http://schemas.openxmlformats.org/officeDocument/2006/relationships/slide" Target="slide16.xml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74;&#1089;&#1077;%20&#1079;&#1074;&#1091;&#1082;&#1080;\&#1042;%20&#1052;&#1048;&#1056;&#1045;%20&#1046;&#1048;&#1042;&#1054;&#1058;&#1053;&#1067;&#1061;.mp3" TargetMode="External"/><Relationship Id="rId6" Type="http://schemas.openxmlformats.org/officeDocument/2006/relationships/slide" Target="slide11.xml"/><Relationship Id="rId11" Type="http://schemas.openxmlformats.org/officeDocument/2006/relationships/slide" Target="slide15.xml"/><Relationship Id="rId5" Type="http://schemas.openxmlformats.org/officeDocument/2006/relationships/audio" Target="../media/audio1.wav"/><Relationship Id="rId10" Type="http://schemas.openxmlformats.org/officeDocument/2006/relationships/slide" Target="slide14.xml"/><Relationship Id="rId4" Type="http://schemas.openxmlformats.org/officeDocument/2006/relationships/image" Target="../media/image25.jpeg"/><Relationship Id="rId9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56176" y="5013176"/>
            <a:ext cx="2728392" cy="145618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  <a:t>Выполнил: учитель-логопед МБДОУ «Детский сад «Тополек» с.Чапаево»</a:t>
            </a:r>
          </a:p>
          <a:p>
            <a:pPr>
              <a:lnSpc>
                <a:spcPct val="170000"/>
              </a:lnSpc>
            </a:pP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</a:rPr>
              <a:t>Гуляева Я.А.</a:t>
            </a:r>
            <a:endParaRPr lang="ru-RU" sz="1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505930"/>
            <a:ext cx="843528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Развитие и активизация речемыслительной деятельности детей старшего дошкольного возраста с речевыми нарушениями посредством  ИКТ</a:t>
            </a:r>
            <a:endParaRPr lang="ru-RU" sz="2800" dirty="0"/>
          </a:p>
        </p:txBody>
      </p:sp>
      <p:pic>
        <p:nvPicPr>
          <p:cNvPr id="4" name="Рисунок 3" descr="33272179-origina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3140968"/>
            <a:ext cx="4535488" cy="301539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68840-green-leaf-frame-backgroun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980728"/>
            <a:ext cx="4962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«Хитрые загадки»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979712" y="1772816"/>
            <a:ext cx="2448272" cy="936104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Отгадайте загадки, но смотрите не обманитесь не каждое слово в рифму верное!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716016" y="1772816"/>
            <a:ext cx="2520280" cy="1008112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х, как скачет по деревьям!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Как мелькают лапки, ушки, 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А за ними – хвостик рыжий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У красавицы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96136" y="2780928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3068960"/>
            <a:ext cx="2016747" cy="1600002"/>
          </a:xfrm>
          <a:prstGeom prst="rect">
            <a:avLst/>
          </a:prstGeom>
        </p:spPr>
      </p:pic>
      <p:pic>
        <p:nvPicPr>
          <p:cNvPr id="13" name="Рисунок 12" descr="i (49).jpg">
            <a:hlinkClick r:id="" action="ppaction://noaction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3140968"/>
            <a:ext cx="2160240" cy="2082743"/>
          </a:xfrm>
          <a:prstGeom prst="rect">
            <a:avLst/>
          </a:prstGeom>
        </p:spPr>
      </p:pic>
      <p:sp>
        <p:nvSpPr>
          <p:cNvPr id="15" name="Блок-схема: процесс 14"/>
          <p:cNvSpPr/>
          <p:nvPr/>
        </p:nvSpPr>
        <p:spPr>
          <a:xfrm>
            <a:off x="1835696" y="2924944"/>
            <a:ext cx="2304256" cy="792088"/>
          </a:xfrm>
          <a:prstGeom prst="flowChart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чаще, голову задрав, 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dirty="0">
                <a:solidFill>
                  <a:schemeClr val="bg2">
                    <a:lumMod val="25000"/>
                  </a:schemeClr>
                </a:solidFill>
              </a:rPr>
              <a:t>воет с голоду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r>
              <a:rPr lang="ru-RU" dirty="0" smtClean="0"/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" name="Рисунок 15" descr="i (1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4437112"/>
            <a:ext cx="1261120" cy="1303562"/>
          </a:xfrm>
          <a:prstGeom prst="rect">
            <a:avLst/>
          </a:prstGeom>
        </p:spPr>
      </p:pic>
      <p:pic>
        <p:nvPicPr>
          <p:cNvPr id="17" name="Рисунок 16" descr="i (49).jpg">
            <a:hlinkClick r:id="" action="ppaction://noaction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4077072"/>
            <a:ext cx="2160240" cy="2082743"/>
          </a:xfrm>
          <a:prstGeom prst="rect">
            <a:avLst/>
          </a:prstGeom>
        </p:spPr>
      </p:pic>
      <p:sp>
        <p:nvSpPr>
          <p:cNvPr id="19" name="Стрелка вниз 18"/>
          <p:cNvSpPr/>
          <p:nvPr/>
        </p:nvSpPr>
        <p:spPr>
          <a:xfrm>
            <a:off x="2699792" y="3717032"/>
            <a:ext cx="288032" cy="504056"/>
          </a:xfrm>
          <a:prstGeom prst="downArrow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>
              <a:snd r:embed="rId8" name="laser.wav"/>
            </a:hlinkClick>
          </p:cNvPr>
          <p:cNvSpPr/>
          <p:nvPr/>
        </p:nvSpPr>
        <p:spPr>
          <a:xfrm>
            <a:off x="7596336" y="5949280"/>
            <a:ext cx="1296144" cy="576064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22222E-6 C -0.01562 0.04676 -0.01406 0.08264 -0.01198 0.08264 C -0.00972 0.08264 -0.00798 0.04676 -0.00798 -2.22222E-6 C -0.00798 -0.04676 -0.00625 -0.08264 -0.00399 -0.08264 C -0.00191 -0.08264 -1.38889E-6 -0.04676 -1.38889E-6 -2.22222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5118" y="764704"/>
            <a:ext cx="40105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solidFill>
                  <a:schemeClr val="accent3"/>
                </a:solidFill>
                <a:effectLst>
                  <a:reflection blurRad="12700" stA="50000" endPos="50000" dist="5000" dir="5400000" sy="-100000" rotWithShape="0"/>
                </a:effectLst>
              </a:rPr>
              <a:t>«Догадайся»</a:t>
            </a:r>
            <a:endParaRPr lang="ru-RU" sz="4000" b="1" cap="all" spc="0" dirty="0">
              <a:ln w="0"/>
              <a:solidFill>
                <a:schemeClr val="accent3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6712"/>
            <a:ext cx="1800200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051720" y="1556792"/>
            <a:ext cx="2232248" cy="792088"/>
          </a:xfrm>
          <a:prstGeom prst="wedgeRoundRectCallout">
            <a:avLst>
              <a:gd name="adj1" fmla="val -63618"/>
              <a:gd name="adj2" fmla="val 5366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Догадайся о каком животном идет речь?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>
              <a:snd r:embed="rId4" name="laser.wav"/>
            </a:hlinkClick>
          </p:cNvPr>
          <p:cNvSpPr/>
          <p:nvPr/>
        </p:nvSpPr>
        <p:spPr>
          <a:xfrm>
            <a:off x="7596336" y="5949280"/>
            <a:ext cx="1296144" cy="504056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Рисунок 11" descr="i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2492896"/>
            <a:ext cx="1842318" cy="1409603"/>
          </a:xfrm>
          <a:prstGeom prst="rect">
            <a:avLst/>
          </a:prstGeom>
        </p:spPr>
      </p:pic>
      <p:pic>
        <p:nvPicPr>
          <p:cNvPr id="15" name="Рисунок 14" descr="i (1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4581128"/>
            <a:ext cx="1134616" cy="1172800"/>
          </a:xfrm>
          <a:prstGeom prst="rect">
            <a:avLst/>
          </a:prstGeom>
        </p:spPr>
      </p:pic>
      <p:pic>
        <p:nvPicPr>
          <p:cNvPr id="14" name="Рисунок 13" descr="2010_0506Oryctolagus_cuniculus1013-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7301" b="4988"/>
          <a:stretch>
            <a:fillRect/>
          </a:stretch>
        </p:blipFill>
        <p:spPr>
          <a:xfrm>
            <a:off x="5436096" y="1628800"/>
            <a:ext cx="1339442" cy="1231801"/>
          </a:xfrm>
          <a:prstGeom prst="rect">
            <a:avLst/>
          </a:prstGeom>
        </p:spPr>
      </p:pic>
      <p:sp>
        <p:nvSpPr>
          <p:cNvPr id="8" name="МЕДВ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1619672" y="2564904"/>
            <a:ext cx="2664296" cy="1440160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Бурый, мохнатый, большой, косолапый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4005064"/>
            <a:ext cx="2016747" cy="1600002"/>
          </a:xfrm>
          <a:prstGeom prst="rect">
            <a:avLst/>
          </a:prstGeom>
        </p:spPr>
      </p:pic>
      <p:sp>
        <p:nvSpPr>
          <p:cNvPr id="9" name="БЕЛК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1547664" y="4293096"/>
            <a:ext cx="2664296" cy="1368152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Прыгает по веткам, меняет шубку к зиме и к лету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МЫШ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155679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Длинные уши, короткий хвостик, теплый пушок, косые глазки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" name="Рисунок 15" descr="i (4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3212976"/>
            <a:ext cx="2353044" cy="1239962"/>
          </a:xfrm>
          <a:prstGeom prst="rect">
            <a:avLst/>
          </a:prstGeom>
        </p:spPr>
      </p:pic>
      <p:sp>
        <p:nvSpPr>
          <p:cNvPr id="11" name="ВОЛК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443711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Серый, страшный, зубастый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МЫШКА">
            <a:hlinkClick r:id="" action="ppaction://noaction">
              <a:snd r:embed="rId8" name="cashreg.wav"/>
            </a:hlinkClick>
          </p:cNvPr>
          <p:cNvSpPr/>
          <p:nvPr/>
        </p:nvSpPr>
        <p:spPr>
          <a:xfrm>
            <a:off x="4932040" y="2996952"/>
            <a:ext cx="2664296" cy="1296144"/>
          </a:xfrm>
          <a:prstGeom prst="flowChartAlternateProcess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dist="50800" dir="4500000"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Маленькая, серенькая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длинным хвостом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  <p:bldP spid="11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derevo_trava_nebo_oblaka_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20689"/>
            <a:ext cx="145880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979712" y="188640"/>
            <a:ext cx="57044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«Четвертый лишний»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483768" y="1052736"/>
            <a:ext cx="3744416" cy="1368152"/>
          </a:xfrm>
          <a:prstGeom prst="wedgeRoundRectCallout">
            <a:avLst>
              <a:gd name="adj1" fmla="val -64260"/>
              <a:gd name="adj2" fmla="val -14038"/>
              <a:gd name="adj3" fmla="val 16667"/>
            </a:avLst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Посмотри, в каждом ряду по 4 картинки, 3 подходят друг к другу по какому-либо признаку, а 4 лишняя. Какая? Почему ты так думаешь?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3933056"/>
            <a:ext cx="9144000" cy="0"/>
          </a:xfrm>
          <a:prstGeom prst="line">
            <a:avLst/>
          </a:prstGeom>
          <a:ln w="3492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5445224"/>
            <a:ext cx="9144000" cy="0"/>
          </a:xfrm>
          <a:prstGeom prst="line">
            <a:avLst/>
          </a:prstGeom>
          <a:ln w="34925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Hedgehog-31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0032" y="4293096"/>
            <a:ext cx="1638300" cy="1185672"/>
          </a:xfrm>
          <a:prstGeom prst="rect">
            <a:avLst/>
          </a:prstGeom>
        </p:spPr>
      </p:pic>
      <p:pic>
        <p:nvPicPr>
          <p:cNvPr id="11" name="Рисунок 10" descr="i (89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2636912"/>
            <a:ext cx="1152128" cy="1190901"/>
          </a:xfrm>
          <a:prstGeom prst="rect">
            <a:avLst/>
          </a:prstGeom>
        </p:spPr>
      </p:pic>
      <p:pic>
        <p:nvPicPr>
          <p:cNvPr id="12" name="Рисунок 11" descr="i (79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2420888"/>
            <a:ext cx="1380093" cy="1529485"/>
          </a:xfrm>
          <a:prstGeom prst="rect">
            <a:avLst/>
          </a:prstGeom>
        </p:spPr>
      </p:pic>
      <p:pic>
        <p:nvPicPr>
          <p:cNvPr id="13" name="Рисунок 12" descr="i (65)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2276872"/>
            <a:ext cx="1648767" cy="1817871"/>
          </a:xfrm>
          <a:prstGeom prst="rect">
            <a:avLst/>
          </a:prstGeom>
        </p:spPr>
      </p:pic>
      <p:pic>
        <p:nvPicPr>
          <p:cNvPr id="15" name="Рисунок 14" descr="i (78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4005064"/>
            <a:ext cx="2091166" cy="1600002"/>
          </a:xfrm>
          <a:prstGeom prst="rect">
            <a:avLst/>
          </a:prstGeom>
        </p:spPr>
      </p:pic>
      <p:pic>
        <p:nvPicPr>
          <p:cNvPr id="17" name="Рисунок 16" descr="i (93)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2420888"/>
            <a:ext cx="1944216" cy="1542459"/>
          </a:xfrm>
          <a:prstGeom prst="rect">
            <a:avLst/>
          </a:prstGeom>
        </p:spPr>
      </p:pic>
      <p:pic>
        <p:nvPicPr>
          <p:cNvPr id="18" name="Рисунок 17" descr="raccoon-94083812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4149080"/>
            <a:ext cx="1710190" cy="1368152"/>
          </a:xfrm>
          <a:prstGeom prst="rect">
            <a:avLst/>
          </a:prstGeom>
        </p:spPr>
      </p:pic>
      <p:pic>
        <p:nvPicPr>
          <p:cNvPr id="19" name="Рисунок 18" descr="vnieklassnoiemieropriiatiieponieviedomymdorozhkam_5.jpe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4077072"/>
            <a:ext cx="1139475" cy="1368152"/>
          </a:xfrm>
          <a:prstGeom prst="rect">
            <a:avLst/>
          </a:prstGeom>
        </p:spPr>
      </p:pic>
      <p:pic>
        <p:nvPicPr>
          <p:cNvPr id="20" name="Рисунок 19" descr="img15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5661248"/>
            <a:ext cx="1344150" cy="1008111"/>
          </a:xfrm>
          <a:prstGeom prst="rect">
            <a:avLst/>
          </a:prstGeom>
        </p:spPr>
      </p:pic>
      <p:pic>
        <p:nvPicPr>
          <p:cNvPr id="21" name="Рисунок 20" descr="i (79).jpg">
            <a:hlinkClick r:id="" action="ppaction://noaction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5373216"/>
            <a:ext cx="1440160" cy="1596054"/>
          </a:xfrm>
          <a:prstGeom prst="rect">
            <a:avLst/>
          </a:prstGeom>
        </p:spPr>
      </p:pic>
      <p:pic>
        <p:nvPicPr>
          <p:cNvPr id="22" name="Рисунок 21" descr="i (2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0EFED"/>
              </a:clrFrom>
              <a:clrTo>
                <a:srgbClr val="F0EF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5445224"/>
            <a:ext cx="1459118" cy="1239962"/>
          </a:xfrm>
          <a:prstGeom prst="rect">
            <a:avLst/>
          </a:prstGeom>
        </p:spPr>
      </p:pic>
      <p:pic>
        <p:nvPicPr>
          <p:cNvPr id="23" name="Рисунок 22" descr="d92279f076750fe6340063139d6ce199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5988968"/>
            <a:ext cx="1498331" cy="869032"/>
          </a:xfrm>
          <a:prstGeom prst="rect">
            <a:avLst/>
          </a:prstGeom>
        </p:spPr>
      </p:pic>
      <p:pic>
        <p:nvPicPr>
          <p:cNvPr id="27" name="Рисунок 26" descr="0_6bc46_7f6779ff_orig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267744" y="836712"/>
            <a:ext cx="3977648" cy="4885954"/>
          </a:xfrm>
          <a:prstGeom prst="rect">
            <a:avLst/>
          </a:prstGeom>
        </p:spPr>
      </p:pic>
      <p:sp>
        <p:nvSpPr>
          <p:cNvPr id="30" name="Управляющая кнопка: настраиваемая 29">
            <a:hlinkClick r:id="" action="ppaction://hlinkshowjump?jump=nextslide" highlightClick="1">
              <a:snd r:embed="rId17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244eb4888d0a9e8086ce855a117e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5" y="0"/>
            <a:ext cx="9120249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487816" y="548680"/>
            <a:ext cx="1656184" cy="195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323528" y="116632"/>
            <a:ext cx="5256584" cy="12961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«ЧТО ОБЩЕГО ?»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203848" y="1988840"/>
            <a:ext cx="3672408" cy="1080120"/>
          </a:xfrm>
          <a:prstGeom prst="wedgeRoundRectCallout">
            <a:avLst>
              <a:gd name="adj1" fmla="val 63026"/>
              <a:gd name="adj2" fmla="val -44688"/>
              <a:gd name="adj3" fmla="val 16667"/>
            </a:avLst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Сравни животных, подумай, чем они похожи, а чем отличаются?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>
              <a:snd r:embed="rId4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" name="Рисунок 9" descr="vnieklassnoiemieropriiatiieponieviedomymdorozhkam_5.jpe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3803244"/>
            <a:ext cx="2088232" cy="2507311"/>
          </a:xfrm>
          <a:prstGeom prst="rect">
            <a:avLst/>
          </a:prstGeom>
        </p:spPr>
      </p:pic>
      <p:pic>
        <p:nvPicPr>
          <p:cNvPr id="11" name="Рисунок 10" descr="i (93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8010" y="4293096"/>
            <a:ext cx="2178326" cy="1728192"/>
          </a:xfrm>
          <a:prstGeom prst="rect">
            <a:avLst/>
          </a:prstGeom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2.96296E-6 C -0.01562 0.0426 -0.01389 0.07523 -0.0118 0.07523 C -0.00972 0.07523 -0.00781 0.0426 -0.00781 -2.96296E-6 C -0.00781 -0.04259 -0.00607 -0.075 -0.00399 -0.075 C -0.00191 -0.075 -2.5E-6 -0.04259 -2.5E-6 -2.96296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5c35ca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80728"/>
            <a:ext cx="145880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5237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«Что забыл нарисовать художник?»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267744" y="908720"/>
            <a:ext cx="3960440" cy="1584176"/>
          </a:xfrm>
          <a:prstGeom prst="wedgeRoundRectCallout">
            <a:avLst>
              <a:gd name="adj1" fmla="val -73235"/>
              <a:gd name="adj2" fmla="val -7709"/>
              <a:gd name="adj3" fmla="val 16667"/>
            </a:avLst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Внимательно посмотри на животных, что художник забыл нарисовать? Отвечай полным ответом и покажи на картинке. </a:t>
            </a:r>
            <a:endParaRPr lang="ru-RU" dirty="0"/>
          </a:p>
        </p:txBody>
      </p:sp>
      <p:pic>
        <p:nvPicPr>
          <p:cNvPr id="1027" name="Picture 3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7F7F5"/>
              </a:clrFrom>
              <a:clrTo>
                <a:srgbClr val="F7F7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149080"/>
            <a:ext cx="173505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DECEA"/>
              </a:clrFrom>
              <a:clrTo>
                <a:srgbClr val="EDEC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645024"/>
            <a:ext cx="936104" cy="53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419872" y="3861048"/>
            <a:ext cx="2302321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43808" y="4437112"/>
            <a:ext cx="618728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4941168"/>
            <a:ext cx="99873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1276" y="5174445"/>
            <a:ext cx="83830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08" y="3140968"/>
            <a:ext cx="1372766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>
            <a:hlinkClick r:id="" action="ppaction://noaction">
              <a:snd r:embed="rId4" name="chimes.wav"/>
            </a:hlinkClick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20272" y="2708920"/>
            <a:ext cx="779884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Управляющая кнопка: настраиваемая 16">
            <a:hlinkClick r:id="" action="ppaction://hlinkshowjump?jump=nextslide" highlightClick="1">
              <a:snd r:embed="rId13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3.7037E-6 C -0.00781 0.04676 -0.00694 0.08264 -0.0059 0.08264 C -0.00486 0.08264 -0.00399 0.04676 -0.00399 3.7037E-6 C -0.00399 -0.04676 -0.00312 -0.08264 -0.00208 -0.08264 C -0.00104 -0.08264 1.38778E-17 -0.04676 1.38778E-17 3.7037E-6 " pathEditMode="relative" rAng="0" ptsTypes="fffff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68840-green-leaf-frame-background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99792" y="1052736"/>
            <a:ext cx="35538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«Небылицы»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619672" y="2060848"/>
            <a:ext cx="5904656" cy="216024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Я вот что хочу вам рассказать. Вот вчера -  иду я по лесу, солнышко светит, темно, листочки синие под ногами шуршат. И вдруг из-за ели как выскочит заяц, как зарычит на меня: «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ф-ф-ф-ф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!" - и рога уже наставил. Я испугалась и убежала. А вы бы испугались? 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221088"/>
            <a:ext cx="15144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 (8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360302">
            <a:off x="1468804" y="5440095"/>
            <a:ext cx="841240" cy="951929"/>
          </a:xfrm>
          <a:prstGeom prst="rect">
            <a:avLst/>
          </a:prstGeom>
        </p:spPr>
      </p:pic>
      <p:pic>
        <p:nvPicPr>
          <p:cNvPr id="10" name="Рисунок 9" descr="i (8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2622587">
            <a:off x="6699159" y="4368447"/>
            <a:ext cx="841240" cy="951929"/>
          </a:xfrm>
          <a:prstGeom prst="rect">
            <a:avLst/>
          </a:prstGeom>
        </p:spPr>
      </p:pic>
      <p:pic>
        <p:nvPicPr>
          <p:cNvPr id="11" name="Рисунок 10" descr="i (8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622240">
            <a:off x="5288726" y="5663715"/>
            <a:ext cx="841240" cy="951929"/>
          </a:xfrm>
          <a:prstGeom prst="rect">
            <a:avLst/>
          </a:prstGeom>
        </p:spPr>
      </p:pic>
      <p:pic>
        <p:nvPicPr>
          <p:cNvPr id="12" name="Рисунок 11" descr="i (8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9712101">
            <a:off x="2034938" y="4184335"/>
            <a:ext cx="841240" cy="951929"/>
          </a:xfrm>
          <a:prstGeom prst="rect">
            <a:avLst/>
          </a:prstGeom>
        </p:spPr>
      </p:pic>
      <p:pic>
        <p:nvPicPr>
          <p:cNvPr id="13" name="Рисунок 12" descr="i (8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6643569" y="925384"/>
            <a:ext cx="841240" cy="951929"/>
          </a:xfrm>
          <a:prstGeom prst="rect">
            <a:avLst/>
          </a:prstGeom>
        </p:spPr>
      </p:pic>
      <p:sp>
        <p:nvSpPr>
          <p:cNvPr id="14" name="Солнце 13"/>
          <p:cNvSpPr/>
          <p:nvPr/>
        </p:nvSpPr>
        <p:spPr>
          <a:xfrm>
            <a:off x="-180528" y="0"/>
            <a:ext cx="2376264" cy="2304256"/>
          </a:xfrm>
          <a:prstGeom prst="sun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страиваемая 14">
            <a:hlinkClick r:id="" action="ppaction://hlinkshowjump?jump=nextslide" highlightClick="1">
              <a:snd r:embed="rId5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1196752"/>
            <a:ext cx="66892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«Объясни выражение»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1"/>
          <p:cNvSpPr/>
          <p:nvPr/>
        </p:nvSpPr>
        <p:spPr>
          <a:xfrm>
            <a:off x="611560" y="2204864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1. Медведь на ухо наступил.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2"/>
          <p:cNvSpPr/>
          <p:nvPr/>
        </p:nvSpPr>
        <p:spPr>
          <a:xfrm>
            <a:off x="539552" y="3645024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2. Медвежья услуга.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3"/>
          <p:cNvSpPr/>
          <p:nvPr/>
        </p:nvSpPr>
        <p:spPr>
          <a:xfrm>
            <a:off x="611560" y="5157192"/>
            <a:ext cx="3528392" cy="720080"/>
          </a:xfrm>
          <a:prstGeom prst="roundRec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3. Держать в ежовых рукавицах.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 descr="bin.jpg"/>
          <p:cNvPicPr>
            <a:picLocks noChangeAspect="1"/>
          </p:cNvPicPr>
          <p:nvPr/>
        </p:nvPicPr>
        <p:blipFill>
          <a:blip r:embed="rId3" cstate="print"/>
          <a:srcRect l="22088" r="25770"/>
          <a:stretch>
            <a:fillRect/>
          </a:stretch>
        </p:blipFill>
        <p:spPr>
          <a:xfrm flipH="1">
            <a:off x="4788024" y="2996952"/>
            <a:ext cx="161494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030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EEFF5"/>
              </a:clrFrom>
              <a:clrTo>
                <a:srgbClr val="EEEF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4725144"/>
            <a:ext cx="1880172" cy="1296144"/>
          </a:xfrm>
          <a:prstGeom prst="rect">
            <a:avLst/>
          </a:prstGeom>
        </p:spPr>
      </p:pic>
      <p:pic>
        <p:nvPicPr>
          <p:cNvPr id="11" name="Рисунок 10" descr="i (10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8025" y="1844824"/>
            <a:ext cx="2063113" cy="1440160"/>
          </a:xfrm>
          <a:prstGeom prst="rect">
            <a:avLst/>
          </a:prstGeom>
        </p:spPr>
      </p:pic>
      <p:sp>
        <p:nvSpPr>
          <p:cNvPr id="13" name="Управляющая кнопка: настраиваемая 12">
            <a:hlinkClick r:id="" action="ppaction://hlinkshowjump?jump=nextslide" highlightClick="1">
              <a:snd r:embed="rId6" name="laser.wav"/>
            </a:hlinkClick>
          </p:cNvPr>
          <p:cNvSpPr/>
          <p:nvPr/>
        </p:nvSpPr>
        <p:spPr>
          <a:xfrm>
            <a:off x="8028384" y="6237312"/>
            <a:ext cx="1008112" cy="432048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далее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1409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Итоговая диагностика речемыслительной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деятельности старших дошкольников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речевыми нарушениями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55576" y="2060848"/>
          <a:ext cx="69127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 descr="bigstock-A-business-man-bragging-about-1505419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4652" y="4581128"/>
            <a:ext cx="3239348" cy="2160240"/>
          </a:xfrm>
          <a:prstGeom prst="rect">
            <a:avLst/>
          </a:prstGeom>
        </p:spPr>
      </p:pic>
      <p:pic>
        <p:nvPicPr>
          <p:cNvPr id="7" name="Рисунок 6" descr="i (2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240" y="1268760"/>
            <a:ext cx="2562225" cy="204787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a244eb4888d0a9e8086ce855a117e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0249" cy="6858000"/>
          </a:xfrm>
          <a:prstGeom prst="rect">
            <a:avLst/>
          </a:prstGeom>
        </p:spPr>
      </p:pic>
      <p:pic>
        <p:nvPicPr>
          <p:cNvPr id="3" name="Рисунок 2" descr="9ddcebb9115bc6de2834c306fc07722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263024"/>
            <a:ext cx="6444208" cy="1165975"/>
          </a:xfrm>
          <a:prstGeom prst="rect">
            <a:avLst/>
          </a:prstGeom>
        </p:spPr>
      </p:pic>
      <p:pic>
        <p:nvPicPr>
          <p:cNvPr id="6" name="Рисунок 5" descr="0_c8eb6_8152ed4c_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640452">
            <a:off x="4211960" y="3933056"/>
            <a:ext cx="2176930" cy="243686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derevo_trava_nebo_oblaka_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 descr="i (5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548680"/>
            <a:ext cx="4098961" cy="415696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51920" y="2132856"/>
            <a:ext cx="1710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Старший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дошкольный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возраст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198824" y="1004885"/>
            <a:ext cx="2760551" cy="1512168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Произвольное внимание</a:t>
            </a:r>
          </a:p>
          <a:p>
            <a:pPr algn="ctr"/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6500890" y="825987"/>
            <a:ext cx="2624765" cy="1919064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Развитие произвольной слуховой и зрительной памяти </a:t>
            </a:r>
          </a:p>
          <a:p>
            <a:pPr algn="ctr"/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179512" y="3212976"/>
            <a:ext cx="2760551" cy="1512168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мышление</a:t>
            </a:r>
          </a:p>
          <a:p>
            <a:pPr algn="ctr"/>
            <a:endParaRPr lang="ru-RU" dirty="0"/>
          </a:p>
        </p:txBody>
      </p:sp>
      <p:sp>
        <p:nvSpPr>
          <p:cNvPr id="24" name="Облако 23"/>
          <p:cNvSpPr/>
          <p:nvPr/>
        </p:nvSpPr>
        <p:spPr>
          <a:xfrm>
            <a:off x="6228184" y="3501008"/>
            <a:ext cx="2760551" cy="1512168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речь</a:t>
            </a:r>
          </a:p>
          <a:p>
            <a:pPr algn="ctr"/>
            <a:endParaRPr lang="ru-RU" dirty="0"/>
          </a:p>
        </p:txBody>
      </p:sp>
      <p:sp>
        <p:nvSpPr>
          <p:cNvPr id="25" name="Облако 24"/>
          <p:cNvSpPr/>
          <p:nvPr/>
        </p:nvSpPr>
        <p:spPr>
          <a:xfrm>
            <a:off x="2627784" y="4509120"/>
            <a:ext cx="3816424" cy="2016224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Речемыслительная деятельность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763688" y="4725144"/>
            <a:ext cx="792088" cy="720080"/>
          </a:xfrm>
          <a:prstGeom prst="straightConnector1">
            <a:avLst/>
          </a:prstGeom>
          <a:ln w="22225" cmpd="sng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6516216" y="5013176"/>
            <a:ext cx="1008112" cy="432048"/>
          </a:xfrm>
          <a:prstGeom prst="straightConnector1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611560" y="404664"/>
            <a:ext cx="7848872" cy="144016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По данным клинических, педагогических и психологических исследований </a:t>
            </a:r>
            <a:r>
              <a:rPr lang="ru-RU" dirty="0"/>
              <a:t>(</a:t>
            </a:r>
            <a:r>
              <a:rPr lang="ru-RU" i="1" dirty="0"/>
              <a:t>Т.А. Власова, Г.И. </a:t>
            </a:r>
            <a:r>
              <a:rPr lang="ru-RU" i="1" dirty="0" err="1"/>
              <a:t>Жаренкова</a:t>
            </a:r>
            <a:r>
              <a:rPr lang="ru-RU" i="1" dirty="0"/>
              <a:t>, К.С. Лебединская, В.И. </a:t>
            </a:r>
            <a:r>
              <a:rPr lang="ru-RU" i="1" dirty="0" err="1"/>
              <a:t>Лубовский</a:t>
            </a:r>
            <a:r>
              <a:rPr lang="ru-RU" i="1" dirty="0"/>
              <a:t>, Н.А. Никашина, М.С. </a:t>
            </a:r>
            <a:r>
              <a:rPr lang="ru-RU" i="1" dirty="0" smtClean="0"/>
              <a:t>Певзнер</a:t>
            </a:r>
            <a:r>
              <a:rPr lang="ru-RU" i="1" dirty="0"/>
              <a:t> </a:t>
            </a:r>
            <a:r>
              <a:rPr lang="ru-RU" i="1" dirty="0" smtClean="0"/>
              <a:t>и др.) 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75656" y="2060848"/>
          <a:ext cx="609600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177878"/>
            <a:ext cx="3527789" cy="2680122"/>
          </a:xfrm>
          <a:prstGeom prst="rect">
            <a:avLst/>
          </a:prstGeom>
        </p:spPr>
      </p:pic>
      <p:pic>
        <p:nvPicPr>
          <p:cNvPr id="7" name="Рисунок 6" descr="0f165c31e2bf6a01ab878c77b9ec7e57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DEDEF"/>
              </a:clrFrom>
              <a:clrTo>
                <a:srgbClr val="EDED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0272" y="3326476"/>
            <a:ext cx="1872208" cy="2793132"/>
          </a:xfrm>
          <a:prstGeom prst="rect">
            <a:avLst/>
          </a:prstGeom>
        </p:spPr>
      </p:pic>
      <p:graphicFrame>
        <p:nvGraphicFramePr>
          <p:cNvPr id="8" name="Диаграмма 7"/>
          <p:cNvGraphicFramePr/>
          <p:nvPr/>
        </p:nvGraphicFramePr>
        <p:xfrm>
          <a:off x="1628056" y="2213248"/>
          <a:ext cx="6096000" cy="4208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5c35ca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2996952"/>
            <a:ext cx="2160240" cy="2525487"/>
          </a:xfrm>
          <a:prstGeom prst="rect">
            <a:avLst/>
          </a:prstGeom>
        </p:spPr>
      </p:pic>
      <p:pic>
        <p:nvPicPr>
          <p:cNvPr id="4" name="Рисунок 3" descr="school-house-682225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707" b="9177"/>
          <a:stretch>
            <a:fillRect/>
          </a:stretch>
        </p:blipFill>
        <p:spPr>
          <a:xfrm>
            <a:off x="7236296" y="2852936"/>
            <a:ext cx="1615060" cy="1628799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>
            <a:off x="179512" y="0"/>
            <a:ext cx="2592288" cy="1368152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Специализированный детский сад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6372200" y="908720"/>
            <a:ext cx="2771800" cy="1368152"/>
          </a:xfrm>
          <a:prstGeom prst="cloud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Детский сад общеразвивающего вида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40007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4149080"/>
            <a:ext cx="2080664" cy="1687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 (8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7784" y="2492896"/>
            <a:ext cx="1342481" cy="1311970"/>
          </a:xfrm>
          <a:prstGeom prst="rect">
            <a:avLst/>
          </a:prstGeom>
        </p:spPr>
      </p:pic>
      <p:pic>
        <p:nvPicPr>
          <p:cNvPr id="9" name="Рисунок 8" descr="i (11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1052736"/>
            <a:ext cx="1232148" cy="1576856"/>
          </a:xfrm>
          <a:prstGeom prst="rect">
            <a:avLst/>
          </a:prstGeom>
        </p:spPr>
      </p:pic>
      <p:pic>
        <p:nvPicPr>
          <p:cNvPr id="10" name="Рисунок 9" descr="i (10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484784"/>
            <a:ext cx="1610786" cy="1095946"/>
          </a:xfrm>
          <a:prstGeom prst="rect">
            <a:avLst/>
          </a:prstGeom>
        </p:spPr>
      </p:pic>
      <p:sp>
        <p:nvSpPr>
          <p:cNvPr id="17" name="Блок-схема: альтернативный процесс 16"/>
          <p:cNvSpPr/>
          <p:nvPr/>
        </p:nvSpPr>
        <p:spPr>
          <a:xfrm>
            <a:off x="2987824" y="116632"/>
            <a:ext cx="4176464" cy="720080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Целенаправленное развитие речемыслительной деятельности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8" name="Рисунок 17" descr="akkumulyator-na-vaz-21074i-tsena-54820-lar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940152" y="2708920"/>
            <a:ext cx="1526132" cy="100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224031_b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BE5"/>
              </a:clrFrom>
              <a:clrTo>
                <a:srgbClr val="FFFBE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3861048"/>
            <a:ext cx="1275782" cy="125692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istory-Powerpoint-Background-Pics-06971.jpg"/>
          <p:cNvPicPr>
            <a:picLocks noChangeAspect="1"/>
          </p:cNvPicPr>
          <p:nvPr/>
        </p:nvPicPr>
        <p:blipFill>
          <a:blip r:embed="rId2" cstate="print"/>
          <a:srcRect l="5906" t="4921" r="5906" b="2953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355" y="260648"/>
            <a:ext cx="871014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Обследование речемыслительной деятельности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старших дошкольников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340768"/>
            <a:ext cx="64807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РЕЧЕМЫСЛИТЕЛЬНАЯ ДЕЯТЕЛЬНОСТЬ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2420888"/>
            <a:ext cx="3024336" cy="3168352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u="sng" dirty="0" smtClean="0"/>
              <a:t>Устная речь:</a:t>
            </a:r>
            <a:endParaRPr lang="ru-RU" sz="1600" dirty="0" smtClean="0"/>
          </a:p>
          <a:p>
            <a:pPr lvl="0"/>
            <a:r>
              <a:rPr lang="ru-RU" sz="1600" dirty="0" smtClean="0"/>
              <a:t>- Словарный запас;</a:t>
            </a:r>
          </a:p>
          <a:p>
            <a:pPr lvl="0"/>
            <a:r>
              <a:rPr lang="ru-RU" sz="1600" dirty="0" smtClean="0"/>
              <a:t>- Словообразование;</a:t>
            </a:r>
          </a:p>
          <a:p>
            <a:pPr lvl="0"/>
            <a:r>
              <a:rPr lang="ru-RU" sz="1600" dirty="0" smtClean="0"/>
              <a:t>- Словоизменение;</a:t>
            </a:r>
          </a:p>
          <a:p>
            <a:pPr lvl="0"/>
            <a:r>
              <a:rPr lang="ru-RU" sz="1600" dirty="0" smtClean="0"/>
              <a:t>- Согласование частей речи;</a:t>
            </a:r>
          </a:p>
          <a:p>
            <a:pPr lvl="0"/>
            <a:r>
              <a:rPr lang="ru-RU" sz="1600" dirty="0" smtClean="0"/>
              <a:t>- Связная речь;</a:t>
            </a:r>
          </a:p>
          <a:p>
            <a:pPr lvl="0"/>
            <a:r>
              <a:rPr lang="ru-RU" sz="1600" dirty="0" smtClean="0"/>
              <a:t>- Фонематические процессы;</a:t>
            </a:r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7984" y="2348880"/>
            <a:ext cx="4536504" cy="3600400"/>
          </a:xfrm>
          <a:prstGeom prst="roundRect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u="sng" dirty="0" smtClean="0"/>
              <a:t>Мышление:</a:t>
            </a:r>
            <a:endParaRPr lang="ru-RU" sz="1600" dirty="0" smtClean="0"/>
          </a:p>
          <a:p>
            <a:pPr lvl="0"/>
            <a:r>
              <a:rPr lang="ru-RU" sz="1600" dirty="0" smtClean="0"/>
              <a:t>- «Четвертый лишний» (способность к обобщению, абстрагированию, умению выделять существенные признаки);</a:t>
            </a:r>
          </a:p>
          <a:p>
            <a:pPr lvl="0"/>
            <a:r>
              <a:rPr lang="ru-RU" sz="1600" dirty="0" smtClean="0"/>
              <a:t>- «Классификация» (сформированность обобщения и отвлечения);</a:t>
            </a:r>
          </a:p>
          <a:p>
            <a:pPr lvl="0"/>
            <a:r>
              <a:rPr lang="ru-RU" sz="1600" dirty="0" smtClean="0"/>
              <a:t>- «Аналитические задачи» (понимание логических  отношений, соотносить два суждения, делать вывод);</a:t>
            </a:r>
          </a:p>
          <a:p>
            <a:pPr lvl="0"/>
            <a:r>
              <a:rPr lang="ru-RU" sz="1600" dirty="0" smtClean="0"/>
              <a:t>- «Простейшие дедуктивные умозаключения»  (причинно-следственные связи, соотношение уровней мышления и речи);</a:t>
            </a:r>
            <a:endParaRPr lang="ru-RU" sz="16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2915816" y="2132856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588224" y="2132856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90364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Средний уровень речемыслительной деятельности старших дошкольников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речевыми нарушениями в МБДОУ «Детский сад «Тополек» с.Чапаево»</a:t>
            </a:r>
          </a:p>
        </p:txBody>
      </p:sp>
      <p:pic>
        <p:nvPicPr>
          <p:cNvPr id="8" name="Рисунок 7" descr="i (13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050" y="1844824"/>
            <a:ext cx="3028950" cy="20478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57800"/>
            <a:ext cx="27003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Диаграмма 5"/>
          <p:cNvGraphicFramePr/>
          <p:nvPr/>
        </p:nvGraphicFramePr>
        <p:xfrm>
          <a:off x="1835696" y="2060848"/>
          <a:ext cx="525658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77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42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188640"/>
            <a:ext cx="711464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Направления работы по развитию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</a:rPr>
              <a:t>речемыслительной деятельности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588224" y="1340768"/>
            <a:ext cx="360040" cy="4176464"/>
          </a:xfrm>
          <a:prstGeom prst="rightBrace">
            <a:avLst>
              <a:gd name="adj1" fmla="val 65836"/>
              <a:gd name="adj2" fmla="val 50000"/>
            </a:avLst>
          </a:prstGeom>
          <a:ln w="34925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948264" y="3068960"/>
            <a:ext cx="2123728" cy="7200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Логопедические занятия</a:t>
            </a:r>
            <a:endParaRPr lang="ru-RU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899592" y="1556792"/>
            <a:ext cx="554461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Развитие мыслительных операций; </a:t>
            </a:r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899592" y="2420888"/>
            <a:ext cx="554461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Развитие внимания к звучащей речи, речеслуховой памяти; </a:t>
            </a:r>
            <a:endParaRPr lang="ru-RU" dirty="0"/>
          </a:p>
        </p:txBody>
      </p:sp>
      <p:sp>
        <p:nvSpPr>
          <p:cNvPr id="11" name="Пятиугольник 10"/>
          <p:cNvSpPr/>
          <p:nvPr/>
        </p:nvSpPr>
        <p:spPr>
          <a:xfrm>
            <a:off x="899592" y="3284984"/>
            <a:ext cx="554461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планирующей и регулирующей функции речи; </a:t>
            </a:r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899592" y="4221088"/>
            <a:ext cx="554461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Развивать умение понимать скрытый смысл предметов и явлений; 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template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339752" y="332656"/>
            <a:ext cx="5400600" cy="792088"/>
          </a:xfrm>
          <a:prstGeom prst="roundRect">
            <a:avLst/>
          </a:prstGeom>
          <a:solidFill>
            <a:schemeClr val="bg1">
              <a:alpha val="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Использование ИКТ 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005064"/>
            <a:ext cx="1662297" cy="247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с одним вырезанным углом 5"/>
          <p:cNvSpPr/>
          <p:nvPr/>
        </p:nvSpPr>
        <p:spPr>
          <a:xfrm>
            <a:off x="1691680" y="1340768"/>
            <a:ext cx="6264696" cy="648072"/>
          </a:xfrm>
          <a:prstGeom prst="snip1Rect">
            <a:avLst>
              <a:gd name="adj" fmla="val 32707"/>
            </a:avLst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Повышает интерес к учебной деятельности</a:t>
            </a:r>
            <a:endParaRPr lang="ru-RU" dirty="0"/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1691680" y="2276872"/>
            <a:ext cx="6264696" cy="648072"/>
          </a:xfrm>
          <a:prstGeom prst="snip1Rect">
            <a:avLst>
              <a:gd name="adj" fmla="val 36049"/>
            </a:avLst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Создает хорошую эмоциональную обстановку</a:t>
            </a:r>
            <a:endParaRPr lang="ru-RU" dirty="0"/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1691680" y="3284984"/>
            <a:ext cx="6264696" cy="648072"/>
          </a:xfrm>
          <a:prstGeom prst="snip1Rect">
            <a:avLst>
              <a:gd name="adj" fmla="val 36049"/>
            </a:avLst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Способствует  усвоению программного материала </a:t>
            </a:r>
            <a:endParaRPr lang="ru-RU" dirty="0"/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1691680" y="4293096"/>
            <a:ext cx="6264696" cy="648072"/>
          </a:xfrm>
          <a:prstGeom prst="snip1Rect">
            <a:avLst>
              <a:gd name="adj" fmla="val 36049"/>
            </a:avLst>
          </a:prstGeom>
          <a:solidFill>
            <a:srgbClr val="0070C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Делает обучение непринужденным и занимательным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В МИРЕ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Рисунок 1" descr="comical-jungle-background-18562144.jpg"/>
          <p:cNvPicPr>
            <a:picLocks noChangeAspect="1"/>
          </p:cNvPicPr>
          <p:nvPr/>
        </p:nvPicPr>
        <p:blipFill>
          <a:blip r:embed="rId4" cstate="print"/>
          <a:srcRect b="8855"/>
          <a:stretch>
            <a:fillRect/>
          </a:stretch>
        </p:blipFill>
        <p:spPr>
          <a:xfrm>
            <a:off x="-22820" y="0"/>
            <a:ext cx="9166820" cy="6858000"/>
          </a:xfrm>
          <a:prstGeom prst="rect">
            <a:avLst/>
          </a:prstGeom>
        </p:spPr>
      </p:pic>
      <p:sp>
        <p:nvSpPr>
          <p:cNvPr id="4" name="Управляющая кнопка: настраиваемая 3">
            <a:hlinkClick r:id="" action="ppaction://hlinkshowjump?jump=endshow" highlightClick="1">
              <a:snd r:embed="rId5" name="laser.wav"/>
            </a:hlinkClick>
          </p:cNvPr>
          <p:cNvSpPr/>
          <p:nvPr/>
        </p:nvSpPr>
        <p:spPr>
          <a:xfrm>
            <a:off x="395536" y="4797152"/>
            <a:ext cx="1800200" cy="720080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выход</a:t>
            </a:r>
            <a:endParaRPr lang="ru-RU" sz="2000" b="1" dirty="0"/>
          </a:p>
        </p:txBody>
      </p:sp>
      <p:sp>
        <p:nvSpPr>
          <p:cNvPr id="5" name="Управляющая кнопка: настраиваемая 4">
            <a:hlinkClick r:id="rId6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2339752" y="2420888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«ДОГАДАЙСЯ»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Управляющая кнопка: настраиваемая 5">
            <a:hlinkClick r:id="rId7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2339752" y="1628800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«ХИТРЫЕ ЗАГАДКИ»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Управляющая кнопка: настраиваемая 6">
            <a:hlinkClick r:id="rId8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2339752" y="3212976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«Четвертый лишний»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Управляющая кнопка: настраиваемая 7">
            <a:hlinkClick r:id="rId9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5364088" y="1628800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«Что общего?»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Управляющая кнопка: настраиваемая 8">
            <a:hlinkClick r:id="rId10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5364088" y="2420888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</a:rPr>
              <a:t>«Что забыл нарисовать художник?»</a:t>
            </a:r>
            <a:endParaRPr lang="ru-RU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Управляющая кнопка: настраиваемая 9">
            <a:hlinkClick r:id="rId11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5364088" y="3212976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«Небылицы»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Управляющая кнопка: настраиваемая 10">
            <a:hlinkClick r:id="rId12" action="ppaction://hlinksldjump" highlightClick="1">
              <a:snd r:embed="rId5" name="laser.wav"/>
            </a:hlinkClick>
          </p:cNvPr>
          <p:cNvSpPr/>
          <p:nvPr/>
        </p:nvSpPr>
        <p:spPr>
          <a:xfrm>
            <a:off x="3707904" y="4005064"/>
            <a:ext cx="2736304" cy="648072"/>
          </a:xfrm>
          <a:prstGeom prst="actionButtonBlank">
            <a:avLst/>
          </a:prstGeom>
          <a:solidFill>
            <a:schemeClr val="accent1">
              <a:alpha val="35000"/>
            </a:schemeClr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«Объясни выражение»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230206"/>
            <a:ext cx="488114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«ДИКИЕ ЖИВОТНЫЕ»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МЕНЮ: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62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Другая 2">
      <a:dk1>
        <a:sysClr val="windowText" lastClr="000000"/>
      </a:dk1>
      <a:lt1>
        <a:sysClr val="window" lastClr="FFFFFF"/>
      </a:lt1>
      <a:dk2>
        <a:srgbClr val="464646"/>
      </a:dk2>
      <a:lt2>
        <a:srgbClr val="C0FCCA"/>
      </a:lt2>
      <a:accent1>
        <a:srgbClr val="056915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DAA2D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рек">
  <a:themeElements>
    <a:clrScheme name="Другая 2">
      <a:dk1>
        <a:sysClr val="windowText" lastClr="000000"/>
      </a:dk1>
      <a:lt1>
        <a:sysClr val="window" lastClr="FFFFFF"/>
      </a:lt1>
      <a:dk2>
        <a:srgbClr val="464646"/>
      </a:dk2>
      <a:lt2>
        <a:srgbClr val="C0FCCA"/>
      </a:lt2>
      <a:accent1>
        <a:srgbClr val="056915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6DAA2D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</TotalTime>
  <Words>555</Words>
  <Application>Microsoft Office PowerPoint</Application>
  <PresentationFormat>Экран (4:3)</PresentationFormat>
  <Paragraphs>93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Справедливость</vt:lpstr>
      <vt:lpstr>Трек</vt:lpstr>
      <vt:lpstr>1_Трек</vt:lpstr>
      <vt:lpstr>Развитие и активизация речемыслительной деятельности детей старшего дошкольного возраста с речевыми нарушениями посредством  ИКТ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 активизация речемыслительной деятельности детей старшего дошкольного возраста с речевыми нарушениями посредством  ИКТ</dc:title>
  <dc:creator>User</dc:creator>
  <cp:lastModifiedBy>User</cp:lastModifiedBy>
  <cp:revision>60</cp:revision>
  <dcterms:created xsi:type="dcterms:W3CDTF">2017-07-25T05:31:43Z</dcterms:created>
  <dcterms:modified xsi:type="dcterms:W3CDTF">2017-11-15T07:25:30Z</dcterms:modified>
</cp:coreProperties>
</file>