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2" r:id="rId3"/>
    <p:sldId id="258" r:id="rId4"/>
    <p:sldId id="260" r:id="rId5"/>
    <p:sldId id="273" r:id="rId6"/>
    <p:sldId id="261" r:id="rId7"/>
    <p:sldId id="276" r:id="rId8"/>
    <p:sldId id="270" r:id="rId9"/>
    <p:sldId id="274" r:id="rId10"/>
    <p:sldId id="262" r:id="rId11"/>
    <p:sldId id="263" r:id="rId12"/>
    <p:sldId id="275" r:id="rId13"/>
    <p:sldId id="264" r:id="rId14"/>
    <p:sldId id="271" r:id="rId15"/>
    <p:sldId id="265" r:id="rId16"/>
    <p:sldId id="266" r:id="rId17"/>
    <p:sldId id="267" r:id="rId18"/>
    <p:sldId id="269" r:id="rId19"/>
  </p:sldIdLst>
  <p:sldSz cx="6858000" cy="9144000" type="screen4x3"/>
  <p:notesSz cx="6888163" cy="10020300"/>
  <p:custDataLst>
    <p:tags r:id="rId21"/>
  </p:custDataLst>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1620" y="-16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ru-RU"/>
          </a:p>
        </p:txBody>
      </p:sp>
      <p:sp>
        <p:nvSpPr>
          <p:cNvPr id="3" name="Дата 2"/>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91E705D4-99B0-46A0-9B13-B5CF8DC155DA}" type="datetimeFigureOut">
              <a:rPr lang="ru-RU" smtClean="0"/>
              <a:t>06.09.2017</a:t>
            </a:fld>
            <a:endParaRPr lang="ru-RU"/>
          </a:p>
        </p:txBody>
      </p:sp>
      <p:sp>
        <p:nvSpPr>
          <p:cNvPr id="4" name="Образ слайда 3"/>
          <p:cNvSpPr>
            <a:spLocks noGrp="1" noRot="1" noChangeAspect="1"/>
          </p:cNvSpPr>
          <p:nvPr>
            <p:ph type="sldImg" idx="2"/>
          </p:nvPr>
        </p:nvSpPr>
        <p:spPr>
          <a:xfrm>
            <a:off x="2035175" y="750888"/>
            <a:ext cx="2817813" cy="3757612"/>
          </a:xfrm>
          <a:prstGeom prst="rect">
            <a:avLst/>
          </a:prstGeom>
          <a:noFill/>
          <a:ln w="12700">
            <a:solidFill>
              <a:prstClr val="black"/>
            </a:solidFill>
          </a:ln>
        </p:spPr>
        <p:txBody>
          <a:bodyPr vert="horz" lIns="96616" tIns="48308" rIns="96616" bIns="48308" rtlCol="0" anchor="ctr"/>
          <a:lstStyle/>
          <a:p>
            <a:endParaRPr lang="ru-RU"/>
          </a:p>
        </p:txBody>
      </p:sp>
      <p:sp>
        <p:nvSpPr>
          <p:cNvPr id="5" name="Заметки 4"/>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ru-RU"/>
          </a:p>
        </p:txBody>
      </p:sp>
      <p:sp>
        <p:nvSpPr>
          <p:cNvPr id="7" name="Номер слайда 6"/>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A69D29AC-7B45-4C62-B201-2BF412E21336}" type="slidenum">
              <a:rPr lang="ru-RU" smtClean="0"/>
              <a:t>‹#›</a:t>
            </a:fld>
            <a:endParaRPr lang="ru-RU"/>
          </a:p>
        </p:txBody>
      </p:sp>
    </p:spTree>
    <p:extLst>
      <p:ext uri="{BB962C8B-B14F-4D97-AF65-F5344CB8AC3E}">
        <p14:creationId xmlns:p14="http://schemas.microsoft.com/office/powerpoint/2010/main" val="2112388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35175" y="750888"/>
            <a:ext cx="281781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69D29AC-7B45-4C62-B201-2BF412E21336}" type="slidenum">
              <a:rPr lang="ru-RU" smtClean="0"/>
              <a:t>1</a:t>
            </a:fld>
            <a:endParaRPr lang="ru-RU"/>
          </a:p>
        </p:txBody>
      </p:sp>
    </p:spTree>
    <p:extLst>
      <p:ext uri="{BB962C8B-B14F-4D97-AF65-F5344CB8AC3E}">
        <p14:creationId xmlns:p14="http://schemas.microsoft.com/office/powerpoint/2010/main" val="153834809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a:alphaModFix amt="34000"/>
            <a:lum/>
          </a:blip>
          <a:srcRect/>
          <a:stretch>
            <a:fillRect/>
          </a:stretch>
        </a:blipFill>
        <a:effectLst/>
      </p:bgPr>
    </p:bg>
    <p:spTree>
      <p:nvGrpSpPr>
        <p:cNvPr id="1" name=""/>
        <p:cNvGrpSpPr/>
        <p:nvPr/>
      </p:nvGrpSpPr>
      <p:grpSpPr>
        <a:xfrm>
          <a:off x="0" y="0"/>
          <a:ext cx="0" cy="0"/>
          <a:chOff x="0" y="0"/>
          <a:chExt cx="0" cy="0"/>
        </a:xfrm>
      </p:grpSpPr>
      <p:sp>
        <p:nvSpPr>
          <p:cNvPr id="5" name="Рамка 4"/>
          <p:cNvSpPr/>
          <p:nvPr userDrawn="1"/>
        </p:nvSpPr>
        <p:spPr>
          <a:xfrm rot="350073" flipH="1" flipV="1">
            <a:off x="406546" y="1460269"/>
            <a:ext cx="5926271" cy="6848195"/>
          </a:xfrm>
          <a:prstGeom prst="frame">
            <a:avLst>
              <a:gd name="adj1" fmla="val 4308"/>
            </a:avLst>
          </a:prstGeom>
          <a:blipFill dpi="0" rotWithShape="0">
            <a:blip r:embed="rId2"/>
            <a:srcRect/>
            <a:stretch>
              <a:fillRect/>
            </a:stretch>
          </a:blipFill>
          <a:ln>
            <a:solidFill>
              <a:schemeClr val="accent6">
                <a:lumMod val="50000"/>
              </a:schemeClr>
            </a:solidFill>
          </a:ln>
          <a:effectLst>
            <a:glow rad="139700">
              <a:schemeClr val="accent3">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schemeClr val="tx1"/>
              </a:solidFill>
            </a:endParaRPr>
          </a:p>
        </p:txBody>
      </p:sp>
      <p:sp>
        <p:nvSpPr>
          <p:cNvPr id="20" name="Блок-схема: узел 19"/>
          <p:cNvSpPr/>
          <p:nvPr userDrawn="1"/>
        </p:nvSpPr>
        <p:spPr>
          <a:xfrm>
            <a:off x="603333" y="6606326"/>
            <a:ext cx="711448" cy="989868"/>
          </a:xfrm>
          <a:prstGeom prst="flowChartConnector">
            <a:avLst/>
          </a:prstGeom>
          <a:blipFill>
            <a:blip r:embed="rId3"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Рамка 5"/>
          <p:cNvSpPr/>
          <p:nvPr userDrawn="1"/>
        </p:nvSpPr>
        <p:spPr>
          <a:xfrm>
            <a:off x="218853" y="443541"/>
            <a:ext cx="6450506" cy="8448939"/>
          </a:xfrm>
          <a:prstGeom prst="frame">
            <a:avLst>
              <a:gd name="adj1" fmla="val 2954"/>
            </a:avLst>
          </a:prstGeom>
          <a:blipFill>
            <a:blip r:embed="rId2"/>
            <a:stretch>
              <a:fillRect/>
            </a:stretch>
          </a:blipFill>
          <a:ln>
            <a:solidFill>
              <a:schemeClr val="accent6">
                <a:lumMod val="50000"/>
              </a:schemeClr>
            </a:solidFill>
          </a:ln>
          <a:effectLst>
            <a:glow rad="139700">
              <a:schemeClr val="accent3">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schemeClr val="tx1"/>
              </a:solidFill>
            </a:endParaRPr>
          </a:p>
        </p:txBody>
      </p:sp>
      <p:sp>
        <p:nvSpPr>
          <p:cNvPr id="25" name="Блок-схема: узел 24"/>
          <p:cNvSpPr/>
          <p:nvPr userDrawn="1"/>
        </p:nvSpPr>
        <p:spPr>
          <a:xfrm>
            <a:off x="6121023" y="269555"/>
            <a:ext cx="647322" cy="1004492"/>
          </a:xfrm>
          <a:prstGeom prst="flowChartConnector">
            <a:avLst/>
          </a:prstGeom>
          <a:blipFill>
            <a:blip r:embed="rId4"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Блок-схема: узел 27"/>
          <p:cNvSpPr/>
          <p:nvPr userDrawn="1"/>
        </p:nvSpPr>
        <p:spPr>
          <a:xfrm>
            <a:off x="4833156" y="7438204"/>
            <a:ext cx="702078" cy="989869"/>
          </a:xfrm>
          <a:prstGeom prst="flowChartConnector">
            <a:avLst/>
          </a:prstGeom>
          <a:blipFill>
            <a:blip r:embed="rId5" cstate="screen">
              <a:extLst>
                <a:ext uri="{28A0092B-C50C-407E-A947-70E740481C1C}">
                  <a14:useLocalDpi xmlns:a14="http://schemas.microsoft.com/office/drawing/2010/main"/>
                </a:ext>
              </a:extLst>
            </a:blip>
            <a:stretch>
              <a:fillRect/>
            </a:stretch>
          </a:blipFill>
          <a:ln>
            <a:solidFill>
              <a:srgbClr val="7030A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9" name="Блок-схема: узел 28"/>
          <p:cNvSpPr/>
          <p:nvPr userDrawn="1"/>
        </p:nvSpPr>
        <p:spPr>
          <a:xfrm>
            <a:off x="5237240" y="937963"/>
            <a:ext cx="664084" cy="945739"/>
          </a:xfrm>
          <a:prstGeom prst="flowChartConnector">
            <a:avLst/>
          </a:prstGeom>
          <a:blipFill>
            <a:blip r:embed="rId6"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Блок-схема: узел 20"/>
          <p:cNvSpPr/>
          <p:nvPr userDrawn="1"/>
        </p:nvSpPr>
        <p:spPr>
          <a:xfrm>
            <a:off x="2812650" y="7101259"/>
            <a:ext cx="643354" cy="864096"/>
          </a:xfrm>
          <a:prstGeom prst="flowChartConnector">
            <a:avLst/>
          </a:prstGeom>
          <a:blipFill>
            <a:blip r:embed="rId7"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Блок-схема: узел 23"/>
          <p:cNvSpPr/>
          <p:nvPr userDrawn="1"/>
        </p:nvSpPr>
        <p:spPr>
          <a:xfrm>
            <a:off x="101414" y="251517"/>
            <a:ext cx="1005328" cy="1632184"/>
          </a:xfrm>
          <a:prstGeom prst="flowChartConnector">
            <a:avLst/>
          </a:prstGeom>
          <a:blipFill>
            <a:blip r:embed="rId8" cstate="email">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27" name="Блок-схема: узел 26"/>
          <p:cNvSpPr/>
          <p:nvPr userDrawn="1"/>
        </p:nvSpPr>
        <p:spPr>
          <a:xfrm>
            <a:off x="1916832" y="408559"/>
            <a:ext cx="648072" cy="865488"/>
          </a:xfrm>
          <a:prstGeom prst="flowChartConnector">
            <a:avLst/>
          </a:prstGeom>
          <a:blipFill>
            <a:blip r:embed="rId9"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Блок-схема: узел 25"/>
          <p:cNvSpPr/>
          <p:nvPr userDrawn="1"/>
        </p:nvSpPr>
        <p:spPr>
          <a:xfrm>
            <a:off x="3699030" y="677811"/>
            <a:ext cx="702078" cy="840357"/>
          </a:xfrm>
          <a:prstGeom prst="flowChartConnector">
            <a:avLst/>
          </a:prstGeom>
          <a:blipFill>
            <a:blip r:embed="rId10"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Блок-схема: узел 18"/>
          <p:cNvSpPr/>
          <p:nvPr userDrawn="1"/>
        </p:nvSpPr>
        <p:spPr>
          <a:xfrm>
            <a:off x="150822" y="8091127"/>
            <a:ext cx="577878" cy="815996"/>
          </a:xfrm>
          <a:prstGeom prst="flowChartConnector">
            <a:avLst/>
          </a:prstGeom>
          <a:blipFill>
            <a:blip r:embed="rId11"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Блок-схема: узел 22"/>
          <p:cNvSpPr/>
          <p:nvPr userDrawn="1"/>
        </p:nvSpPr>
        <p:spPr>
          <a:xfrm>
            <a:off x="6121023" y="8026090"/>
            <a:ext cx="594067" cy="845084"/>
          </a:xfrm>
          <a:prstGeom prst="flowChartConnector">
            <a:avLst/>
          </a:prstGeom>
          <a:blipFill>
            <a:blip r:embed="rId12" cstate="screen">
              <a:extLst>
                <a:ext uri="{28A0092B-C50C-407E-A947-70E740481C1C}">
                  <a14:useLocalDpi xmlns:a14="http://schemas.microsoft.com/office/drawing/2010/main"/>
                </a:ext>
              </a:extLst>
            </a:blip>
            <a:stretch>
              <a:fillRect/>
            </a:stretch>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мка 6"/>
          <p:cNvSpPr/>
          <p:nvPr userDrawn="1"/>
        </p:nvSpPr>
        <p:spPr>
          <a:xfrm>
            <a:off x="0" y="0"/>
            <a:ext cx="6858000" cy="9144000"/>
          </a:xfrm>
          <a:prstGeom prst="frame">
            <a:avLst>
              <a:gd name="adj1" fmla="val 2068"/>
            </a:avLst>
          </a:prstGeom>
          <a:blipFill>
            <a:blip r:embed="rId13"/>
            <a:stretch>
              <a:fillRect/>
            </a:stretch>
          </a:blipFill>
          <a:ln>
            <a:solidFill>
              <a:srgbClr val="7030A0"/>
            </a:solidFill>
          </a:ln>
          <a:effectLst>
            <a:glow rad="101600">
              <a:schemeClr val="accent1">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3" name="Подзаголовок 2"/>
          <p:cNvSpPr>
            <a:spLocks noGrp="1"/>
          </p:cNvSpPr>
          <p:nvPr>
            <p:ph type="subTitle" idx="1"/>
          </p:nvPr>
        </p:nvSpPr>
        <p:spPr>
          <a:xfrm>
            <a:off x="1046037" y="5148475"/>
            <a:ext cx="4800600" cy="1790667"/>
          </a:xfrm>
          <a:noFill/>
          <a:ln>
            <a:noFill/>
          </a:ln>
        </p:spPr>
        <p:style>
          <a:lnRef idx="3">
            <a:schemeClr val="lt1"/>
          </a:lnRef>
          <a:fillRef idx="1">
            <a:schemeClr val="accent5"/>
          </a:fillRef>
          <a:effectRef idx="1">
            <a:schemeClr val="accent5"/>
          </a:effectRef>
          <a:fontRef idx="none"/>
        </p:style>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2" name="Заголовок 1"/>
          <p:cNvSpPr>
            <a:spLocks noGrp="1"/>
          </p:cNvSpPr>
          <p:nvPr>
            <p:ph type="ctrTitle"/>
          </p:nvPr>
        </p:nvSpPr>
        <p:spPr>
          <a:xfrm>
            <a:off x="529456" y="2650432"/>
            <a:ext cx="5829300" cy="1960033"/>
          </a:xfrm>
          <a:noFill/>
          <a:ln>
            <a:noFill/>
          </a:ln>
        </p:spPr>
        <p:style>
          <a:lnRef idx="3">
            <a:schemeClr val="lt1"/>
          </a:lnRef>
          <a:fillRef idx="1">
            <a:schemeClr val="accent5"/>
          </a:fillRef>
          <a:effectRef idx="1">
            <a:schemeClr val="accent5"/>
          </a:effectRef>
          <a:fontRef idx="none"/>
        </p:style>
        <p:txBody>
          <a:bodyPr/>
          <a:lstStyle/>
          <a:p>
            <a:r>
              <a:rPr lang="ru-RU" smtClean="0"/>
              <a:t>Образец заголовка</a:t>
            </a:r>
            <a:endParaRPr lang="ru-RU" dirty="0"/>
          </a:p>
        </p:txBody>
      </p:sp>
      <p:sp>
        <p:nvSpPr>
          <p:cNvPr id="12" name="TextBox 11"/>
          <p:cNvSpPr txBox="1"/>
          <p:nvPr userDrawn="1"/>
        </p:nvSpPr>
        <p:spPr>
          <a:xfrm>
            <a:off x="5419593" y="8826231"/>
            <a:ext cx="702078" cy="461665"/>
          </a:xfrm>
          <a:prstGeom prst="rect">
            <a:avLst/>
          </a:prstGeom>
          <a:noFill/>
        </p:spPr>
        <p:txBody>
          <a:bodyPr wrap="square" rtlCol="0">
            <a:spAutoFit/>
          </a:bodyPr>
          <a:lstStyle/>
          <a:p>
            <a:r>
              <a:rPr lang="en-US" sz="1200" b="1" dirty="0" err="1" smtClean="0">
                <a:ln>
                  <a:solidFill>
                    <a:srgbClr val="002060"/>
                  </a:solidFill>
                </a:ln>
                <a:solidFill>
                  <a:srgbClr val="0070C0"/>
                </a:solidFill>
                <a:latin typeface="Georgia" pitchFamily="18" charset="0"/>
              </a:rPr>
              <a:t>vedvalya</a:t>
            </a:r>
            <a:endParaRPr lang="ru-RU" sz="1200" b="1" dirty="0">
              <a:ln>
                <a:solidFill>
                  <a:srgbClr val="002060"/>
                </a:solidFill>
              </a:ln>
              <a:solidFill>
                <a:srgbClr val="0070C0"/>
              </a:solidFill>
              <a:latin typeface="Georgia" pitchFamily="18" charset="0"/>
            </a:endParaRPr>
          </a:p>
        </p:txBody>
      </p:sp>
      <p:sp>
        <p:nvSpPr>
          <p:cNvPr id="8" name="Дата 3"/>
          <p:cNvSpPr>
            <a:spLocks noGrp="1"/>
          </p:cNvSpPr>
          <p:nvPr>
            <p:ph type="dt" sz="half" idx="10"/>
          </p:nvPr>
        </p:nvSpPr>
        <p:spPr/>
        <p:txBody>
          <a:bodyPr/>
          <a:lstStyle>
            <a:lvl1pPr>
              <a:defRPr/>
            </a:lvl1pPr>
          </a:lstStyle>
          <a:p>
            <a:pPr>
              <a:defRPr/>
            </a:pPr>
            <a:fld id="{69F95435-1C6A-4EFF-B8D1-E9FDC4D8277B}" type="datetimeFigureOut">
              <a:rPr lang="ru-RU"/>
              <a:pPr>
                <a:defRPr/>
              </a:pPr>
              <a:t>06.09.2017</a:t>
            </a:fld>
            <a:endParaRPr lang="ru-RU"/>
          </a:p>
        </p:txBody>
      </p:sp>
      <p:sp>
        <p:nvSpPr>
          <p:cNvPr id="9" name="Нижний колонтитул 4"/>
          <p:cNvSpPr>
            <a:spLocks noGrp="1"/>
          </p:cNvSpPr>
          <p:nvPr>
            <p:ph type="ftr" sz="quarter" idx="11"/>
          </p:nvPr>
        </p:nvSpPr>
        <p:spPr/>
        <p:txBody>
          <a:bodyPr/>
          <a:lstStyle>
            <a:lvl1pPr>
              <a:defRPr/>
            </a:lvl1pPr>
          </a:lstStyle>
          <a:p>
            <a:pPr>
              <a:defRPr/>
            </a:pPr>
            <a:endParaRPr lang="ru-RU" dirty="0"/>
          </a:p>
        </p:txBody>
      </p:sp>
      <p:sp>
        <p:nvSpPr>
          <p:cNvPr id="10" name="Номер слайда 5"/>
          <p:cNvSpPr>
            <a:spLocks noGrp="1"/>
          </p:cNvSpPr>
          <p:nvPr>
            <p:ph type="sldNum" sz="quarter" idx="12"/>
          </p:nvPr>
        </p:nvSpPr>
        <p:spPr/>
        <p:txBody>
          <a:bodyPr/>
          <a:lstStyle>
            <a:lvl1pPr>
              <a:defRPr/>
            </a:lvl1pPr>
          </a:lstStyle>
          <a:p>
            <a:pPr>
              <a:defRPr/>
            </a:pPr>
            <a:fld id="{86765C12-DF3B-48C0-AC40-1A4AA6ED46BE}" type="slidenum">
              <a:rPr lang="ru-RU"/>
              <a:pPr>
                <a:defRPr/>
              </a:pPr>
              <a:t>‹#›</a:t>
            </a:fld>
            <a:endParaRPr lang="ru-RU"/>
          </a:p>
        </p:txBody>
      </p:sp>
    </p:spTree>
    <p:extLst>
      <p:ext uri="{BB962C8B-B14F-4D97-AF65-F5344CB8AC3E}">
        <p14:creationId xmlns:p14="http://schemas.microsoft.com/office/powerpoint/2010/main" val="2829326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0503B60-6E77-40F3-A455-45AC2B70BD71}" type="datetimeFigureOut">
              <a:rPr lang="ru-RU"/>
              <a:pPr>
                <a:defRPr/>
              </a:pPr>
              <a:t>06.09.2017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64CC8FF-D435-4340-9369-CACA3598603A}" type="slidenum">
              <a:rPr lang="ru-RU"/>
              <a:pPr>
                <a:defRPr/>
              </a:pPr>
              <a:t>‹#›</a:t>
            </a:fld>
            <a:endParaRPr lang="ru-RU"/>
          </a:p>
        </p:txBody>
      </p:sp>
    </p:spTree>
    <p:extLst>
      <p:ext uri="{BB962C8B-B14F-4D97-AF65-F5344CB8AC3E}">
        <p14:creationId xmlns:p14="http://schemas.microsoft.com/office/powerpoint/2010/main" val="213975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7F16ACC-415E-4EAA-9878-58F05BCB0455}" type="datetimeFigureOut">
              <a:rPr lang="ru-RU"/>
              <a:pPr>
                <a:defRPr/>
              </a:pPr>
              <a:t>06.09.2017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9804045-A2C5-495F-91AB-25909C8B38C5}" type="slidenum">
              <a:rPr lang="ru-RU"/>
              <a:pPr>
                <a:defRPr/>
              </a:pPr>
              <a:t>‹#›</a:t>
            </a:fld>
            <a:endParaRPr lang="ru-RU"/>
          </a:p>
        </p:txBody>
      </p:sp>
    </p:spTree>
    <p:extLst>
      <p:ext uri="{BB962C8B-B14F-4D97-AF65-F5344CB8AC3E}">
        <p14:creationId xmlns:p14="http://schemas.microsoft.com/office/powerpoint/2010/main" val="102348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000A1AA-3B15-437B-8299-C08BB15CEC3F}" type="datetimeFigureOut">
              <a:rPr lang="ru-RU"/>
              <a:pPr>
                <a:defRPr/>
              </a:pPr>
              <a:t>06.09.2017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321746C-2B55-4C70-A030-E4012C07D9D0}" type="slidenum">
              <a:rPr lang="ru-RU"/>
              <a:pPr>
                <a:defRPr/>
              </a:pPr>
              <a:t>‹#›</a:t>
            </a:fld>
            <a:endParaRPr lang="ru-RU"/>
          </a:p>
        </p:txBody>
      </p:sp>
    </p:spTree>
    <p:extLst>
      <p:ext uri="{BB962C8B-B14F-4D97-AF65-F5344CB8AC3E}">
        <p14:creationId xmlns:p14="http://schemas.microsoft.com/office/powerpoint/2010/main" val="26756454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D59D6A2-9946-4814-81F6-0ADB9688BE19}" type="datetimeFigureOut">
              <a:rPr lang="ru-RU"/>
              <a:pPr>
                <a:defRPr/>
              </a:pPr>
              <a:t>06.09.2017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06AE03F-714A-48FE-97D5-28E170ECABEC}" type="slidenum">
              <a:rPr lang="ru-RU"/>
              <a:pPr>
                <a:defRPr/>
              </a:pPr>
              <a:t>‹#›</a:t>
            </a:fld>
            <a:endParaRPr lang="ru-RU"/>
          </a:p>
        </p:txBody>
      </p:sp>
    </p:spTree>
    <p:extLst>
      <p:ext uri="{BB962C8B-B14F-4D97-AF65-F5344CB8AC3E}">
        <p14:creationId xmlns:p14="http://schemas.microsoft.com/office/powerpoint/2010/main" val="9969265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1EAF945-92FB-420E-8269-F3399F8C6016}" type="datetimeFigureOut">
              <a:rPr lang="ru-RU"/>
              <a:pPr>
                <a:defRPr/>
              </a:pPr>
              <a:t>06.09.2017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D3326D3-6C4B-4D15-8F36-A6F396CAC7DD}" type="slidenum">
              <a:rPr lang="ru-RU"/>
              <a:pPr>
                <a:defRPr/>
              </a:pPr>
              <a:t>‹#›</a:t>
            </a:fld>
            <a:endParaRPr lang="ru-RU"/>
          </a:p>
        </p:txBody>
      </p:sp>
    </p:spTree>
    <p:extLst>
      <p:ext uri="{BB962C8B-B14F-4D97-AF65-F5344CB8AC3E}">
        <p14:creationId xmlns:p14="http://schemas.microsoft.com/office/powerpoint/2010/main" val="425920906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06128A0-50FE-49A5-8F54-C50A5DB1E8C7}" type="datetimeFigureOut">
              <a:rPr lang="ru-RU"/>
              <a:pPr>
                <a:defRPr/>
              </a:pPr>
              <a:t>06.09.2017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F56ADED-E914-4D9D-9CA8-C658AD4EC47F}" type="slidenum">
              <a:rPr lang="ru-RU"/>
              <a:pPr>
                <a:defRPr/>
              </a:pPr>
              <a:t>‹#›</a:t>
            </a:fld>
            <a:endParaRPr lang="ru-RU"/>
          </a:p>
        </p:txBody>
      </p:sp>
    </p:spTree>
    <p:extLst>
      <p:ext uri="{BB962C8B-B14F-4D97-AF65-F5344CB8AC3E}">
        <p14:creationId xmlns:p14="http://schemas.microsoft.com/office/powerpoint/2010/main" val="2662466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3" name="Дата 3"/>
          <p:cNvSpPr>
            <a:spLocks noGrp="1"/>
          </p:cNvSpPr>
          <p:nvPr>
            <p:ph type="dt" sz="half" idx="10"/>
          </p:nvPr>
        </p:nvSpPr>
        <p:spPr/>
        <p:txBody>
          <a:bodyPr/>
          <a:lstStyle>
            <a:lvl1pPr>
              <a:defRPr/>
            </a:lvl1pPr>
          </a:lstStyle>
          <a:p>
            <a:pPr>
              <a:defRPr/>
            </a:pPr>
            <a:fld id="{DA30FFC0-30F2-4ACF-8FEC-A3A56243B1BE}" type="datetimeFigureOut">
              <a:rPr lang="ru-RU"/>
              <a:pPr>
                <a:defRPr/>
              </a:pPr>
              <a:t>06.09.2017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91AFD3B-14F6-494B-B0E3-34C28BB0D072}" type="slidenum">
              <a:rPr lang="ru-RU"/>
              <a:pPr>
                <a:defRPr/>
              </a:pPr>
              <a:t>‹#›</a:t>
            </a:fld>
            <a:endParaRPr lang="ru-RU"/>
          </a:p>
        </p:txBody>
      </p:sp>
    </p:spTree>
    <p:extLst>
      <p:ext uri="{BB962C8B-B14F-4D97-AF65-F5344CB8AC3E}">
        <p14:creationId xmlns:p14="http://schemas.microsoft.com/office/powerpoint/2010/main" val="7807037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B6FD82B-F328-4E8B-A8FE-6B7DDDD9A851}" type="datetimeFigureOut">
              <a:rPr lang="ru-RU"/>
              <a:pPr>
                <a:defRPr/>
              </a:pPr>
              <a:t>06.09.2017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7F55867-961A-45F1-B2AC-C53EA0D88F97}" type="slidenum">
              <a:rPr lang="ru-RU"/>
              <a:pPr>
                <a:defRPr/>
              </a:pPr>
              <a:t>‹#›</a:t>
            </a:fld>
            <a:endParaRPr lang="ru-RU"/>
          </a:p>
        </p:txBody>
      </p:sp>
    </p:spTree>
    <p:extLst>
      <p:ext uri="{BB962C8B-B14F-4D97-AF65-F5344CB8AC3E}">
        <p14:creationId xmlns:p14="http://schemas.microsoft.com/office/powerpoint/2010/main" val="633197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E8EDF52-9E96-4383-8D6A-A38F20C21FC8}" type="datetimeFigureOut">
              <a:rPr lang="ru-RU"/>
              <a:pPr>
                <a:defRPr/>
              </a:pPr>
              <a:t>06.09.2017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046E871-8EFB-42E5-9342-5EAC097AF79E}" type="slidenum">
              <a:rPr lang="ru-RU"/>
              <a:pPr>
                <a:defRPr/>
              </a:pPr>
              <a:t>‹#›</a:t>
            </a:fld>
            <a:endParaRPr lang="ru-RU"/>
          </a:p>
        </p:txBody>
      </p:sp>
    </p:spTree>
    <p:extLst>
      <p:ext uri="{BB962C8B-B14F-4D97-AF65-F5344CB8AC3E}">
        <p14:creationId xmlns:p14="http://schemas.microsoft.com/office/powerpoint/2010/main" val="1956032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31D1867-121F-4059-A4AB-CD9E6BF4FF3B}" type="datetimeFigureOut">
              <a:rPr lang="ru-RU"/>
              <a:pPr>
                <a:defRPr/>
              </a:pPr>
              <a:t>06.09.2017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CF2AD00-5FC5-421D-9EB6-33A31542EEDB}" type="slidenum">
              <a:rPr lang="ru-RU"/>
              <a:pPr>
                <a:defRPr/>
              </a:pPr>
              <a:t>‹#›</a:t>
            </a:fld>
            <a:endParaRPr lang="ru-RU"/>
          </a:p>
        </p:txBody>
      </p:sp>
    </p:spTree>
    <p:extLst>
      <p:ext uri="{BB962C8B-B14F-4D97-AF65-F5344CB8AC3E}">
        <p14:creationId xmlns:p14="http://schemas.microsoft.com/office/powerpoint/2010/main" val="1272808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stretch>
            <a:fillRect/>
          </a:stretch>
        </a:blipFill>
        <a:effectLst/>
      </p:bgPr>
    </p:bg>
    <p:spTree>
      <p:nvGrpSpPr>
        <p:cNvPr id="1" name=""/>
        <p:cNvGrpSpPr/>
        <p:nvPr/>
      </p:nvGrpSpPr>
      <p:grpSpPr>
        <a:xfrm>
          <a:off x="0" y="0"/>
          <a:ext cx="0" cy="0"/>
          <a:chOff x="0" y="0"/>
          <a:chExt cx="0" cy="0"/>
        </a:xfrm>
      </p:grpSpPr>
      <p:sp>
        <p:nvSpPr>
          <p:cNvPr id="3" name="Блок-схема: узел 2"/>
          <p:cNvSpPr/>
          <p:nvPr userDrawn="1"/>
        </p:nvSpPr>
        <p:spPr>
          <a:xfrm>
            <a:off x="134634" y="251520"/>
            <a:ext cx="756084" cy="1152128"/>
          </a:xfrm>
          <a:prstGeom prst="flowChartConnector">
            <a:avLst/>
          </a:prstGeom>
          <a:blipFill>
            <a:blip r:embed="rId14" cstate="screen">
              <a:extLst>
                <a:ext uri="{28A0092B-C50C-407E-A947-70E740481C1C}">
                  <a14:useLocalDpi xmlns:a14="http://schemas.microsoft.com/office/drawing/2010/main"/>
                </a:ext>
              </a:extLst>
            </a:blip>
            <a:stretch>
              <a:fillRect/>
            </a:stretch>
          </a:blip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075294" y="7259536"/>
            <a:ext cx="696888" cy="1824965"/>
          </a:xfrm>
          <a:prstGeom prst="rect">
            <a:avLst/>
          </a:prstGeom>
        </p:spPr>
      </p:pic>
      <p:sp>
        <p:nvSpPr>
          <p:cNvPr id="9" name="Рамка 8"/>
          <p:cNvSpPr/>
          <p:nvPr/>
        </p:nvSpPr>
        <p:spPr>
          <a:xfrm>
            <a:off x="0" y="0"/>
            <a:ext cx="6858000" cy="9144000"/>
          </a:xfrm>
          <a:prstGeom prst="frame">
            <a:avLst>
              <a:gd name="adj1" fmla="val 1574"/>
            </a:avLst>
          </a:prstGeom>
          <a:blipFill>
            <a:blip r:embed="rId13"/>
            <a:stretch>
              <a:fillRect/>
            </a:stretch>
          </a:blipFill>
          <a:ln>
            <a:solidFill>
              <a:schemeClr val="bg2">
                <a:lumMod val="50000"/>
              </a:schemeClr>
            </a:solidFill>
          </a:ln>
          <a:effectLst>
            <a:glow rad="139700">
              <a:schemeClr val="accent1">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1030" name="Текст 2"/>
          <p:cNvSpPr>
            <a:spLocks noGrp="1"/>
          </p:cNvSpPr>
          <p:nvPr>
            <p:ph type="body" idx="1"/>
          </p:nvPr>
        </p:nvSpPr>
        <p:spPr bwMode="auto">
          <a:xfrm>
            <a:off x="342900" y="2245784"/>
            <a:ext cx="6172200" cy="603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89039BE-E56C-477E-837E-A83752343578}" type="datetimeFigureOut">
              <a:rPr lang="ru-RU"/>
              <a:pPr>
                <a:defRPr/>
              </a:pPr>
              <a:t>06.09.2017</a:t>
            </a:fld>
            <a:endParaRPr lang="ru-RU" dirty="0"/>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2CA0A7B-A541-4AB6-A0E5-32F92CCE6082}" type="slidenum">
              <a:rPr lang="ru-RU"/>
              <a:pPr>
                <a:defRPr/>
              </a:pPr>
              <a:t>‹#›</a:t>
            </a:fld>
            <a:endParaRPr lang="ru-RU"/>
          </a:p>
        </p:txBody>
      </p:sp>
      <p:sp>
        <p:nvSpPr>
          <p:cNvPr id="1034" name="Заголовок 1"/>
          <p:cNvSpPr>
            <a:spLocks noGrp="1"/>
          </p:cNvSpPr>
          <p:nvPr>
            <p:ph type="title"/>
          </p:nvPr>
        </p:nvSpPr>
        <p:spPr bwMode="auto">
          <a:xfrm>
            <a:off x="342900" y="421293"/>
            <a:ext cx="6172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Tree>
  </p:cSld>
  <p:clrMap bg1="dk1" tx1="lt1" bg2="dk2" tx2="lt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ctrTitle"/>
          </p:nvPr>
        </p:nvSpPr>
        <p:spPr>
          <a:xfrm>
            <a:off x="1031147" y="3419872"/>
            <a:ext cx="4914546" cy="3072341"/>
          </a:xfrm>
          <a:noFill/>
          <a:ln>
            <a:noFill/>
          </a:ln>
        </p:spPr>
        <p:style>
          <a:lnRef idx="2">
            <a:schemeClr val="accent5"/>
          </a:lnRef>
          <a:fillRef idx="1">
            <a:schemeClr val="lt1"/>
          </a:fillRef>
          <a:effectRef idx="0">
            <a:schemeClr val="accent5"/>
          </a:effectRef>
          <a:fontRef idx="minor">
            <a:schemeClr val="dk1"/>
          </a:fontRef>
        </p:style>
        <p:txBody>
          <a:bodyPr/>
          <a:lstStyle/>
          <a:p>
            <a:pPr eaLnBrk="1" hangingPunct="1"/>
            <a:r>
              <a:rPr lang="ru-RU" sz="2800" b="1" i="1" dirty="0" smtClean="0">
                <a:ln w="10541" cmpd="sng">
                  <a:solidFill>
                    <a:schemeClr val="tx2">
                      <a:lumMod val="10000"/>
                    </a:schemeClr>
                  </a:solidFill>
                  <a:prstDash val="solid"/>
                </a:ln>
                <a:solidFill>
                  <a:srgbClr val="C00000"/>
                </a:solidFill>
                <a:latin typeface="Georgia" pitchFamily="18" charset="0"/>
              </a:rPr>
              <a:t>«Развитие математических способностей у детей дошкольного возраста через игровую деятельность в условиях реализации ФГОС ДО»</a:t>
            </a:r>
          </a:p>
        </p:txBody>
      </p:sp>
      <p:sp>
        <p:nvSpPr>
          <p:cNvPr id="2" name="TextBox 1"/>
          <p:cNvSpPr txBox="1"/>
          <p:nvPr/>
        </p:nvSpPr>
        <p:spPr>
          <a:xfrm>
            <a:off x="3396055" y="1883702"/>
            <a:ext cx="184731" cy="338554"/>
          </a:xfrm>
          <a:prstGeom prst="rect">
            <a:avLst/>
          </a:prstGeom>
          <a:solidFill>
            <a:schemeClr val="accent3">
              <a:lumMod val="20000"/>
              <a:lumOff val="80000"/>
            </a:schemeClr>
          </a:solidFill>
          <a:effectLst>
            <a:glow rad="228600">
              <a:schemeClr val="accent4">
                <a:satMod val="175000"/>
                <a:alpha val="40000"/>
              </a:schemeClr>
            </a:glow>
          </a:effectLst>
        </p:spPr>
        <p:txBody>
          <a:bodyPr wrap="none" rtlCol="0">
            <a:spAutoFit/>
          </a:bodyPr>
          <a:lstStyle/>
          <a:p>
            <a:pPr algn="ctr"/>
            <a:endParaRPr lang="ru-RU" sz="1600" b="1" dirty="0">
              <a:solidFill>
                <a:srgbClr val="7030A0"/>
              </a:solidFill>
              <a:latin typeface="Georgia" pitchFamily="18" charset="0"/>
            </a:endParaRPr>
          </a:p>
        </p:txBody>
      </p:sp>
      <p:sp>
        <p:nvSpPr>
          <p:cNvPr id="7" name="Горизонтальный свиток 6"/>
          <p:cNvSpPr/>
          <p:nvPr/>
        </p:nvSpPr>
        <p:spPr>
          <a:xfrm>
            <a:off x="2438008" y="6492213"/>
            <a:ext cx="4323048" cy="1683297"/>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smtClean="0">
              <a:ln w="19050" cmpd="sng">
                <a:solidFill>
                  <a:srgbClr val="7030A0"/>
                </a:solidFill>
                <a:prstDash val="solid"/>
              </a:ln>
              <a:solidFill>
                <a:srgbClr val="7030A0"/>
              </a:solidFill>
              <a:latin typeface="Georgia" pitchFamily="18" charset="0"/>
            </a:endParaRPr>
          </a:p>
          <a:p>
            <a:pPr lvl="0" algn="ctr"/>
            <a:r>
              <a:rPr lang="ru-RU" dirty="0" smtClean="0">
                <a:ln w="19050" cmpd="sng">
                  <a:solidFill>
                    <a:srgbClr val="7030A0"/>
                  </a:solidFill>
                  <a:prstDash val="solid"/>
                </a:ln>
                <a:solidFill>
                  <a:srgbClr val="7030A0"/>
                </a:solidFill>
                <a:latin typeface="Georgia" pitchFamily="18" charset="0"/>
              </a:rPr>
              <a:t>Из </a:t>
            </a:r>
            <a:r>
              <a:rPr lang="ru-RU" dirty="0">
                <a:ln w="19050" cmpd="sng">
                  <a:solidFill>
                    <a:srgbClr val="7030A0"/>
                  </a:solidFill>
                  <a:prstDash val="solid"/>
                </a:ln>
                <a:solidFill>
                  <a:srgbClr val="7030A0"/>
                </a:solidFill>
                <a:latin typeface="Georgia" pitchFamily="18" charset="0"/>
              </a:rPr>
              <a:t>опыта работы И. Т. </a:t>
            </a:r>
            <a:r>
              <a:rPr lang="ru-RU" dirty="0" err="1">
                <a:ln w="19050" cmpd="sng">
                  <a:solidFill>
                    <a:srgbClr val="7030A0"/>
                  </a:solidFill>
                  <a:prstDash val="solid"/>
                </a:ln>
                <a:solidFill>
                  <a:srgbClr val="7030A0"/>
                </a:solidFill>
                <a:latin typeface="Georgia" pitchFamily="18" charset="0"/>
              </a:rPr>
              <a:t>Лутфиевой</a:t>
            </a:r>
            <a:r>
              <a:rPr lang="ru-RU" dirty="0">
                <a:ln w="19050" cmpd="sng">
                  <a:solidFill>
                    <a:srgbClr val="7030A0"/>
                  </a:solidFill>
                  <a:prstDash val="solid"/>
                </a:ln>
                <a:solidFill>
                  <a:srgbClr val="7030A0"/>
                </a:solidFill>
                <a:latin typeface="Georgia" pitchFamily="18" charset="0"/>
              </a:rPr>
              <a:t> воспитателя первой квалификационной категории МБДОУ детский сад «Улыбка» села Бижбуляк</a:t>
            </a:r>
          </a:p>
          <a:p>
            <a:pPr algn="ctr"/>
            <a:endParaRPr lang="ru-RU" dirty="0"/>
          </a:p>
        </p:txBody>
      </p:sp>
      <p:sp>
        <p:nvSpPr>
          <p:cNvPr id="8" name="Круглая лента лицом вверх 7"/>
          <p:cNvSpPr/>
          <p:nvPr/>
        </p:nvSpPr>
        <p:spPr>
          <a:xfrm>
            <a:off x="2024844" y="8435867"/>
            <a:ext cx="2574688" cy="664405"/>
          </a:xfrm>
          <a:prstGeom prst="ellipseRibbon2">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7030A0"/>
                </a:solidFill>
              </a:rPr>
              <a:t>Бижбуляк </a:t>
            </a:r>
            <a:r>
              <a:rPr lang="en-US" b="1" dirty="0" smtClean="0">
                <a:solidFill>
                  <a:srgbClr val="7030A0"/>
                </a:solidFill>
              </a:rPr>
              <a:t>2017</a:t>
            </a:r>
            <a:endParaRPr lang="ru-RU" b="1" dirty="0">
              <a:solidFill>
                <a:srgbClr val="7030A0"/>
              </a:solidFill>
            </a:endParaRPr>
          </a:p>
        </p:txBody>
      </p:sp>
      <p:sp>
        <p:nvSpPr>
          <p:cNvPr id="9" name="Горизонтальный свиток 8"/>
          <p:cNvSpPr/>
          <p:nvPr/>
        </p:nvSpPr>
        <p:spPr>
          <a:xfrm>
            <a:off x="1052736" y="1499659"/>
            <a:ext cx="5238582" cy="2016224"/>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dirty="0" smtClean="0">
              <a:solidFill>
                <a:srgbClr val="7030A0"/>
              </a:solidFill>
              <a:latin typeface="Georgia" pitchFamily="18" charset="0"/>
            </a:endParaRPr>
          </a:p>
          <a:p>
            <a:pPr algn="ctr"/>
            <a:r>
              <a:rPr lang="ru-RU" sz="1600" b="1" dirty="0" smtClean="0">
                <a:solidFill>
                  <a:srgbClr val="7030A0"/>
                </a:solidFill>
                <a:latin typeface="Georgia" pitchFamily="18" charset="0"/>
              </a:rPr>
              <a:t>Муниципальное </a:t>
            </a:r>
            <a:r>
              <a:rPr lang="ru-RU" sz="1600" b="1" dirty="0">
                <a:solidFill>
                  <a:srgbClr val="7030A0"/>
                </a:solidFill>
                <a:latin typeface="Georgia" pitchFamily="18" charset="0"/>
              </a:rPr>
              <a:t>бюджетное дошкольное </a:t>
            </a:r>
            <a:r>
              <a:rPr lang="ru-RU" sz="1600" b="1" dirty="0" smtClean="0">
                <a:solidFill>
                  <a:srgbClr val="7030A0"/>
                </a:solidFill>
                <a:latin typeface="Georgia" pitchFamily="18" charset="0"/>
              </a:rPr>
              <a:t>образовательное учреждение </a:t>
            </a:r>
            <a:r>
              <a:rPr lang="ru-RU" sz="1600" b="1" dirty="0">
                <a:solidFill>
                  <a:srgbClr val="7030A0"/>
                </a:solidFill>
                <a:latin typeface="Georgia" pitchFamily="18" charset="0"/>
              </a:rPr>
              <a:t>детский сад «Улыбка» села Бижбуляк муниципального </a:t>
            </a:r>
            <a:r>
              <a:rPr lang="ru-RU" sz="1600" b="1" dirty="0" smtClean="0">
                <a:solidFill>
                  <a:srgbClr val="7030A0"/>
                </a:solidFill>
                <a:latin typeface="Georgia" pitchFamily="18" charset="0"/>
              </a:rPr>
              <a:t>района </a:t>
            </a:r>
            <a:r>
              <a:rPr lang="ru-RU" sz="1600" b="1" dirty="0" err="1">
                <a:solidFill>
                  <a:srgbClr val="7030A0"/>
                </a:solidFill>
                <a:latin typeface="Georgia" pitchFamily="18" charset="0"/>
              </a:rPr>
              <a:t>Бижбулякский</a:t>
            </a:r>
            <a:r>
              <a:rPr lang="ru-RU" sz="1600" b="1" dirty="0">
                <a:solidFill>
                  <a:srgbClr val="7030A0"/>
                </a:solidFill>
                <a:latin typeface="Georgia" pitchFamily="18" charset="0"/>
              </a:rPr>
              <a:t> район </a:t>
            </a:r>
            <a:endParaRPr lang="ru-RU" sz="1600" b="1" dirty="0" smtClean="0">
              <a:solidFill>
                <a:srgbClr val="7030A0"/>
              </a:solidFill>
              <a:latin typeface="Georgia" pitchFamily="18" charset="0"/>
            </a:endParaRPr>
          </a:p>
          <a:p>
            <a:pPr algn="ctr"/>
            <a:r>
              <a:rPr lang="ru-RU" sz="1600" b="1" dirty="0" smtClean="0">
                <a:solidFill>
                  <a:srgbClr val="7030A0"/>
                </a:solidFill>
                <a:latin typeface="Georgia" pitchFamily="18" charset="0"/>
              </a:rPr>
              <a:t>Республики </a:t>
            </a:r>
            <a:r>
              <a:rPr lang="ru-RU" sz="1600" b="1" dirty="0">
                <a:solidFill>
                  <a:srgbClr val="7030A0"/>
                </a:solidFill>
                <a:latin typeface="Georgia" pitchFamily="18" charset="0"/>
              </a:rPr>
              <a:t>Башкортостан</a:t>
            </a:r>
          </a:p>
          <a:p>
            <a:pPr algn="ct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 calcmode="lin" valueType="num">
                                      <p:cBhvr>
                                        <p:cTn id="17" dur="1000" fill="hold"/>
                                        <p:tgtEl>
                                          <p:spTgt spid="9"/>
                                        </p:tgtEl>
                                        <p:attrNameLst>
                                          <p:attrName>style.rotation</p:attrName>
                                        </p:attrNameLst>
                                      </p:cBhvr>
                                      <p:tavLst>
                                        <p:tav tm="0">
                                          <p:val>
                                            <p:fltVal val="90"/>
                                          </p:val>
                                        </p:tav>
                                        <p:tav tm="100000">
                                          <p:val>
                                            <p:fltVal val="0"/>
                                          </p:val>
                                        </p:tav>
                                      </p:tavLst>
                                    </p:anim>
                                    <p:animEffect transition="in" filter="fade">
                                      <p:cBhvr>
                                        <p:cTn id="18" dur="1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style.rotation</p:attrName>
                                        </p:attrNameLst>
                                      </p:cBhvr>
                                      <p:tavLst>
                                        <p:tav tm="0">
                                          <p:val>
                                            <p:fltVal val="90"/>
                                          </p:val>
                                        </p:tav>
                                        <p:tav tm="100000">
                                          <p:val>
                                            <p:fltVal val="0"/>
                                          </p:val>
                                        </p:tav>
                                      </p:tavLst>
                                    </p:anim>
                                    <p:animEffect transition="in" filter="fade">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3074"/>
                                        </p:tgtEl>
                                        <p:attrNameLst>
                                          <p:attrName>style.visibility</p:attrName>
                                        </p:attrNameLst>
                                      </p:cBhvr>
                                      <p:to>
                                        <p:strVal val="visible"/>
                                      </p:to>
                                    </p:set>
                                    <p:animEffect transition="in" filter="wheel(1)">
                                      <p:cBhvr>
                                        <p:cTn id="31"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7" grpId="0" animBg="1"/>
      <p:bldP spid="8"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998730" y="251520"/>
            <a:ext cx="5400600" cy="1728192"/>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b="1" dirty="0">
                <a:solidFill>
                  <a:srgbClr val="C00000"/>
                </a:solidFill>
                <a:latin typeface="Calibri" pitchFamily="34" charset="0"/>
                <a:cs typeface="Arial" charset="0"/>
              </a:rPr>
              <a:t>Дидактические игры, </a:t>
            </a:r>
          </a:p>
          <a:p>
            <a:pPr lvl="0" algn="ctr"/>
            <a:r>
              <a:rPr lang="ru-RU" sz="2400" b="1" dirty="0">
                <a:solidFill>
                  <a:srgbClr val="C00000"/>
                </a:solidFill>
                <a:latin typeface="Calibri" pitchFamily="34" charset="0"/>
                <a:cs typeface="Arial" charset="0"/>
              </a:rPr>
              <a:t>направленные на знакомство с </a:t>
            </a:r>
            <a:r>
              <a:rPr lang="ru-RU" sz="2400" b="1" dirty="0" smtClean="0">
                <a:solidFill>
                  <a:srgbClr val="C00000"/>
                </a:solidFill>
                <a:latin typeface="Calibri" pitchFamily="34" charset="0"/>
                <a:cs typeface="Arial" charset="0"/>
              </a:rPr>
              <a:t>цифрами:</a:t>
            </a:r>
            <a:endParaRPr lang="ru-RU" dirty="0"/>
          </a:p>
        </p:txBody>
      </p:sp>
      <p:sp>
        <p:nvSpPr>
          <p:cNvPr id="5" name="Прямоугольник 4"/>
          <p:cNvSpPr/>
          <p:nvPr/>
        </p:nvSpPr>
        <p:spPr>
          <a:xfrm>
            <a:off x="-161478" y="4818221"/>
            <a:ext cx="3122393" cy="369332"/>
          </a:xfrm>
          <a:prstGeom prst="rect">
            <a:avLst/>
          </a:prstGeom>
        </p:spPr>
        <p:txBody>
          <a:bodyPr wrap="none">
            <a:spAutoFit/>
          </a:bodyPr>
          <a:lstStyle/>
          <a:p>
            <a:pPr lvl="0" algn="just">
              <a:spcAft>
                <a:spcPts val="0"/>
              </a:spcAft>
            </a:pPr>
            <a:r>
              <a:rPr lang="ru-RU" b="1" dirty="0">
                <a:solidFill>
                  <a:srgbClr val="00B0F0"/>
                </a:solidFill>
                <a:latin typeface="Calibri"/>
                <a:ea typeface="Times New Roman"/>
                <a:cs typeface="Calibri"/>
              </a:rPr>
              <a:t>«Выложи цифру из палочек</a:t>
            </a:r>
            <a:r>
              <a:rPr lang="ru-RU" b="1" dirty="0" smtClean="0">
                <a:solidFill>
                  <a:srgbClr val="00B0F0"/>
                </a:solidFill>
                <a:latin typeface="Calibri"/>
                <a:ea typeface="Times New Roman"/>
                <a:cs typeface="Calibri"/>
              </a:rPr>
              <a:t>»</a:t>
            </a:r>
            <a:endParaRPr lang="ru-RU" sz="1600" b="1" dirty="0">
              <a:solidFill>
                <a:srgbClr val="00B0F0"/>
              </a:solidFill>
              <a:effectLst/>
              <a:latin typeface="Times New Roman"/>
              <a:ea typeface="Times New Roman"/>
            </a:endParaRPr>
          </a:p>
        </p:txBody>
      </p:sp>
      <p:sp>
        <p:nvSpPr>
          <p:cNvPr id="6" name="Прямоугольник 5"/>
          <p:cNvSpPr/>
          <p:nvPr/>
        </p:nvSpPr>
        <p:spPr>
          <a:xfrm>
            <a:off x="3997280" y="4792676"/>
            <a:ext cx="2541080" cy="369332"/>
          </a:xfrm>
          <a:prstGeom prst="rect">
            <a:avLst/>
          </a:prstGeom>
        </p:spPr>
        <p:txBody>
          <a:bodyPr wrap="none">
            <a:spAutoFit/>
          </a:bodyPr>
          <a:lstStyle/>
          <a:p>
            <a:r>
              <a:rPr lang="ru-RU" b="1" dirty="0">
                <a:solidFill>
                  <a:srgbClr val="00B0F0"/>
                </a:solidFill>
                <a:latin typeface="Calibri"/>
                <a:ea typeface="Times New Roman"/>
                <a:cs typeface="Calibri"/>
              </a:rPr>
              <a:t>«Слепи из </a:t>
            </a:r>
            <a:r>
              <a:rPr lang="ru-RU" b="1" dirty="0" smtClean="0">
                <a:solidFill>
                  <a:srgbClr val="00B0F0"/>
                </a:solidFill>
                <a:latin typeface="Calibri"/>
                <a:ea typeface="Times New Roman"/>
                <a:cs typeface="Calibri"/>
              </a:rPr>
              <a:t>пластилина»</a:t>
            </a:r>
            <a:endParaRPr lang="ru-RU" b="1" dirty="0">
              <a:solidFill>
                <a:srgbClr val="00B0F0"/>
              </a:solidFill>
            </a:endParaRPr>
          </a:p>
        </p:txBody>
      </p:sp>
      <p:pic>
        <p:nvPicPr>
          <p:cNvPr id="1027" name="Picture 3" descr="D:\Улыбка\5caeba5bbab948b6b2e932f6501ec3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162" y="5162008"/>
            <a:ext cx="4590510" cy="271772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1685986" y="8220405"/>
            <a:ext cx="2680862" cy="369332"/>
          </a:xfrm>
          <a:prstGeom prst="rect">
            <a:avLst/>
          </a:prstGeom>
        </p:spPr>
        <p:txBody>
          <a:bodyPr wrap="none">
            <a:spAutoFit/>
          </a:bodyPr>
          <a:lstStyle/>
          <a:p>
            <a:pPr lvl="0" algn="just">
              <a:spcAft>
                <a:spcPts val="0"/>
              </a:spcAft>
            </a:pPr>
            <a:r>
              <a:rPr lang="ru-RU" b="1" dirty="0">
                <a:solidFill>
                  <a:srgbClr val="00B0F0"/>
                </a:solidFill>
                <a:latin typeface="Calibri"/>
                <a:ea typeface="Times New Roman"/>
                <a:cs typeface="Calibri"/>
              </a:rPr>
              <a:t>«На что похожа цифра</a:t>
            </a:r>
            <a:r>
              <a:rPr lang="ru-RU" b="1" dirty="0" smtClean="0">
                <a:solidFill>
                  <a:srgbClr val="00B0F0"/>
                </a:solidFill>
                <a:latin typeface="Calibri"/>
                <a:ea typeface="Times New Roman"/>
                <a:cs typeface="Calibri"/>
              </a:rPr>
              <a:t>?»</a:t>
            </a:r>
            <a:endParaRPr lang="ru-RU" sz="1600" b="1" dirty="0">
              <a:solidFill>
                <a:srgbClr val="000000"/>
              </a:solidFill>
              <a:effectLst/>
              <a:latin typeface="Times New Roman"/>
              <a:ea typeface="Times New Roman"/>
            </a:endParaRPr>
          </a:p>
        </p:txBody>
      </p:sp>
      <p:pic>
        <p:nvPicPr>
          <p:cNvPr id="102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66296" y="1943484"/>
            <a:ext cx="2660120" cy="2838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699030" y="1979712"/>
            <a:ext cx="2484276" cy="2838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546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heel(1)">
                                      <p:cBhvr>
                                        <p:cTn id="23" dur="200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style.rotation</p:attrName>
                                        </p:attrNameLst>
                                      </p:cBhvr>
                                      <p:tavLst>
                                        <p:tav tm="0">
                                          <p:val>
                                            <p:fltVal val="90"/>
                                          </p:val>
                                        </p:tav>
                                        <p:tav tm="100000">
                                          <p:val>
                                            <p:fltVal val="0"/>
                                          </p:val>
                                        </p:tav>
                                      </p:tavLst>
                                    </p:anim>
                                    <p:animEffect transition="in" filter="fade">
                                      <p:cBhvr>
                                        <p:cTn id="31" dur="10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1029"/>
                                        </p:tgtEl>
                                        <p:attrNameLst>
                                          <p:attrName>style.visibility</p:attrName>
                                        </p:attrNameLst>
                                      </p:cBhvr>
                                      <p:to>
                                        <p:strVal val="visible"/>
                                      </p:to>
                                    </p:set>
                                    <p:animEffect transition="in" filter="wheel(1)">
                                      <p:cBhvr>
                                        <p:cTn id="36" dur="2000"/>
                                        <p:tgtEl>
                                          <p:spTgt spid="1029"/>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heel(1)">
                                      <p:cBhvr>
                                        <p:cTn id="41" dur="20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1027"/>
                                        </p:tgtEl>
                                        <p:attrNameLst>
                                          <p:attrName>style.visibility</p:attrName>
                                        </p:attrNameLst>
                                      </p:cBhvr>
                                      <p:to>
                                        <p:strVal val="visible"/>
                                      </p:to>
                                    </p:set>
                                    <p:animEffect transition="in" filter="wheel(1)">
                                      <p:cBhvr>
                                        <p:cTn id="46"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201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Горизонтальный свиток 3"/>
          <p:cNvSpPr/>
          <p:nvPr/>
        </p:nvSpPr>
        <p:spPr>
          <a:xfrm>
            <a:off x="764704" y="4173933"/>
            <a:ext cx="4388268" cy="1298448"/>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dirty="0" smtClean="0"/>
              <a:t>:</a:t>
            </a:r>
            <a:endParaRPr lang="ru-RU" dirty="0"/>
          </a:p>
        </p:txBody>
      </p:sp>
      <p:sp>
        <p:nvSpPr>
          <p:cNvPr id="5" name="Горизонтальный свиток 4"/>
          <p:cNvSpPr/>
          <p:nvPr/>
        </p:nvSpPr>
        <p:spPr>
          <a:xfrm>
            <a:off x="404664" y="5796136"/>
            <a:ext cx="5760640" cy="2448272"/>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6" name="Таблица 5"/>
          <p:cNvGraphicFramePr>
            <a:graphicFrameLocks noGrp="1"/>
          </p:cNvGraphicFramePr>
          <p:nvPr>
            <p:extLst>
              <p:ext uri="{D42A27DB-BD31-4B8C-83A1-F6EECF244321}">
                <p14:modId xmlns:p14="http://schemas.microsoft.com/office/powerpoint/2010/main" val="3623422329"/>
              </p:ext>
            </p:extLst>
          </p:nvPr>
        </p:nvGraphicFramePr>
        <p:xfrm>
          <a:off x="1124744" y="6372199"/>
          <a:ext cx="4709780" cy="1296145"/>
        </p:xfrm>
        <a:graphic>
          <a:graphicData uri="http://schemas.openxmlformats.org/drawingml/2006/table">
            <a:tbl>
              <a:tblPr firstRow="1" firstCol="1" bandRow="1">
                <a:tableStyleId>{5C22544A-7EE6-4342-B048-85BDC9FD1C3A}</a:tableStyleId>
              </a:tblPr>
              <a:tblGrid>
                <a:gridCol w="1839031"/>
                <a:gridCol w="2870749"/>
              </a:tblGrid>
              <a:tr h="1296145">
                <a:tc>
                  <a:txBody>
                    <a:bodyPr/>
                    <a:lstStyle/>
                    <a:p>
                      <a:pPr marL="342900" marR="201295" lvl="0" indent="-342900" algn="just">
                        <a:spcAft>
                          <a:spcPts val="0"/>
                        </a:spcAft>
                        <a:buFont typeface="Symbol"/>
                        <a:buChar char=""/>
                      </a:pPr>
                      <a:r>
                        <a:rPr lang="ru-RU" sz="2000" dirty="0">
                          <a:solidFill>
                            <a:srgbClr val="7030A0"/>
                          </a:solidFill>
                          <a:effectLst/>
                          <a:latin typeface="Times New Roman" pitchFamily="18" charset="0"/>
                          <a:cs typeface="Times New Roman" pitchFamily="18" charset="0"/>
                        </a:rPr>
                        <a:t>Стихи,</a:t>
                      </a:r>
                      <a:endParaRPr lang="ru-RU" sz="1800" dirty="0">
                        <a:solidFill>
                          <a:srgbClr val="7030A0"/>
                        </a:solidFill>
                        <a:effectLst/>
                        <a:latin typeface="Times New Roman" pitchFamily="18" charset="0"/>
                        <a:cs typeface="Times New Roman" pitchFamily="18" charset="0"/>
                      </a:endParaRPr>
                    </a:p>
                    <a:p>
                      <a:pPr marL="342900" lvl="0" indent="-342900" algn="just">
                        <a:spcAft>
                          <a:spcPts val="0"/>
                        </a:spcAft>
                        <a:buFont typeface="Symbol"/>
                        <a:buChar char=""/>
                        <a:tabLst>
                          <a:tab pos="457200" algn="l"/>
                          <a:tab pos="2250440" algn="l"/>
                        </a:tabLst>
                      </a:pPr>
                      <a:r>
                        <a:rPr lang="ru-RU" sz="2000" dirty="0">
                          <a:solidFill>
                            <a:srgbClr val="7030A0"/>
                          </a:solidFill>
                          <a:effectLst/>
                          <a:latin typeface="Times New Roman" pitchFamily="18" charset="0"/>
                          <a:cs typeface="Times New Roman" pitchFamily="18" charset="0"/>
                        </a:rPr>
                        <a:t>Задачи,</a:t>
                      </a:r>
                      <a:endParaRPr lang="ru-RU" sz="1800" dirty="0">
                        <a:solidFill>
                          <a:srgbClr val="7030A0"/>
                        </a:solidFill>
                        <a:effectLst/>
                        <a:latin typeface="Times New Roman" pitchFamily="18" charset="0"/>
                        <a:cs typeface="Times New Roman" pitchFamily="18" charset="0"/>
                      </a:endParaRPr>
                    </a:p>
                    <a:p>
                      <a:pPr marL="342900" lvl="0" indent="-342900" algn="just">
                        <a:spcAft>
                          <a:spcPts val="0"/>
                        </a:spcAft>
                        <a:buFont typeface="Symbol"/>
                        <a:buChar char=""/>
                      </a:pPr>
                      <a:r>
                        <a:rPr lang="ru-RU" sz="2000" dirty="0">
                          <a:solidFill>
                            <a:srgbClr val="7030A0"/>
                          </a:solidFill>
                          <a:effectLst/>
                          <a:latin typeface="Times New Roman" pitchFamily="18" charset="0"/>
                          <a:cs typeface="Times New Roman" pitchFamily="18" charset="0"/>
                        </a:rPr>
                        <a:t>Загадки,</a:t>
                      </a:r>
                      <a:endParaRPr lang="ru-RU" sz="1800" dirty="0">
                        <a:solidFill>
                          <a:srgbClr val="7030A0"/>
                        </a:solidFill>
                        <a:effectLst/>
                        <a:latin typeface="Times New Roman" pitchFamily="18" charset="0"/>
                        <a:cs typeface="Times New Roman" pitchFamily="18" charset="0"/>
                      </a:endParaRPr>
                    </a:p>
                    <a:p>
                      <a:pPr marL="342900" lvl="0" indent="-342900" algn="just">
                        <a:spcAft>
                          <a:spcPts val="0"/>
                        </a:spcAft>
                        <a:buFont typeface="Symbol"/>
                        <a:buChar char=""/>
                        <a:tabLst>
                          <a:tab pos="457200" algn="l"/>
                          <a:tab pos="2250440" algn="l"/>
                        </a:tabLst>
                      </a:pPr>
                      <a:r>
                        <a:rPr lang="ru-RU" sz="2000" dirty="0">
                          <a:solidFill>
                            <a:srgbClr val="7030A0"/>
                          </a:solidFill>
                          <a:effectLst/>
                          <a:latin typeface="Times New Roman" pitchFamily="18" charset="0"/>
                          <a:cs typeface="Times New Roman" pitchFamily="18" charset="0"/>
                        </a:rPr>
                        <a:t>Сказки,</a:t>
                      </a:r>
                      <a:endParaRPr lang="ru-RU" sz="1800" dirty="0">
                        <a:solidFill>
                          <a:srgbClr val="7030A0"/>
                        </a:solidFill>
                        <a:effectLst/>
                        <a:latin typeface="Times New Roman" pitchFamily="18" charset="0"/>
                        <a:ea typeface="Times New Roman"/>
                        <a:cs typeface="Times New Roman" pitchFamily="18" charset="0"/>
                      </a:endParaRPr>
                    </a:p>
                  </a:txBody>
                  <a:tcPr marL="51435" marR="51435" marT="0" marB="0">
                    <a:solidFill>
                      <a:schemeClr val="accent6">
                        <a:lumMod val="20000"/>
                        <a:lumOff val="80000"/>
                      </a:schemeClr>
                    </a:solidFill>
                  </a:tcPr>
                </a:tc>
                <a:tc>
                  <a:txBody>
                    <a:bodyPr/>
                    <a:lstStyle/>
                    <a:p>
                      <a:pPr marL="342900" lvl="0" indent="-342900" algn="just">
                        <a:spcAft>
                          <a:spcPts val="0"/>
                        </a:spcAft>
                        <a:buFont typeface="Symbol"/>
                        <a:buChar char=""/>
                      </a:pPr>
                      <a:r>
                        <a:rPr lang="ru-RU" sz="2000" dirty="0">
                          <a:solidFill>
                            <a:srgbClr val="7030A0"/>
                          </a:solidFill>
                          <a:effectLst/>
                          <a:latin typeface="Times New Roman" pitchFamily="18" charset="0"/>
                          <a:cs typeface="Times New Roman" pitchFamily="18" charset="0"/>
                        </a:rPr>
                        <a:t>Скороговорки,</a:t>
                      </a:r>
                      <a:endParaRPr lang="ru-RU" sz="1800" dirty="0">
                        <a:solidFill>
                          <a:srgbClr val="7030A0"/>
                        </a:solidFill>
                        <a:effectLst/>
                        <a:latin typeface="Times New Roman" pitchFamily="18" charset="0"/>
                        <a:cs typeface="Times New Roman" pitchFamily="18" charset="0"/>
                      </a:endParaRPr>
                    </a:p>
                    <a:p>
                      <a:pPr marL="342900" lvl="0" indent="-342900" algn="just">
                        <a:spcAft>
                          <a:spcPts val="0"/>
                        </a:spcAft>
                        <a:buFont typeface="Symbol"/>
                        <a:buChar char=""/>
                      </a:pPr>
                      <a:r>
                        <a:rPr lang="ru-RU" sz="2000" dirty="0">
                          <a:solidFill>
                            <a:srgbClr val="7030A0"/>
                          </a:solidFill>
                          <a:effectLst/>
                          <a:latin typeface="Times New Roman" pitchFamily="18" charset="0"/>
                          <a:cs typeface="Times New Roman" pitchFamily="18" charset="0"/>
                        </a:rPr>
                        <a:t>Считалки,</a:t>
                      </a:r>
                      <a:endParaRPr lang="ru-RU" sz="1800" dirty="0">
                        <a:solidFill>
                          <a:srgbClr val="7030A0"/>
                        </a:solidFill>
                        <a:effectLst/>
                        <a:latin typeface="Times New Roman" pitchFamily="18" charset="0"/>
                        <a:cs typeface="Times New Roman" pitchFamily="18" charset="0"/>
                      </a:endParaRPr>
                    </a:p>
                    <a:p>
                      <a:pPr marL="342900" lvl="0" indent="-342900" algn="just">
                        <a:spcAft>
                          <a:spcPts val="0"/>
                        </a:spcAft>
                        <a:buFont typeface="Symbol"/>
                        <a:buChar char=""/>
                      </a:pPr>
                      <a:r>
                        <a:rPr lang="ru-RU" sz="2000" dirty="0">
                          <a:solidFill>
                            <a:srgbClr val="7030A0"/>
                          </a:solidFill>
                          <a:effectLst/>
                          <a:latin typeface="Times New Roman" pitchFamily="18" charset="0"/>
                          <a:cs typeface="Times New Roman" pitchFamily="18" charset="0"/>
                        </a:rPr>
                        <a:t>Физкультминутки. </a:t>
                      </a:r>
                      <a:endParaRPr lang="ru-RU" sz="1800" dirty="0">
                        <a:solidFill>
                          <a:srgbClr val="7030A0"/>
                        </a:solidFill>
                        <a:effectLst/>
                        <a:latin typeface="Times New Roman" pitchFamily="18" charset="0"/>
                        <a:cs typeface="Times New Roman" pitchFamily="18" charset="0"/>
                      </a:endParaRPr>
                    </a:p>
                    <a:p>
                      <a:pPr marL="0" lvl="0" indent="0" algn="just">
                        <a:spcAft>
                          <a:spcPts val="0"/>
                        </a:spcAft>
                        <a:buFont typeface="Symbol"/>
                        <a:buNone/>
                        <a:tabLst>
                          <a:tab pos="2250440" algn="l"/>
                        </a:tabLst>
                      </a:pPr>
                      <a:r>
                        <a:rPr lang="ru-RU" sz="2000" dirty="0">
                          <a:solidFill>
                            <a:srgbClr val="7030A0"/>
                          </a:solidFill>
                          <a:effectLst/>
                          <a:latin typeface="Times New Roman" pitchFamily="18" charset="0"/>
                          <a:cs typeface="Times New Roman" pitchFamily="18" charset="0"/>
                        </a:rPr>
                        <a:t> </a:t>
                      </a:r>
                      <a:endParaRPr lang="ru-RU" sz="1800" dirty="0">
                        <a:solidFill>
                          <a:srgbClr val="7030A0"/>
                        </a:solidFill>
                        <a:effectLst/>
                        <a:latin typeface="Times New Roman" pitchFamily="18" charset="0"/>
                        <a:ea typeface="Times New Roman"/>
                        <a:cs typeface="Times New Roman" pitchFamily="18" charset="0"/>
                      </a:endParaRPr>
                    </a:p>
                  </a:txBody>
                  <a:tcPr marL="51435" marR="51435" marT="0" marB="0">
                    <a:solidFill>
                      <a:schemeClr val="accent6">
                        <a:lumMod val="20000"/>
                        <a:lumOff val="80000"/>
                      </a:schemeClr>
                    </a:solidFill>
                  </a:tcPr>
                </a:tc>
              </a:tr>
            </a:tbl>
          </a:graphicData>
        </a:graphic>
      </p:graphicFrame>
      <p:sp>
        <p:nvSpPr>
          <p:cNvPr id="3" name="TextBox 2"/>
          <p:cNvSpPr txBox="1"/>
          <p:nvPr/>
        </p:nvSpPr>
        <p:spPr>
          <a:xfrm>
            <a:off x="853073" y="4499992"/>
            <a:ext cx="4369763" cy="646331"/>
          </a:xfrm>
          <a:prstGeom prst="rect">
            <a:avLst/>
          </a:prstGeom>
          <a:noFill/>
        </p:spPr>
        <p:txBody>
          <a:bodyPr wrap="square" rtlCol="0">
            <a:spAutoFit/>
          </a:bodyPr>
          <a:lstStyle/>
          <a:p>
            <a:pPr algn="ctr"/>
            <a:r>
              <a:rPr lang="ru-RU" b="1" dirty="0" smtClean="0">
                <a:solidFill>
                  <a:srgbClr val="C00000"/>
                </a:solidFill>
                <a:latin typeface="Times New Roman" pitchFamily="18" charset="0"/>
                <a:cs typeface="Times New Roman" pitchFamily="18" charset="0"/>
              </a:rPr>
              <a:t>Игровые приёмы, </a:t>
            </a:r>
          </a:p>
          <a:p>
            <a:pPr algn="ctr"/>
            <a:r>
              <a:rPr lang="ru-RU" b="1" dirty="0" smtClean="0">
                <a:solidFill>
                  <a:srgbClr val="C00000"/>
                </a:solidFill>
                <a:latin typeface="Times New Roman" pitchFamily="18" charset="0"/>
                <a:cs typeface="Times New Roman" pitchFamily="18" charset="0"/>
              </a:rPr>
              <a:t>используемые для закрепления чисел:</a:t>
            </a:r>
            <a:endParaRPr lang="ru-RU" b="1" dirty="0">
              <a:solidFill>
                <a:srgbClr val="C00000"/>
              </a:solidFill>
              <a:latin typeface="Times New Roman" pitchFamily="18" charset="0"/>
              <a:cs typeface="Times New Roman" pitchFamily="18" charset="0"/>
            </a:endParaRPr>
          </a:p>
        </p:txBody>
      </p:sp>
      <p:sp>
        <p:nvSpPr>
          <p:cNvPr id="7" name="Вертикальный свиток 6"/>
          <p:cNvSpPr/>
          <p:nvPr/>
        </p:nvSpPr>
        <p:spPr>
          <a:xfrm>
            <a:off x="853073" y="611560"/>
            <a:ext cx="5472608" cy="2971056"/>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b="1" i="1" dirty="0" smtClean="0">
                <a:solidFill>
                  <a:srgbClr val="7030A0"/>
                </a:solidFill>
                <a:latin typeface="Times New Roman"/>
                <a:ea typeface="Times New Roman"/>
              </a:rPr>
              <a:t>А </a:t>
            </a:r>
            <a:r>
              <a:rPr lang="ru-RU" b="1" i="1" dirty="0">
                <a:solidFill>
                  <a:srgbClr val="7030A0"/>
                </a:solidFill>
                <a:latin typeface="Times New Roman"/>
                <a:ea typeface="Times New Roman"/>
              </a:rPr>
              <a:t>также отгадываем загадки</a:t>
            </a:r>
            <a:r>
              <a:rPr lang="ru-RU" dirty="0">
                <a:solidFill>
                  <a:srgbClr val="7030A0"/>
                </a:solidFill>
                <a:latin typeface="Times New Roman"/>
                <a:ea typeface="Times New Roman"/>
              </a:rPr>
              <a:t> с математическим содержанием, учим стихи о цифрах, знакомлю со сказками, в которых присутствуют цифры, заучиваем пословицы, поговорки, крылатые выражения, где присутствует цифра, использую физкультминутки</a:t>
            </a:r>
            <a:r>
              <a:rPr lang="ru-RU" dirty="0">
                <a:solidFill>
                  <a:srgbClr val="000000"/>
                </a:solidFill>
                <a:latin typeface="Times New Roman"/>
                <a:ea typeface="Times New Roman"/>
              </a:rPr>
              <a:t>.</a:t>
            </a:r>
            <a:endParaRPr lang="ru-RU" sz="1600" dirty="0">
              <a:solidFill>
                <a:srgbClr val="000000"/>
              </a:solidFill>
              <a:effectLst/>
              <a:latin typeface="Times New Roman"/>
              <a:ea typeface="Times New Roman"/>
            </a:endParaRPr>
          </a:p>
        </p:txBody>
      </p:sp>
    </p:spTree>
    <p:extLst>
      <p:ext uri="{BB962C8B-B14F-4D97-AF65-F5344CB8AC3E}">
        <p14:creationId xmlns:p14="http://schemas.microsoft.com/office/powerpoint/2010/main" val="2851914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188640" y="1043608"/>
            <a:ext cx="6480720" cy="7848872"/>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54316272"/>
              </p:ext>
            </p:extLst>
          </p:nvPr>
        </p:nvGraphicFramePr>
        <p:xfrm>
          <a:off x="1124744" y="1977276"/>
          <a:ext cx="4788532" cy="7272809"/>
        </p:xfrm>
        <a:graphic>
          <a:graphicData uri="http://schemas.openxmlformats.org/drawingml/2006/table">
            <a:tbl>
              <a:tblPr firstRow="1" firstCol="1" bandRow="1"/>
              <a:tblGrid>
                <a:gridCol w="2561649"/>
                <a:gridCol w="2226883"/>
              </a:tblGrid>
              <a:tr h="2309175">
                <a:tc>
                  <a:txBody>
                    <a:bodyPr/>
                    <a:lstStyle/>
                    <a:p>
                      <a:pPr>
                        <a:spcAft>
                          <a:spcPts val="0"/>
                        </a:spcAft>
                      </a:pPr>
                      <a:r>
                        <a:rPr lang="ru-RU" sz="1400" b="1" dirty="0">
                          <a:solidFill>
                            <a:srgbClr val="7030A0"/>
                          </a:solidFill>
                          <a:effectLst/>
                          <a:latin typeface="Times New Roman"/>
                          <a:ea typeface="Times New Roman"/>
                        </a:rPr>
                        <a:t>Стихи о цифре 3:</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1. «Погляди на цифру 3,словно ласточка – смотри».</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2. «Тройка – не двойка, </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Она положительна,</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Но это не «хорошо»,</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А «удовлетворительно».</a:t>
                      </a:r>
                      <a:endParaRPr lang="ru-RU" sz="1200" dirty="0">
                        <a:solidFill>
                          <a:srgbClr val="7030A0"/>
                        </a:solidFill>
                        <a:effectLst/>
                        <a:latin typeface="Times New Roman"/>
                        <a:ea typeface="Times New Roman"/>
                      </a:endParaRPr>
                    </a:p>
                  </a:txBody>
                  <a:tcPr marL="68432" marR="68432" marT="0" marB="0">
                    <a:lnL>
                      <a:noFill/>
                    </a:lnL>
                    <a:lnR>
                      <a:noFill/>
                    </a:lnR>
                    <a:lnT>
                      <a:noFill/>
                    </a:lnT>
                    <a:lnB>
                      <a:noFill/>
                    </a:lnB>
                  </a:tcPr>
                </a:tc>
                <a:tc>
                  <a:txBody>
                    <a:bodyPr/>
                    <a:lstStyle/>
                    <a:p>
                      <a:pPr algn="just">
                        <a:spcAft>
                          <a:spcPts val="0"/>
                        </a:spcAft>
                      </a:pPr>
                      <a:r>
                        <a:rPr lang="ru-RU" sz="1400" b="1">
                          <a:solidFill>
                            <a:srgbClr val="7030A0"/>
                          </a:solidFill>
                          <a:effectLst/>
                          <a:latin typeface="Times New Roman"/>
                          <a:ea typeface="Times New Roman"/>
                        </a:rPr>
                        <a:t>Физминутка</a:t>
                      </a:r>
                      <a:r>
                        <a:rPr lang="ru-RU" sz="1400">
                          <a:solidFill>
                            <a:srgbClr val="7030A0"/>
                          </a:solidFill>
                          <a:effectLst/>
                          <a:latin typeface="Times New Roman"/>
                          <a:ea typeface="Times New Roman"/>
                        </a:rPr>
                        <a:t>:</a:t>
                      </a:r>
                      <a:endParaRPr lang="ru-RU" sz="1200">
                        <a:solidFill>
                          <a:srgbClr val="7030A0"/>
                        </a:solidFill>
                        <a:effectLst/>
                        <a:latin typeface="Times New Roman"/>
                        <a:ea typeface="Times New Roman"/>
                      </a:endParaRPr>
                    </a:p>
                    <a:p>
                      <a:pPr algn="just">
                        <a:spcAft>
                          <a:spcPts val="0"/>
                        </a:spcAft>
                      </a:pPr>
                      <a:r>
                        <a:rPr lang="ru-RU" sz="1400">
                          <a:solidFill>
                            <a:srgbClr val="7030A0"/>
                          </a:solidFill>
                          <a:effectLst/>
                          <a:latin typeface="Times New Roman"/>
                          <a:ea typeface="Times New Roman"/>
                        </a:rPr>
                        <a:t>1.Малыши, малыши – дружные ребятки</a:t>
                      </a:r>
                      <a:endParaRPr lang="ru-RU" sz="1200">
                        <a:solidFill>
                          <a:srgbClr val="7030A0"/>
                        </a:solidFill>
                        <a:effectLst/>
                        <a:latin typeface="Times New Roman"/>
                        <a:ea typeface="Times New Roman"/>
                      </a:endParaRPr>
                    </a:p>
                    <a:p>
                      <a:pPr algn="just">
                        <a:spcAft>
                          <a:spcPts val="0"/>
                        </a:spcAft>
                      </a:pPr>
                      <a:r>
                        <a:rPr lang="ru-RU" sz="1400">
                          <a:solidFill>
                            <a:srgbClr val="7030A0"/>
                          </a:solidFill>
                          <a:effectLst/>
                          <a:latin typeface="Times New Roman"/>
                          <a:ea typeface="Times New Roman"/>
                        </a:rPr>
                        <a:t>Малыши, малыши – вышли на зарядку.</a:t>
                      </a:r>
                      <a:endParaRPr lang="ru-RU" sz="1200">
                        <a:solidFill>
                          <a:srgbClr val="7030A0"/>
                        </a:solidFill>
                        <a:effectLst/>
                        <a:latin typeface="Times New Roman"/>
                        <a:ea typeface="Times New Roman"/>
                      </a:endParaRPr>
                    </a:p>
                    <a:p>
                      <a:pPr algn="just">
                        <a:spcAft>
                          <a:spcPts val="0"/>
                        </a:spcAft>
                      </a:pPr>
                      <a:r>
                        <a:rPr lang="ru-RU" sz="1400">
                          <a:solidFill>
                            <a:srgbClr val="7030A0"/>
                          </a:solidFill>
                          <a:effectLst/>
                          <a:latin typeface="Times New Roman"/>
                          <a:ea typeface="Times New Roman"/>
                        </a:rPr>
                        <a:t>Раз. Два, три! Раз, два, три!</a:t>
                      </a:r>
                      <a:endParaRPr lang="ru-RU" sz="1200">
                        <a:solidFill>
                          <a:srgbClr val="7030A0"/>
                        </a:solidFill>
                        <a:effectLst/>
                        <a:latin typeface="Times New Roman"/>
                        <a:ea typeface="Times New Roman"/>
                      </a:endParaRPr>
                    </a:p>
                    <a:p>
                      <a:pPr algn="just">
                        <a:spcAft>
                          <a:spcPts val="0"/>
                        </a:spcAft>
                      </a:pPr>
                      <a:r>
                        <a:rPr lang="ru-RU" sz="1400">
                          <a:solidFill>
                            <a:srgbClr val="7030A0"/>
                          </a:solidFill>
                          <a:effectLst/>
                          <a:latin typeface="Times New Roman"/>
                          <a:ea typeface="Times New Roman"/>
                        </a:rPr>
                        <a:t>Ноги поднимайте!</a:t>
                      </a:r>
                      <a:endParaRPr lang="ru-RU" sz="1200">
                        <a:solidFill>
                          <a:srgbClr val="7030A0"/>
                        </a:solidFill>
                        <a:effectLst/>
                        <a:latin typeface="Times New Roman"/>
                        <a:ea typeface="Times New Roman"/>
                      </a:endParaRPr>
                    </a:p>
                    <a:p>
                      <a:pPr algn="just">
                        <a:spcAft>
                          <a:spcPts val="0"/>
                        </a:spcAft>
                      </a:pPr>
                      <a:r>
                        <a:rPr lang="ru-RU" sz="1400">
                          <a:solidFill>
                            <a:srgbClr val="7030A0"/>
                          </a:solidFill>
                          <a:effectLst/>
                          <a:latin typeface="Times New Roman"/>
                          <a:ea typeface="Times New Roman"/>
                        </a:rPr>
                        <a:t>Раз, два, три! Раз, два, три!</a:t>
                      </a:r>
                      <a:endParaRPr lang="ru-RU" sz="1200">
                        <a:solidFill>
                          <a:srgbClr val="7030A0"/>
                        </a:solidFill>
                        <a:effectLst/>
                        <a:latin typeface="Times New Roman"/>
                        <a:ea typeface="Times New Roman"/>
                      </a:endParaRPr>
                    </a:p>
                    <a:p>
                      <a:pPr algn="just">
                        <a:spcAft>
                          <a:spcPts val="0"/>
                        </a:spcAft>
                      </a:pPr>
                      <a:r>
                        <a:rPr lang="ru-RU" sz="1400">
                          <a:solidFill>
                            <a:srgbClr val="7030A0"/>
                          </a:solidFill>
                          <a:effectLst/>
                          <a:latin typeface="Times New Roman"/>
                          <a:ea typeface="Times New Roman"/>
                        </a:rPr>
                        <a:t>Весело шагайте.</a:t>
                      </a:r>
                      <a:endParaRPr lang="ru-RU" sz="1200">
                        <a:solidFill>
                          <a:srgbClr val="7030A0"/>
                        </a:solidFill>
                        <a:effectLst/>
                        <a:latin typeface="Times New Roman"/>
                        <a:ea typeface="Times New Roman"/>
                      </a:endParaRPr>
                    </a:p>
                  </a:txBody>
                  <a:tcPr marL="68432" marR="68432" marT="0" marB="0">
                    <a:lnL>
                      <a:noFill/>
                    </a:lnL>
                    <a:lnR>
                      <a:noFill/>
                    </a:lnR>
                    <a:lnT>
                      <a:noFill/>
                    </a:lnT>
                    <a:lnB>
                      <a:noFill/>
                    </a:lnB>
                  </a:tcPr>
                </a:tc>
              </a:tr>
              <a:tr h="2444534">
                <a:tc>
                  <a:txBody>
                    <a:bodyPr/>
                    <a:lstStyle/>
                    <a:p>
                      <a:pPr>
                        <a:spcAft>
                          <a:spcPts val="0"/>
                        </a:spcAft>
                      </a:pPr>
                      <a:r>
                        <a:rPr lang="ru-RU" sz="1400" b="1" dirty="0">
                          <a:solidFill>
                            <a:srgbClr val="7030A0"/>
                          </a:solidFill>
                          <a:effectLst/>
                          <a:latin typeface="Times New Roman"/>
                          <a:ea typeface="Times New Roman"/>
                        </a:rPr>
                        <a:t>Загадывание загадок: </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1.Треугольная доска</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А на ней  три волоска,</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Волос тонкий, голос звонкий (балалайка).</a:t>
                      </a:r>
                      <a:endParaRPr lang="ru-RU" sz="1200" dirty="0">
                        <a:solidFill>
                          <a:srgbClr val="7030A0"/>
                        </a:solidFill>
                        <a:effectLst/>
                        <a:latin typeface="Times New Roman"/>
                        <a:ea typeface="Times New Roman"/>
                      </a:endParaRPr>
                    </a:p>
                    <a:p>
                      <a:pPr>
                        <a:spcAft>
                          <a:spcPts val="0"/>
                        </a:spcAft>
                      </a:pPr>
                      <a:r>
                        <a:rPr lang="ru-RU" sz="1400" dirty="0" smtClean="0">
                          <a:solidFill>
                            <a:srgbClr val="7030A0"/>
                          </a:solidFill>
                          <a:effectLst/>
                          <a:latin typeface="Times New Roman"/>
                          <a:ea typeface="Times New Roman"/>
                        </a:rPr>
                        <a:t>2. Возле </a:t>
                      </a:r>
                      <a:r>
                        <a:rPr lang="ru-RU" sz="1400" dirty="0">
                          <a:solidFill>
                            <a:srgbClr val="7030A0"/>
                          </a:solidFill>
                          <a:effectLst/>
                          <a:latin typeface="Times New Roman"/>
                          <a:ea typeface="Times New Roman"/>
                        </a:rPr>
                        <a:t>леса на опушке,</a:t>
                      </a:r>
                      <a:endParaRPr lang="ru-RU" sz="1200" dirty="0">
                        <a:solidFill>
                          <a:srgbClr val="7030A0"/>
                        </a:solidFill>
                        <a:effectLst/>
                        <a:latin typeface="Times New Roman"/>
                        <a:ea typeface="Times New Roman"/>
                      </a:endParaRPr>
                    </a:p>
                    <a:p>
                      <a:pPr>
                        <a:spcAft>
                          <a:spcPts val="0"/>
                        </a:spcAft>
                      </a:pPr>
                      <a:r>
                        <a:rPr lang="ru-RU" sz="1400" dirty="0" smtClean="0">
                          <a:solidFill>
                            <a:srgbClr val="7030A0"/>
                          </a:solidFill>
                          <a:effectLst/>
                          <a:latin typeface="Times New Roman"/>
                          <a:ea typeface="Times New Roman"/>
                        </a:rPr>
                        <a:t>Трое </a:t>
                      </a:r>
                      <a:r>
                        <a:rPr lang="ru-RU" sz="1400" dirty="0">
                          <a:solidFill>
                            <a:srgbClr val="7030A0"/>
                          </a:solidFill>
                          <a:effectLst/>
                          <a:latin typeface="Times New Roman"/>
                          <a:ea typeface="Times New Roman"/>
                        </a:rPr>
                        <a:t>их живет в избушке,</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Там три стула и три кружки,</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Угадайте без подсказки.</a:t>
                      </a:r>
                      <a:endParaRPr lang="ru-RU" sz="1200" dirty="0">
                        <a:solidFill>
                          <a:srgbClr val="7030A0"/>
                        </a:solidFill>
                        <a:effectLst/>
                        <a:latin typeface="Times New Roman"/>
                        <a:ea typeface="Times New Roman"/>
                      </a:endParaRPr>
                    </a:p>
                    <a:p>
                      <a:pPr>
                        <a:spcAft>
                          <a:spcPts val="0"/>
                        </a:spcAft>
                      </a:pPr>
                      <a:r>
                        <a:rPr lang="ru-RU" sz="1400" dirty="0">
                          <a:solidFill>
                            <a:srgbClr val="7030A0"/>
                          </a:solidFill>
                          <a:effectLst/>
                          <a:latin typeface="Times New Roman"/>
                          <a:ea typeface="Times New Roman"/>
                        </a:rPr>
                        <a:t>Кто герои этой сказки? (три медведя).</a:t>
                      </a:r>
                      <a:endParaRPr lang="ru-RU" sz="1200" dirty="0">
                        <a:solidFill>
                          <a:srgbClr val="7030A0"/>
                        </a:solidFill>
                        <a:effectLst/>
                        <a:latin typeface="Times New Roman"/>
                        <a:ea typeface="Times New Roman"/>
                      </a:endParaRPr>
                    </a:p>
                  </a:txBody>
                  <a:tcPr marL="68432" marR="68432" marT="0" marB="0">
                    <a:lnL>
                      <a:noFill/>
                    </a:lnL>
                    <a:lnR>
                      <a:noFill/>
                    </a:lnR>
                    <a:lnT>
                      <a:noFill/>
                    </a:lnT>
                    <a:lnB>
                      <a:noFill/>
                    </a:lnB>
                  </a:tcPr>
                </a:tc>
                <a:tc>
                  <a:txBody>
                    <a:bodyPr/>
                    <a:lstStyle/>
                    <a:p>
                      <a:pPr algn="just">
                        <a:spcAft>
                          <a:spcPts val="0"/>
                        </a:spcAft>
                      </a:pPr>
                      <a:r>
                        <a:rPr lang="ru-RU" sz="1400" b="1" dirty="0">
                          <a:solidFill>
                            <a:srgbClr val="7030A0"/>
                          </a:solidFill>
                          <a:effectLst/>
                          <a:latin typeface="Times New Roman"/>
                          <a:ea typeface="Times New Roman"/>
                        </a:rPr>
                        <a:t>Решение задач:</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Вот зашла Маринка,</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А за ней - </a:t>
                      </a:r>
                      <a:r>
                        <a:rPr lang="ru-RU" sz="1400" dirty="0" err="1">
                          <a:solidFill>
                            <a:srgbClr val="7030A0"/>
                          </a:solidFill>
                          <a:effectLst/>
                          <a:latin typeface="Times New Roman"/>
                          <a:ea typeface="Times New Roman"/>
                        </a:rPr>
                        <a:t>Аринка</a:t>
                      </a:r>
                      <a:r>
                        <a:rPr lang="ru-RU" sz="1400" dirty="0">
                          <a:solidFill>
                            <a:srgbClr val="7030A0"/>
                          </a:solidFill>
                          <a:effectLst/>
                          <a:latin typeface="Times New Roman"/>
                          <a:ea typeface="Times New Roman"/>
                        </a:rPr>
                        <a:t>,</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А потом пришел Игнат,</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Сколько стало всех ребят?</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 </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На плетень взлетел петух,</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Повстречал там еще двух.</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Сколько стало петухов? </a:t>
                      </a:r>
                      <a:endParaRPr lang="ru-RU" sz="1200" dirty="0">
                        <a:solidFill>
                          <a:srgbClr val="7030A0"/>
                        </a:solidFill>
                        <a:effectLst/>
                        <a:latin typeface="Times New Roman"/>
                        <a:ea typeface="Times New Roman"/>
                      </a:endParaRPr>
                    </a:p>
                    <a:p>
                      <a:pPr indent="21590" algn="just">
                        <a:spcAft>
                          <a:spcPts val="0"/>
                        </a:spcAft>
                      </a:pPr>
                      <a:r>
                        <a:rPr lang="ru-RU" sz="1400" dirty="0">
                          <a:solidFill>
                            <a:srgbClr val="7030A0"/>
                          </a:solidFill>
                          <a:effectLst/>
                          <a:latin typeface="Times New Roman"/>
                          <a:ea typeface="Times New Roman"/>
                        </a:rPr>
                        <a:t>У кого ответ готов?</a:t>
                      </a:r>
                      <a:endParaRPr lang="ru-RU" sz="1200" dirty="0">
                        <a:solidFill>
                          <a:srgbClr val="7030A0"/>
                        </a:solidFill>
                        <a:effectLst/>
                        <a:latin typeface="Times New Roman"/>
                        <a:ea typeface="Times New Roman"/>
                      </a:endParaRPr>
                    </a:p>
                  </a:txBody>
                  <a:tcPr marL="68432" marR="68432" marT="0" marB="0">
                    <a:lnL>
                      <a:noFill/>
                    </a:lnL>
                    <a:lnR>
                      <a:noFill/>
                    </a:lnR>
                    <a:lnT>
                      <a:noFill/>
                    </a:lnT>
                    <a:lnB>
                      <a:noFill/>
                    </a:lnB>
                  </a:tcPr>
                </a:tc>
              </a:tr>
              <a:tr h="2519100">
                <a:tc>
                  <a:txBody>
                    <a:bodyPr/>
                    <a:lstStyle/>
                    <a:p>
                      <a:pPr algn="just">
                        <a:spcAft>
                          <a:spcPts val="0"/>
                        </a:spcAft>
                      </a:pPr>
                      <a:r>
                        <a:rPr lang="ru-RU" sz="1400" b="1" i="1" dirty="0">
                          <a:solidFill>
                            <a:srgbClr val="7030A0"/>
                          </a:solidFill>
                          <a:effectLst/>
                          <a:latin typeface="Times New Roman"/>
                          <a:ea typeface="Times New Roman"/>
                        </a:rPr>
                        <a:t> </a:t>
                      </a:r>
                      <a:endParaRPr lang="ru-RU" sz="1200" dirty="0">
                        <a:solidFill>
                          <a:srgbClr val="7030A0"/>
                        </a:solidFill>
                        <a:effectLst/>
                        <a:latin typeface="Times New Roman"/>
                        <a:ea typeface="Times New Roman"/>
                      </a:endParaRPr>
                    </a:p>
                    <a:p>
                      <a:pPr algn="just">
                        <a:spcAft>
                          <a:spcPts val="0"/>
                        </a:spcAft>
                      </a:pPr>
                      <a:r>
                        <a:rPr lang="ru-RU" sz="1400" b="1" dirty="0">
                          <a:solidFill>
                            <a:srgbClr val="7030A0"/>
                          </a:solidFill>
                          <a:effectLst/>
                          <a:latin typeface="Times New Roman"/>
                          <a:ea typeface="Times New Roman"/>
                        </a:rPr>
                        <a:t>Скороговорки:</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1.По утрам мой брат Кирилл,</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   Трех крольчат травой кормил.</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2. В пруду у Поликарпа три карася, три карпа.</a:t>
                      </a:r>
                      <a:endParaRPr lang="ru-RU" sz="1200" dirty="0">
                        <a:solidFill>
                          <a:srgbClr val="7030A0"/>
                        </a:solidFill>
                        <a:effectLst/>
                        <a:latin typeface="Times New Roman"/>
                        <a:ea typeface="Times New Roman"/>
                      </a:endParaRPr>
                    </a:p>
                    <a:p>
                      <a:pPr>
                        <a:spcAft>
                          <a:spcPts val="0"/>
                        </a:spcAft>
                      </a:pPr>
                      <a:r>
                        <a:rPr lang="ru-RU" sz="1400" b="1" i="1" dirty="0">
                          <a:solidFill>
                            <a:srgbClr val="7030A0"/>
                          </a:solidFill>
                          <a:effectLst/>
                          <a:latin typeface="Times New Roman"/>
                          <a:ea typeface="Times New Roman"/>
                        </a:rPr>
                        <a:t> </a:t>
                      </a:r>
                      <a:endParaRPr lang="ru-RU" sz="1200" dirty="0">
                        <a:solidFill>
                          <a:srgbClr val="7030A0"/>
                        </a:solidFill>
                        <a:effectLst/>
                        <a:latin typeface="Times New Roman"/>
                        <a:ea typeface="Times New Roman"/>
                      </a:endParaRPr>
                    </a:p>
                  </a:txBody>
                  <a:tcPr marL="68432" marR="68432" marT="0" marB="0">
                    <a:lnL>
                      <a:noFill/>
                    </a:lnL>
                    <a:lnR>
                      <a:noFill/>
                    </a:lnR>
                    <a:lnT>
                      <a:noFill/>
                    </a:lnT>
                    <a:lnB>
                      <a:noFill/>
                    </a:lnB>
                  </a:tcPr>
                </a:tc>
                <a:tc>
                  <a:txBody>
                    <a:bodyPr/>
                    <a:lstStyle/>
                    <a:p>
                      <a:pPr algn="just">
                        <a:spcAft>
                          <a:spcPts val="0"/>
                        </a:spcAft>
                      </a:pPr>
                      <a:r>
                        <a:rPr lang="ru-RU" sz="1400" b="1" i="1" dirty="0">
                          <a:solidFill>
                            <a:srgbClr val="7030A0"/>
                          </a:solidFill>
                          <a:effectLst/>
                          <a:latin typeface="Times New Roman"/>
                          <a:ea typeface="Times New Roman"/>
                        </a:rPr>
                        <a:t> </a:t>
                      </a:r>
                      <a:endParaRPr lang="ru-RU" sz="1200" dirty="0">
                        <a:solidFill>
                          <a:srgbClr val="7030A0"/>
                        </a:solidFill>
                        <a:effectLst/>
                        <a:latin typeface="Times New Roman"/>
                        <a:ea typeface="Times New Roman"/>
                      </a:endParaRPr>
                    </a:p>
                    <a:p>
                      <a:pPr algn="just">
                        <a:spcAft>
                          <a:spcPts val="0"/>
                        </a:spcAft>
                      </a:pPr>
                      <a:r>
                        <a:rPr lang="ru-RU" sz="1400" b="1" dirty="0">
                          <a:solidFill>
                            <a:srgbClr val="7030A0"/>
                          </a:solidFill>
                          <a:effectLst/>
                          <a:latin typeface="Times New Roman"/>
                          <a:ea typeface="Times New Roman"/>
                        </a:rPr>
                        <a:t>Сказки, где есть число 3:</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«Три поросенка», «три медведя», </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«Три орешка для Золушки».</a:t>
                      </a:r>
                      <a:endParaRPr lang="ru-RU" sz="1200" dirty="0">
                        <a:solidFill>
                          <a:srgbClr val="7030A0"/>
                        </a:solidFill>
                        <a:effectLst/>
                        <a:latin typeface="Times New Roman"/>
                        <a:ea typeface="Times New Roman"/>
                      </a:endParaRPr>
                    </a:p>
                    <a:p>
                      <a:pPr algn="just">
                        <a:spcAft>
                          <a:spcPts val="0"/>
                        </a:spcAft>
                      </a:pPr>
                      <a:r>
                        <a:rPr lang="ru-RU" sz="1400" b="1" dirty="0">
                          <a:solidFill>
                            <a:srgbClr val="7030A0"/>
                          </a:solidFill>
                          <a:effectLst/>
                          <a:latin typeface="Times New Roman"/>
                          <a:ea typeface="Times New Roman"/>
                        </a:rPr>
                        <a:t> </a:t>
                      </a:r>
                      <a:endParaRPr lang="ru-RU" sz="1200" dirty="0">
                        <a:solidFill>
                          <a:srgbClr val="7030A0"/>
                        </a:solidFill>
                        <a:effectLst/>
                        <a:latin typeface="Times New Roman"/>
                        <a:ea typeface="Times New Roman"/>
                      </a:endParaRPr>
                    </a:p>
                    <a:p>
                      <a:pPr algn="just">
                        <a:spcAft>
                          <a:spcPts val="0"/>
                        </a:spcAft>
                      </a:pPr>
                      <a:r>
                        <a:rPr lang="ru-RU" sz="1400" b="1" dirty="0">
                          <a:solidFill>
                            <a:srgbClr val="7030A0"/>
                          </a:solidFill>
                          <a:effectLst/>
                          <a:latin typeface="Times New Roman"/>
                          <a:ea typeface="Times New Roman"/>
                        </a:rPr>
                        <a:t>Пословицы и поговорки:</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Обещанного 3 года ждут.</a:t>
                      </a:r>
                      <a:endParaRPr lang="ru-RU" sz="1200" dirty="0">
                        <a:solidFill>
                          <a:srgbClr val="7030A0"/>
                        </a:solidFill>
                        <a:effectLst/>
                        <a:latin typeface="Times New Roman"/>
                        <a:ea typeface="Times New Roman"/>
                      </a:endParaRPr>
                    </a:p>
                    <a:p>
                      <a:pPr algn="just">
                        <a:spcAft>
                          <a:spcPts val="0"/>
                        </a:spcAft>
                      </a:pPr>
                      <a:r>
                        <a:rPr lang="ru-RU" sz="1400" dirty="0">
                          <a:solidFill>
                            <a:srgbClr val="7030A0"/>
                          </a:solidFill>
                          <a:effectLst/>
                          <a:latin typeface="Times New Roman"/>
                          <a:ea typeface="Times New Roman"/>
                        </a:rPr>
                        <a:t>От горшка, три вершка</a:t>
                      </a:r>
                      <a:endParaRPr lang="ru-RU" sz="1200" dirty="0">
                        <a:solidFill>
                          <a:srgbClr val="7030A0"/>
                        </a:solidFill>
                        <a:effectLst/>
                        <a:latin typeface="Times New Roman"/>
                        <a:ea typeface="Times New Roman"/>
                      </a:endParaRPr>
                    </a:p>
                  </a:txBody>
                  <a:tcPr marL="68432" marR="68432" marT="0" marB="0">
                    <a:lnL>
                      <a:noFill/>
                    </a:lnL>
                    <a:lnR>
                      <a:noFill/>
                    </a:lnR>
                    <a:lnT>
                      <a:noFill/>
                    </a:lnT>
                    <a:lnB>
                      <a:noFill/>
                    </a:lnB>
                  </a:tcPr>
                </a:tc>
              </a:tr>
            </a:tbl>
          </a:graphicData>
        </a:graphic>
      </p:graphicFrame>
      <p:sp>
        <p:nvSpPr>
          <p:cNvPr id="4" name="Горизонтальный свиток 3"/>
          <p:cNvSpPr/>
          <p:nvPr/>
        </p:nvSpPr>
        <p:spPr>
          <a:xfrm>
            <a:off x="908720" y="611560"/>
            <a:ext cx="5760640" cy="1457130"/>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b="1" i="1" dirty="0">
                <a:solidFill>
                  <a:srgbClr val="C00000"/>
                </a:solidFill>
                <a:latin typeface="Times New Roman"/>
                <a:ea typeface="Times New Roman"/>
              </a:rPr>
              <a:t>При знакомстве с цифрой 3 можно </a:t>
            </a:r>
            <a:r>
              <a:rPr lang="ru-RU" b="1" i="1" dirty="0" smtClean="0">
                <a:solidFill>
                  <a:srgbClr val="C00000"/>
                </a:solidFill>
                <a:latin typeface="Times New Roman"/>
                <a:ea typeface="Times New Roman"/>
              </a:rPr>
              <a:t>использовать</a:t>
            </a:r>
            <a:endParaRPr lang="ru-RU" sz="1600" dirty="0">
              <a:solidFill>
                <a:srgbClr val="000000"/>
              </a:solidFill>
              <a:effectLst/>
              <a:latin typeface="Times New Roman"/>
              <a:ea typeface="Times New Roman"/>
            </a:endParaRPr>
          </a:p>
        </p:txBody>
      </p:sp>
    </p:spTree>
    <p:extLst>
      <p:ext uri="{BB962C8B-B14F-4D97-AF65-F5344CB8AC3E}">
        <p14:creationId xmlns:p14="http://schemas.microsoft.com/office/powerpoint/2010/main" val="2866041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1160748" y="323528"/>
            <a:ext cx="5184576" cy="3744416"/>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dirty="0" smtClean="0">
                <a:solidFill>
                  <a:srgbClr val="7030A0"/>
                </a:solidFill>
                <a:latin typeface="Times New Roman" pitchFamily="18" charset="0"/>
                <a:ea typeface="Times New Roman"/>
                <a:cs typeface="Times New Roman" pitchFamily="18" charset="0"/>
              </a:rPr>
              <a:t>          Знакомя </a:t>
            </a:r>
            <a:r>
              <a:rPr lang="ru-RU" dirty="0">
                <a:solidFill>
                  <a:srgbClr val="7030A0"/>
                </a:solidFill>
                <a:latin typeface="Times New Roman" pitchFamily="18" charset="0"/>
                <a:ea typeface="Times New Roman"/>
                <a:cs typeface="Times New Roman" pitchFamily="18" charset="0"/>
              </a:rPr>
              <a:t>с геометрическими фигурами, использовала словесную игру «Пара слов». Говоря детям  «Круг» они называют предмет, похожий на руль или колесо.</a:t>
            </a:r>
          </a:p>
          <a:p>
            <a:r>
              <a:rPr lang="ru-RU" dirty="0" smtClean="0">
                <a:solidFill>
                  <a:srgbClr val="7030A0"/>
                </a:solidFill>
                <a:latin typeface="Times New Roman" pitchFamily="18" charset="0"/>
                <a:ea typeface="Times New Roman"/>
                <a:cs typeface="Times New Roman" pitchFamily="18" charset="0"/>
              </a:rPr>
              <a:t>          Помимо </a:t>
            </a:r>
            <a:r>
              <a:rPr lang="ru-RU" dirty="0">
                <a:solidFill>
                  <a:srgbClr val="7030A0"/>
                </a:solidFill>
                <a:latin typeface="Times New Roman" pitchFamily="18" charset="0"/>
                <a:ea typeface="Times New Roman"/>
                <a:cs typeface="Times New Roman" pitchFamily="18" charset="0"/>
              </a:rPr>
              <a:t>этого детям очень нравится играть в </a:t>
            </a:r>
            <a:r>
              <a:rPr lang="ru-RU" b="1" i="1" dirty="0">
                <a:solidFill>
                  <a:srgbClr val="7030A0"/>
                </a:solidFill>
                <a:latin typeface="Times New Roman" pitchFamily="18" charset="0"/>
                <a:ea typeface="Times New Roman"/>
                <a:cs typeface="Times New Roman" pitchFamily="18" charset="0"/>
              </a:rPr>
              <a:t>дидактические игры</a:t>
            </a:r>
            <a:r>
              <a:rPr lang="ru-RU" dirty="0">
                <a:solidFill>
                  <a:srgbClr val="7030A0"/>
                </a:solidFill>
                <a:latin typeface="Times New Roman" pitchFamily="18" charset="0"/>
                <a:ea typeface="Times New Roman"/>
                <a:cs typeface="Times New Roman" pitchFamily="18" charset="0"/>
              </a:rPr>
              <a:t> </a:t>
            </a:r>
            <a:r>
              <a:rPr lang="ru-RU" b="1" i="1" dirty="0">
                <a:solidFill>
                  <a:srgbClr val="7030A0"/>
                </a:solidFill>
                <a:latin typeface="Times New Roman" pitchFamily="18" charset="0"/>
                <a:ea typeface="Times New Roman"/>
                <a:cs typeface="Times New Roman" pitchFamily="18" charset="0"/>
              </a:rPr>
              <a:t>направленные на изучение геометрических фигур</a:t>
            </a:r>
            <a:endParaRPr lang="ru-RU" sz="1600" dirty="0">
              <a:solidFill>
                <a:srgbClr val="7030A0"/>
              </a:solidFill>
              <a:latin typeface="Times New Roman" pitchFamily="18" charset="0"/>
              <a:cs typeface="Times New Roman" pitchFamily="18" charset="0"/>
            </a:endParaRPr>
          </a:p>
        </p:txBody>
      </p:sp>
      <p:sp>
        <p:nvSpPr>
          <p:cNvPr id="2" name="Горизонтальный свиток 1"/>
          <p:cNvSpPr/>
          <p:nvPr/>
        </p:nvSpPr>
        <p:spPr>
          <a:xfrm>
            <a:off x="332656" y="3923928"/>
            <a:ext cx="5616624" cy="4896545"/>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C00000"/>
              </a:solidFill>
            </a:endParaRPr>
          </a:p>
          <a:p>
            <a:pPr algn="ctr"/>
            <a:r>
              <a:rPr lang="ru-RU" b="1" dirty="0">
                <a:solidFill>
                  <a:srgbClr val="C00000"/>
                </a:solidFill>
              </a:rPr>
              <a:t>Дидактические игры</a:t>
            </a:r>
          </a:p>
          <a:p>
            <a:pPr algn="ctr">
              <a:lnSpc>
                <a:spcPct val="150000"/>
              </a:lnSpc>
              <a:spcAft>
                <a:spcPts val="0"/>
              </a:spcAft>
            </a:pPr>
            <a:r>
              <a:rPr lang="ru-RU" b="1" dirty="0">
                <a:solidFill>
                  <a:srgbClr val="C00000"/>
                </a:solidFill>
              </a:rPr>
              <a:t> направленные на изучение геометрических фигур:</a:t>
            </a:r>
          </a:p>
          <a:p>
            <a:pPr algn="just">
              <a:lnSpc>
                <a:spcPct val="150000"/>
              </a:lnSpc>
              <a:spcAft>
                <a:spcPts val="0"/>
              </a:spcAft>
            </a:pPr>
            <a:r>
              <a:rPr lang="ru-RU" b="1" dirty="0">
                <a:solidFill>
                  <a:srgbClr val="7030A0"/>
                </a:solidFill>
                <a:ea typeface="Times New Roman"/>
              </a:rPr>
              <a:t>«Назови лишнюю фигуру»</a:t>
            </a:r>
          </a:p>
          <a:p>
            <a:pPr>
              <a:lnSpc>
                <a:spcPct val="150000"/>
              </a:lnSpc>
              <a:spcAft>
                <a:spcPts val="0"/>
              </a:spcAft>
            </a:pPr>
            <a:r>
              <a:rPr lang="ru-RU" b="1" dirty="0">
                <a:solidFill>
                  <a:srgbClr val="7030A0"/>
                </a:solidFill>
                <a:ea typeface="Times New Roman"/>
              </a:rPr>
              <a:t>«Подбери заплатку»</a:t>
            </a:r>
          </a:p>
          <a:p>
            <a:pPr>
              <a:lnSpc>
                <a:spcPct val="150000"/>
              </a:lnSpc>
              <a:spcAft>
                <a:spcPts val="0"/>
              </a:spcAft>
            </a:pPr>
            <a:r>
              <a:rPr lang="ru-RU" b="1" dirty="0">
                <a:solidFill>
                  <a:srgbClr val="7030A0"/>
                </a:solidFill>
                <a:ea typeface="Times New Roman"/>
              </a:rPr>
              <a:t>«Найди крышку каждой коробочке»</a:t>
            </a:r>
          </a:p>
          <a:p>
            <a:pPr algn="just">
              <a:lnSpc>
                <a:spcPct val="150000"/>
              </a:lnSpc>
              <a:spcAft>
                <a:spcPts val="0"/>
              </a:spcAft>
            </a:pPr>
            <a:r>
              <a:rPr lang="ru-RU" b="1" dirty="0">
                <a:solidFill>
                  <a:srgbClr val="7030A0"/>
                </a:solidFill>
                <a:ea typeface="Times New Roman"/>
              </a:rPr>
              <a:t>«Геометрическое лото»</a:t>
            </a:r>
          </a:p>
          <a:p>
            <a:pPr algn="just">
              <a:lnSpc>
                <a:spcPct val="150000"/>
              </a:lnSpc>
              <a:spcAft>
                <a:spcPts val="0"/>
              </a:spcAft>
            </a:pPr>
            <a:r>
              <a:rPr lang="ru-RU" b="1" dirty="0">
                <a:solidFill>
                  <a:srgbClr val="7030A0"/>
                </a:solidFill>
                <a:ea typeface="Times New Roman"/>
              </a:rPr>
              <a:t>«Назови фигуры».</a:t>
            </a:r>
          </a:p>
          <a:p>
            <a:pPr algn="just">
              <a:lnSpc>
                <a:spcPct val="150000"/>
              </a:lnSpc>
              <a:spcAft>
                <a:spcPts val="0"/>
              </a:spcAft>
            </a:pPr>
            <a:endParaRPr lang="ru-RU" b="1" dirty="0">
              <a:solidFill>
                <a:srgbClr val="00B0F0"/>
              </a:solidFill>
              <a:effectLst/>
              <a:ea typeface="Times New Roman"/>
            </a:endParaRPr>
          </a:p>
        </p:txBody>
      </p:sp>
    </p:spTree>
    <p:extLst>
      <p:ext uri="{BB962C8B-B14F-4D97-AF65-F5344CB8AC3E}">
        <p14:creationId xmlns:p14="http://schemas.microsoft.com/office/powerpoint/2010/main" val="620789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674694" y="3275856"/>
            <a:ext cx="3348372" cy="1377696"/>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Игры со счетными палочками</a:t>
            </a:r>
            <a:endParaRPr lang="ru-RU" sz="2000" b="1" dirty="0">
              <a:solidFill>
                <a:srgbClr val="C00000"/>
              </a:solidFill>
            </a:endParaRPr>
          </a:p>
        </p:txBody>
      </p:sp>
      <p:pic>
        <p:nvPicPr>
          <p:cNvPr id="1026" name="Picture 2" descr="C:\Users\B404~1\AppData\Local\Temp\WPDNSE\{0000001B-0001-0001-0000-000000000000}\IMG_20170821_16041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84008" y="4653552"/>
            <a:ext cx="2106234" cy="394157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404~1\AppData\Local\Temp\WPDNSE\{0000001B-0001-0001-0000-000000000000}\IMG_20170821_160335.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563126" y="3203848"/>
            <a:ext cx="2106234" cy="39604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57450" y="4860032"/>
            <a:ext cx="199766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Горизонтальный свиток 2"/>
          <p:cNvSpPr/>
          <p:nvPr/>
        </p:nvSpPr>
        <p:spPr>
          <a:xfrm>
            <a:off x="1052736" y="467544"/>
            <a:ext cx="5328591" cy="2736304"/>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sz="2000" dirty="0">
                <a:solidFill>
                  <a:srgbClr val="7030A0"/>
                </a:solidFill>
                <a:latin typeface="Times New Roman"/>
                <a:ea typeface="Times New Roman"/>
              </a:rPr>
              <a:t>Дети выкладывают фигурки, как по образцу, так и по памяти. </a:t>
            </a:r>
            <a:endParaRPr lang="ru-RU" dirty="0">
              <a:solidFill>
                <a:srgbClr val="7030A0"/>
              </a:solidFill>
              <a:latin typeface="Times New Roman"/>
              <a:ea typeface="Times New Roman"/>
            </a:endParaRPr>
          </a:p>
          <a:p>
            <a:pPr algn="just">
              <a:spcAft>
                <a:spcPts val="0"/>
              </a:spcAft>
            </a:pPr>
            <a:r>
              <a:rPr lang="ru-RU" sz="2000" dirty="0">
                <a:solidFill>
                  <a:srgbClr val="7030A0"/>
                </a:solidFill>
                <a:latin typeface="Times New Roman"/>
                <a:ea typeface="Times New Roman"/>
              </a:rPr>
              <a:t>   Очень часто использую  игры со счетными палочками. Дети учатся изображать узоры по образцу, по памяти, затем задания усложняются</a:t>
            </a:r>
            <a:r>
              <a:rPr lang="ru-RU" dirty="0">
                <a:solidFill>
                  <a:srgbClr val="000000"/>
                </a:solidFill>
                <a:latin typeface="Times New Roman"/>
                <a:ea typeface="Times New Roman"/>
              </a:rPr>
              <a:t>.</a:t>
            </a:r>
            <a:endParaRPr lang="ru-RU" sz="1600" dirty="0">
              <a:solidFill>
                <a:srgbClr val="000000"/>
              </a:solidFill>
              <a:effectLst/>
              <a:latin typeface="Times New Roman"/>
              <a:ea typeface="Times New Roman"/>
            </a:endParaRPr>
          </a:p>
        </p:txBody>
      </p:sp>
    </p:spTree>
    <p:extLst>
      <p:ext uri="{BB962C8B-B14F-4D97-AF65-F5344CB8AC3E}">
        <p14:creationId xmlns:p14="http://schemas.microsoft.com/office/powerpoint/2010/main" val="64926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wheel(1)">
                                      <p:cBhvr>
                                        <p:cTn id="15" dur="2000"/>
                                        <p:tgtEl>
                                          <p:spTgt spid="1028"/>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wheel(1)">
                                      <p:cBhvr>
                                        <p:cTn id="20" dur="2000"/>
                                        <p:tgtEl>
                                          <p:spTgt spid="1026"/>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wheel(1)">
                                      <p:cBhvr>
                                        <p:cTn id="25"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254833" y="2195736"/>
            <a:ext cx="3027311" cy="936104"/>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C00000"/>
                </a:solidFill>
              </a:rPr>
              <a:t>«Измерение величины»</a:t>
            </a:r>
            <a:endParaRPr lang="ru-RU" b="1" dirty="0">
              <a:solidFill>
                <a:srgbClr val="C00000"/>
              </a:solidFill>
            </a:endParaRPr>
          </a:p>
        </p:txBody>
      </p:sp>
      <p:pic>
        <p:nvPicPr>
          <p:cNvPr id="5122" name="Picture 2" descr="C:\Users\B404~1\AppData\Local\Temp\WPDNSE\{0000001B-0001-0001-0000-000000000000}\IMG_20170824_1443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10008" y="2144721"/>
            <a:ext cx="3023955" cy="3147359"/>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B404~1\AppData\Local\Temp\WPDNSE\{0000001B-0001-0001-0000-000000000000}\IMG_20170818_093739.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0648" y="3270516"/>
            <a:ext cx="3021496" cy="2453612"/>
          </a:xfrm>
          <a:prstGeom prst="rect">
            <a:avLst/>
          </a:prstGeom>
          <a:noFill/>
          <a:extLst>
            <a:ext uri="{909E8E84-426E-40DD-AFC4-6F175D3DCCD1}">
              <a14:hiddenFill xmlns:a14="http://schemas.microsoft.com/office/drawing/2010/main">
                <a:solidFill>
                  <a:srgbClr val="FFFFFF"/>
                </a:solidFill>
              </a14:hiddenFill>
            </a:ext>
          </a:extLst>
        </p:spPr>
      </p:pic>
      <p:sp>
        <p:nvSpPr>
          <p:cNvPr id="3" name="Горизонтальный свиток 2"/>
          <p:cNvSpPr/>
          <p:nvPr/>
        </p:nvSpPr>
        <p:spPr>
          <a:xfrm>
            <a:off x="980728" y="179512"/>
            <a:ext cx="5553236" cy="2016224"/>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dirty="0">
                <a:solidFill>
                  <a:srgbClr val="7030A0"/>
                </a:solidFill>
                <a:latin typeface="Times New Roman"/>
                <a:ea typeface="Times New Roman"/>
              </a:rPr>
              <a:t>Работая по разделу «Измерение величины» </a:t>
            </a:r>
            <a:r>
              <a:rPr lang="ru-RU" b="1" i="1" u="sng" dirty="0">
                <a:solidFill>
                  <a:srgbClr val="7030A0"/>
                </a:solidFill>
                <a:latin typeface="Times New Roman"/>
                <a:ea typeface="Times New Roman"/>
              </a:rPr>
              <a:t>(11 слайд)</a:t>
            </a:r>
            <a:r>
              <a:rPr lang="ru-RU" dirty="0">
                <a:solidFill>
                  <a:srgbClr val="7030A0"/>
                </a:solidFill>
                <a:latin typeface="Times New Roman"/>
                <a:ea typeface="Times New Roman"/>
              </a:rPr>
              <a:t> можно включить игры с народными игрушками-вкладышами (матрешки, кубы, пирамиды), в конструкции которых заложен принцип учета величины</a:t>
            </a:r>
            <a:endParaRPr lang="ru-RU" dirty="0">
              <a:solidFill>
                <a:srgbClr val="7030A0"/>
              </a:solidFill>
              <a:effectLst/>
              <a:latin typeface="Times New Roman"/>
              <a:ea typeface="Times New Roman"/>
            </a:endParaRPr>
          </a:p>
        </p:txBody>
      </p:sp>
      <p:sp>
        <p:nvSpPr>
          <p:cNvPr id="4" name="Горизонтальный свиток 3"/>
          <p:cNvSpPr/>
          <p:nvPr/>
        </p:nvSpPr>
        <p:spPr>
          <a:xfrm>
            <a:off x="260648" y="5319667"/>
            <a:ext cx="5832648" cy="3456384"/>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dirty="0" smtClean="0">
                <a:solidFill>
                  <a:srgbClr val="000000"/>
                </a:solidFill>
                <a:latin typeface="Times New Roman"/>
                <a:ea typeface="Times New Roman"/>
              </a:rPr>
              <a:t>       </a:t>
            </a:r>
            <a:r>
              <a:rPr lang="ru-RU" dirty="0">
                <a:solidFill>
                  <a:srgbClr val="7030A0"/>
                </a:solidFill>
                <a:latin typeface="Times New Roman"/>
                <a:ea typeface="Times New Roman"/>
              </a:rPr>
              <a:t>И конечно же игра  «Чудесный мешочек» - она уместна везде.</a:t>
            </a:r>
            <a:endParaRPr lang="ru-RU" sz="1600" dirty="0">
              <a:solidFill>
                <a:srgbClr val="7030A0"/>
              </a:solidFill>
              <a:latin typeface="Times New Roman"/>
              <a:ea typeface="Times New Roman"/>
            </a:endParaRPr>
          </a:p>
          <a:p>
            <a:pPr algn="just">
              <a:spcAft>
                <a:spcPts val="0"/>
              </a:spcAft>
            </a:pPr>
            <a:r>
              <a:rPr lang="ru-RU" dirty="0">
                <a:solidFill>
                  <a:srgbClr val="7030A0"/>
                </a:solidFill>
                <a:latin typeface="Times New Roman"/>
                <a:ea typeface="Times New Roman"/>
              </a:rPr>
              <a:t> </a:t>
            </a:r>
            <a:r>
              <a:rPr lang="ru-RU" dirty="0" smtClean="0">
                <a:solidFill>
                  <a:srgbClr val="7030A0"/>
                </a:solidFill>
                <a:latin typeface="Times New Roman"/>
                <a:ea typeface="Times New Roman"/>
              </a:rPr>
              <a:t>      Дети </a:t>
            </a:r>
            <a:r>
              <a:rPr lang="ru-RU" dirty="0">
                <a:solidFill>
                  <a:srgbClr val="7030A0"/>
                </a:solidFill>
                <a:latin typeface="Times New Roman"/>
                <a:ea typeface="Times New Roman"/>
              </a:rPr>
              <a:t>любят выполнять задания, а особым удовольствием, где соотносят полученный результат определенному цвету. Скучное решение примеров можно превратить в развивающую игру «Оживи картинку». Детям предлагаются карточки с написанными примерами которые нужно раскрасить в соответствующий цвет.</a:t>
            </a:r>
            <a:endParaRPr lang="ru-RU" dirty="0">
              <a:solidFill>
                <a:srgbClr val="7030A0"/>
              </a:solidFill>
            </a:endParaRPr>
          </a:p>
        </p:txBody>
      </p:sp>
    </p:spTree>
    <p:extLst>
      <p:ext uri="{BB962C8B-B14F-4D97-AF65-F5344CB8AC3E}">
        <p14:creationId xmlns:p14="http://schemas.microsoft.com/office/powerpoint/2010/main" val="1914740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wheel(1)">
                                      <p:cBhvr>
                                        <p:cTn id="15" dur="2000"/>
                                        <p:tgtEl>
                                          <p:spTgt spid="5122"/>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5123"/>
                                        </p:tgtEl>
                                        <p:attrNameLst>
                                          <p:attrName>style.visibility</p:attrName>
                                        </p:attrNameLst>
                                      </p:cBhvr>
                                      <p:to>
                                        <p:strVal val="visible"/>
                                      </p:to>
                                    </p:set>
                                    <p:animEffect transition="in" filter="wheel(1)">
                                      <p:cBhvr>
                                        <p:cTn id="20"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1076924" y="179512"/>
            <a:ext cx="5448420" cy="2160239"/>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endParaRPr lang="ru-RU" sz="2000" b="1" dirty="0" smtClean="0">
              <a:solidFill>
                <a:srgbClr val="C00000"/>
              </a:solidFill>
            </a:endParaRPr>
          </a:p>
          <a:p>
            <a:pPr algn="ctr">
              <a:spcAft>
                <a:spcPts val="0"/>
              </a:spcAft>
            </a:pPr>
            <a:r>
              <a:rPr lang="ru-RU" sz="2000" b="1" dirty="0" smtClean="0">
                <a:solidFill>
                  <a:srgbClr val="C00000"/>
                </a:solidFill>
              </a:rPr>
              <a:t>Игры на </a:t>
            </a:r>
            <a:r>
              <a:rPr lang="ru-RU" b="1" dirty="0" smtClean="0">
                <a:solidFill>
                  <a:srgbClr val="C00000"/>
                </a:solidFill>
                <a:latin typeface="Times New Roman" pitchFamily="18" charset="0"/>
                <a:cs typeface="Times New Roman" pitchFamily="18" charset="0"/>
              </a:rPr>
              <a:t>формирование циклических представлений</a:t>
            </a:r>
          </a:p>
          <a:p>
            <a:pPr>
              <a:spcAft>
                <a:spcPts val="0"/>
              </a:spcAft>
            </a:pPr>
            <a:r>
              <a:rPr lang="ru-RU" b="1" dirty="0" smtClean="0">
                <a:solidFill>
                  <a:srgbClr val="00B0F0"/>
                </a:solidFill>
                <a:latin typeface="Times New Roman" pitchFamily="18" charset="0"/>
                <a:ea typeface="Times New Roman"/>
                <a:cs typeface="Times New Roman" pitchFamily="18" charset="0"/>
              </a:rPr>
              <a:t>«</a:t>
            </a:r>
            <a:r>
              <a:rPr lang="ru-RU" b="1" dirty="0">
                <a:solidFill>
                  <a:srgbClr val="00B0F0"/>
                </a:solidFill>
                <a:latin typeface="Times New Roman" pitchFamily="18" charset="0"/>
                <a:ea typeface="Times New Roman"/>
                <a:cs typeface="Times New Roman" pitchFamily="18" charset="0"/>
              </a:rPr>
              <a:t>Раскрась, продолжая закономерность»</a:t>
            </a:r>
          </a:p>
          <a:p>
            <a:pPr>
              <a:spcAft>
                <a:spcPts val="0"/>
              </a:spcAft>
            </a:pPr>
            <a:r>
              <a:rPr lang="ru-RU" b="1" dirty="0">
                <a:solidFill>
                  <a:srgbClr val="00B0F0"/>
                </a:solidFill>
                <a:latin typeface="Times New Roman" pitchFamily="18" charset="0"/>
                <a:ea typeface="Times New Roman"/>
                <a:cs typeface="Times New Roman" pitchFamily="18" charset="0"/>
              </a:rPr>
              <a:t>«Что сначала, что потом?»</a:t>
            </a:r>
          </a:p>
          <a:p>
            <a:pPr>
              <a:spcAft>
                <a:spcPts val="0"/>
              </a:spcAft>
            </a:pPr>
            <a:r>
              <a:rPr lang="ru-RU" b="1" dirty="0">
                <a:solidFill>
                  <a:srgbClr val="00B0F0"/>
                </a:solidFill>
                <a:latin typeface="Times New Roman" pitchFamily="18" charset="0"/>
                <a:ea typeface="Times New Roman"/>
                <a:cs typeface="Times New Roman" pitchFamily="18" charset="0"/>
              </a:rPr>
              <a:t>«Какая  фигура будет последней?» </a:t>
            </a:r>
          </a:p>
          <a:p>
            <a:pPr algn="ctr"/>
            <a:endParaRPr lang="ru-RU" sz="2000" b="1" dirty="0">
              <a:solidFill>
                <a:srgbClr val="C00000"/>
              </a:solidFill>
            </a:endParaRPr>
          </a:p>
        </p:txBody>
      </p:sp>
      <p:sp>
        <p:nvSpPr>
          <p:cNvPr id="4" name="Вертикальный свиток 3"/>
          <p:cNvSpPr/>
          <p:nvPr/>
        </p:nvSpPr>
        <p:spPr>
          <a:xfrm>
            <a:off x="188640" y="2339615"/>
            <a:ext cx="6480720" cy="6336842"/>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endParaRPr lang="ru-RU" b="1" i="1" dirty="0" smtClean="0">
              <a:solidFill>
                <a:srgbClr val="C00000"/>
              </a:solidFill>
              <a:latin typeface="Times New Roman"/>
              <a:ea typeface="Times New Roman"/>
            </a:endParaRPr>
          </a:p>
          <a:p>
            <a:pPr>
              <a:spcAft>
                <a:spcPts val="0"/>
              </a:spcAft>
            </a:pPr>
            <a:r>
              <a:rPr lang="ru-RU" b="1" i="1" dirty="0" smtClean="0">
                <a:solidFill>
                  <a:srgbClr val="C00000"/>
                </a:solidFill>
                <a:latin typeface="Times New Roman"/>
                <a:ea typeface="Times New Roman"/>
              </a:rPr>
              <a:t>При </a:t>
            </a:r>
            <a:r>
              <a:rPr lang="ru-RU" b="1" i="1" dirty="0">
                <a:solidFill>
                  <a:srgbClr val="C00000"/>
                </a:solidFill>
                <a:latin typeface="Times New Roman"/>
                <a:ea typeface="Times New Roman"/>
              </a:rPr>
              <a:t>формировании циклических </a:t>
            </a:r>
            <a:r>
              <a:rPr lang="ru-RU" b="1" i="1" dirty="0" smtClean="0">
                <a:solidFill>
                  <a:srgbClr val="C00000"/>
                </a:solidFill>
                <a:latin typeface="Times New Roman"/>
                <a:ea typeface="Times New Roman"/>
              </a:rPr>
              <a:t>     представлений </a:t>
            </a:r>
            <a:r>
              <a:rPr lang="ru-RU" b="1" i="1" dirty="0">
                <a:solidFill>
                  <a:srgbClr val="C00000"/>
                </a:solidFill>
                <a:latin typeface="Times New Roman"/>
                <a:ea typeface="Times New Roman"/>
              </a:rPr>
              <a:t>играем с детьми в </a:t>
            </a:r>
            <a:r>
              <a:rPr lang="ru-RU" b="1" i="1" dirty="0" smtClean="0">
                <a:solidFill>
                  <a:srgbClr val="C00000"/>
                </a:solidFill>
                <a:latin typeface="Times New Roman"/>
                <a:ea typeface="Times New Roman"/>
              </a:rPr>
              <a:t>такие игры </a:t>
            </a:r>
            <a:r>
              <a:rPr lang="ru-RU" dirty="0" smtClean="0">
                <a:solidFill>
                  <a:srgbClr val="000000"/>
                </a:solidFill>
                <a:latin typeface="Times New Roman"/>
                <a:ea typeface="Times New Roman"/>
              </a:rPr>
              <a:t>  </a:t>
            </a:r>
            <a:r>
              <a:rPr lang="ru-RU" sz="1700" dirty="0" smtClean="0">
                <a:solidFill>
                  <a:srgbClr val="000000"/>
                </a:solidFill>
                <a:latin typeface="Times New Roman"/>
                <a:ea typeface="Times New Roman"/>
              </a:rPr>
              <a:t>«</a:t>
            </a:r>
            <a:r>
              <a:rPr lang="ru-RU" sz="1700" dirty="0">
                <a:solidFill>
                  <a:srgbClr val="000000"/>
                </a:solidFill>
                <a:latin typeface="Times New Roman"/>
                <a:ea typeface="Times New Roman"/>
              </a:rPr>
              <a:t>Раскрась, продолжая закономерность</a:t>
            </a:r>
            <a:r>
              <a:rPr lang="ru-RU" sz="1700" dirty="0" smtClean="0">
                <a:solidFill>
                  <a:srgbClr val="000000"/>
                </a:solidFill>
                <a:latin typeface="Times New Roman"/>
                <a:ea typeface="Times New Roman"/>
              </a:rPr>
              <a:t>», «</a:t>
            </a:r>
            <a:r>
              <a:rPr lang="ru-RU" sz="1700" dirty="0">
                <a:solidFill>
                  <a:srgbClr val="000000"/>
                </a:solidFill>
                <a:latin typeface="Times New Roman"/>
                <a:ea typeface="Times New Roman"/>
              </a:rPr>
              <a:t>Что сначала, что потом?», «Какая  фигура </a:t>
            </a:r>
            <a:r>
              <a:rPr lang="ru-RU" sz="1700" dirty="0" smtClean="0">
                <a:solidFill>
                  <a:srgbClr val="000000"/>
                </a:solidFill>
                <a:latin typeface="Times New Roman"/>
                <a:ea typeface="Times New Roman"/>
              </a:rPr>
              <a:t>  будет </a:t>
            </a:r>
            <a:r>
              <a:rPr lang="ru-RU" sz="1700" dirty="0">
                <a:solidFill>
                  <a:srgbClr val="000000"/>
                </a:solidFill>
                <a:latin typeface="Times New Roman"/>
                <a:ea typeface="Times New Roman"/>
              </a:rPr>
              <a:t>последней?» </a:t>
            </a:r>
          </a:p>
          <a:p>
            <a:pPr algn="just">
              <a:spcAft>
                <a:spcPts val="0"/>
              </a:spcAft>
            </a:pPr>
            <a:r>
              <a:rPr lang="ru-RU" sz="1700" dirty="0" smtClean="0">
                <a:solidFill>
                  <a:srgbClr val="000000"/>
                </a:solidFill>
                <a:latin typeface="Times New Roman"/>
                <a:ea typeface="Times New Roman"/>
              </a:rPr>
              <a:t>       Музыка</a:t>
            </a:r>
            <a:r>
              <a:rPr lang="ru-RU" sz="1700" dirty="0">
                <a:solidFill>
                  <a:srgbClr val="000000"/>
                </a:solidFill>
                <a:latin typeface="Times New Roman"/>
                <a:ea typeface="Times New Roman"/>
              </a:rPr>
              <a:t>, </a:t>
            </a:r>
            <a:r>
              <a:rPr lang="ru-RU" sz="1700" dirty="0" err="1">
                <a:solidFill>
                  <a:srgbClr val="000000"/>
                </a:solidFill>
                <a:latin typeface="Times New Roman"/>
                <a:ea typeface="Times New Roman"/>
              </a:rPr>
              <a:t>физминутки</a:t>
            </a:r>
            <a:r>
              <a:rPr lang="ru-RU" sz="1700" dirty="0">
                <a:solidFill>
                  <a:srgbClr val="000000"/>
                </a:solidFill>
                <a:latin typeface="Times New Roman"/>
                <a:ea typeface="Times New Roman"/>
              </a:rPr>
              <a:t>, игры на развитие мелкой моторики, гимнастику для глаз и рук – это все неотъемлемая часть игровых  комплексов. Не ошибусь, если скажу, что успех обучения во многом зависит от организации учебного процесса. На каждой форме организованной образовательной деятельности  обязательно должна производиться  смена видов деятельности, для улучшения восприятия информации воспитателя и активизации деятельности самих детей в игровой форме.</a:t>
            </a:r>
          </a:p>
          <a:p>
            <a:pPr algn="just">
              <a:spcAft>
                <a:spcPts val="0"/>
              </a:spcAft>
            </a:pPr>
            <a:r>
              <a:rPr lang="ru-RU" sz="1700" dirty="0" smtClean="0">
                <a:solidFill>
                  <a:srgbClr val="000000"/>
                </a:solidFill>
                <a:latin typeface="Times New Roman"/>
                <a:ea typeface="Times New Roman"/>
              </a:rPr>
              <a:t>        Так </a:t>
            </a:r>
            <a:r>
              <a:rPr lang="ru-RU" sz="1700" dirty="0">
                <a:solidFill>
                  <a:srgbClr val="000000"/>
                </a:solidFill>
                <a:latin typeface="Times New Roman"/>
                <a:ea typeface="Times New Roman"/>
              </a:rPr>
              <a:t>же следует помнить: расширение чувствительного опыта детей должно производиться с учетом их возрастных психофизиологических и индивидуальных особенностей.</a:t>
            </a:r>
            <a:endParaRPr lang="ru-RU" sz="1700" dirty="0">
              <a:solidFill>
                <a:srgbClr val="000000"/>
              </a:solidFill>
              <a:effectLst/>
              <a:latin typeface="Times New Roman"/>
              <a:ea typeface="Times New Roman"/>
            </a:endParaRPr>
          </a:p>
        </p:txBody>
      </p:sp>
    </p:spTree>
    <p:extLst>
      <p:ext uri="{BB962C8B-B14F-4D97-AF65-F5344CB8AC3E}">
        <p14:creationId xmlns:p14="http://schemas.microsoft.com/office/powerpoint/2010/main" val="342178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512676" y="1194855"/>
            <a:ext cx="5724636" cy="5753409"/>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lgn="just">
              <a:buAutoNum type="arabicPeriod"/>
            </a:pPr>
            <a:r>
              <a:rPr lang="ru-RU" sz="2000" b="1" dirty="0" smtClean="0">
                <a:solidFill>
                  <a:srgbClr val="00B0F0"/>
                </a:solidFill>
                <a:ea typeface="Times New Roman" pitchFamily="18" charset="0"/>
                <a:cs typeface="Calibri" pitchFamily="34" charset="0"/>
              </a:rPr>
              <a:t>Продолжить </a:t>
            </a:r>
            <a:r>
              <a:rPr lang="ru-RU" sz="2000" b="1" dirty="0">
                <a:solidFill>
                  <a:srgbClr val="00B0F0"/>
                </a:solidFill>
                <a:ea typeface="Times New Roman" pitchFamily="18" charset="0"/>
                <a:cs typeface="Calibri" pitchFamily="34" charset="0"/>
              </a:rPr>
              <a:t>работу по данной  теме согласно возрастной группе</a:t>
            </a:r>
            <a:r>
              <a:rPr lang="ru-RU" sz="2000" b="1" dirty="0" smtClean="0">
                <a:solidFill>
                  <a:srgbClr val="00B0F0"/>
                </a:solidFill>
                <a:ea typeface="Times New Roman" pitchFamily="18" charset="0"/>
                <a:cs typeface="Calibri" pitchFamily="34" charset="0"/>
              </a:rPr>
              <a:t>;</a:t>
            </a:r>
          </a:p>
          <a:p>
            <a:pPr lvl="0" algn="just"/>
            <a:endParaRPr lang="ru-RU" sz="2000" b="1" dirty="0">
              <a:solidFill>
                <a:srgbClr val="00B0F0"/>
              </a:solidFill>
              <a:ea typeface="Times New Roman" pitchFamily="18" charset="0"/>
              <a:cs typeface="Calibri" pitchFamily="34" charset="0"/>
            </a:endParaRPr>
          </a:p>
          <a:p>
            <a:pPr marL="457200" lvl="0" indent="-457200" algn="just">
              <a:buAutoNum type="arabicPeriod" startAt="2"/>
            </a:pPr>
            <a:r>
              <a:rPr lang="ru-RU" sz="2000" b="1" dirty="0" smtClean="0">
                <a:solidFill>
                  <a:srgbClr val="00B0F0"/>
                </a:solidFill>
                <a:ea typeface="Times New Roman" pitchFamily="18" charset="0"/>
                <a:cs typeface="Calibri" pitchFamily="34" charset="0"/>
              </a:rPr>
              <a:t>Продолжить </a:t>
            </a:r>
            <a:r>
              <a:rPr lang="ru-RU" sz="2000" b="1" dirty="0">
                <a:solidFill>
                  <a:srgbClr val="00B0F0"/>
                </a:solidFill>
                <a:ea typeface="Times New Roman" pitchFamily="18" charset="0"/>
                <a:cs typeface="Calibri" pitchFamily="34" charset="0"/>
              </a:rPr>
              <a:t>работу по разработке новых игр и игровых упражнений по данной теме</a:t>
            </a:r>
            <a:r>
              <a:rPr lang="ru-RU" sz="2000" b="1" dirty="0" smtClean="0">
                <a:solidFill>
                  <a:srgbClr val="00B0F0"/>
                </a:solidFill>
                <a:ea typeface="Times New Roman" pitchFamily="18" charset="0"/>
                <a:cs typeface="Calibri" pitchFamily="34" charset="0"/>
              </a:rPr>
              <a:t>;</a:t>
            </a:r>
          </a:p>
          <a:p>
            <a:pPr lvl="0" algn="just"/>
            <a:endParaRPr lang="ru-RU" sz="2000" b="1" dirty="0">
              <a:solidFill>
                <a:srgbClr val="00B0F0"/>
              </a:solidFill>
              <a:ea typeface="Times New Roman" pitchFamily="18" charset="0"/>
              <a:cs typeface="Calibri" pitchFamily="34" charset="0"/>
            </a:endParaRPr>
          </a:p>
          <a:p>
            <a:pPr marL="457200" lvl="0" indent="-457200" algn="just">
              <a:buAutoNum type="arabicPeriod" startAt="3"/>
            </a:pPr>
            <a:r>
              <a:rPr lang="ru-RU" sz="2000" b="1" dirty="0" smtClean="0">
                <a:solidFill>
                  <a:srgbClr val="00B0F0"/>
                </a:solidFill>
                <a:ea typeface="Times New Roman" pitchFamily="18" charset="0"/>
                <a:cs typeface="Calibri" pitchFamily="34" charset="0"/>
              </a:rPr>
              <a:t>Изучить </a:t>
            </a:r>
            <a:r>
              <a:rPr lang="ru-RU" sz="2000" b="1" dirty="0">
                <a:solidFill>
                  <a:srgbClr val="00B0F0"/>
                </a:solidFill>
                <a:ea typeface="Times New Roman" pitchFamily="18" charset="0"/>
                <a:cs typeface="Calibri" pitchFamily="34" charset="0"/>
              </a:rPr>
              <a:t>новинки методической литературы</a:t>
            </a:r>
            <a:r>
              <a:rPr lang="ru-RU" sz="2000" b="1" dirty="0" smtClean="0">
                <a:solidFill>
                  <a:srgbClr val="00B0F0"/>
                </a:solidFill>
                <a:ea typeface="Times New Roman" pitchFamily="18" charset="0"/>
                <a:cs typeface="Calibri" pitchFamily="34" charset="0"/>
              </a:rPr>
              <a:t>;</a:t>
            </a:r>
          </a:p>
          <a:p>
            <a:pPr lvl="0" algn="just"/>
            <a:endParaRPr lang="ru-RU" sz="2000" b="1" dirty="0">
              <a:solidFill>
                <a:srgbClr val="00B0F0"/>
              </a:solidFill>
              <a:ea typeface="Times New Roman" pitchFamily="18" charset="0"/>
              <a:cs typeface="Calibri" pitchFamily="34" charset="0"/>
            </a:endParaRPr>
          </a:p>
          <a:p>
            <a:pPr lvl="0" algn="just"/>
            <a:r>
              <a:rPr lang="ru-RU" sz="2000" b="1" dirty="0">
                <a:solidFill>
                  <a:srgbClr val="00B0F0"/>
                </a:solidFill>
                <a:ea typeface="Times New Roman" pitchFamily="18" charset="0"/>
                <a:cs typeface="Calibri" pitchFamily="34" charset="0"/>
              </a:rPr>
              <a:t>4.	В работе с родителями планирую включать анкеты, беседы, консультации, посиделки, организации совместных праздников.</a:t>
            </a:r>
          </a:p>
        </p:txBody>
      </p:sp>
      <p:sp>
        <p:nvSpPr>
          <p:cNvPr id="7" name="Горизонтальный свиток 6"/>
          <p:cNvSpPr/>
          <p:nvPr/>
        </p:nvSpPr>
        <p:spPr>
          <a:xfrm>
            <a:off x="1592796" y="506005"/>
            <a:ext cx="3294366" cy="1377696"/>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Мои перспективы</a:t>
            </a:r>
            <a:endParaRPr lang="ru-RU" sz="2000" b="1" dirty="0">
              <a:solidFill>
                <a:srgbClr val="C00000"/>
              </a:solidFill>
            </a:endParaRPr>
          </a:p>
        </p:txBody>
      </p:sp>
      <p:sp>
        <p:nvSpPr>
          <p:cNvPr id="3" name="Прямоугольник 2"/>
          <p:cNvSpPr/>
          <p:nvPr/>
        </p:nvSpPr>
        <p:spPr>
          <a:xfrm>
            <a:off x="215643" y="6980466"/>
            <a:ext cx="6048672" cy="1754326"/>
          </a:xfrm>
          <a:prstGeom prst="rect">
            <a:avLst/>
          </a:prstGeom>
        </p:spPr>
        <p:txBody>
          <a:bodyPr wrap="square">
            <a:spAutoFit/>
          </a:bodyPr>
          <a:lstStyle/>
          <a:p>
            <a:pPr lvl="0" algn="ctr"/>
            <a:r>
              <a:rPr lang="ru-RU" sz="3600" b="1" i="1" dirty="0">
                <a:solidFill>
                  <a:srgbClr val="FF0000"/>
                </a:solidFill>
              </a:rPr>
              <a:t>Пусть радость развлечения постепенно перейдет в радость учения!!! </a:t>
            </a:r>
          </a:p>
        </p:txBody>
      </p:sp>
    </p:spTree>
    <p:extLst>
      <p:ext uri="{BB962C8B-B14F-4D97-AF65-F5344CB8AC3E}">
        <p14:creationId xmlns:p14="http://schemas.microsoft.com/office/powerpoint/2010/main" val="213838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116632" y="323528"/>
            <a:ext cx="6624736" cy="8568952"/>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b="1" dirty="0" smtClean="0">
                <a:solidFill>
                  <a:srgbClr val="C00000"/>
                </a:solidFill>
                <a:latin typeface="Times New Roman" pitchFamily="18" charset="0"/>
                <a:ea typeface="Times New Roman"/>
                <a:cs typeface="Times New Roman" pitchFamily="18" charset="0"/>
              </a:rPr>
              <a:t>                 Список </a:t>
            </a:r>
            <a:r>
              <a:rPr lang="ru-RU" b="1" dirty="0">
                <a:solidFill>
                  <a:srgbClr val="C00000"/>
                </a:solidFill>
                <a:latin typeface="Times New Roman" pitchFamily="18" charset="0"/>
                <a:ea typeface="Times New Roman"/>
                <a:cs typeface="Times New Roman" pitchFamily="18" charset="0"/>
              </a:rPr>
              <a:t>используемой литературы</a:t>
            </a:r>
            <a:r>
              <a:rPr lang="ru-RU" b="1" dirty="0" smtClean="0">
                <a:solidFill>
                  <a:srgbClr val="C00000"/>
                </a:solidFill>
                <a:latin typeface="Times New Roman" pitchFamily="18" charset="0"/>
                <a:ea typeface="Times New Roman"/>
                <a:cs typeface="Times New Roman" pitchFamily="18" charset="0"/>
              </a:rPr>
              <a:t>:</a:t>
            </a:r>
            <a:r>
              <a:rPr lang="ru-RU" b="1" dirty="0">
                <a:solidFill>
                  <a:srgbClr val="C00000"/>
                </a:solidFill>
                <a:latin typeface="Times New Roman" pitchFamily="18" charset="0"/>
                <a:ea typeface="Times New Roman"/>
                <a:cs typeface="Times New Roman" pitchFamily="18" charset="0"/>
              </a:rPr>
              <a:t>  </a:t>
            </a:r>
            <a:endParaRPr lang="ru-RU" dirty="0" smtClean="0">
              <a:solidFill>
                <a:srgbClr val="C00000"/>
              </a:solidFill>
              <a:latin typeface="Times New Roman" pitchFamily="18" charset="0"/>
              <a:ea typeface="Times New Roman"/>
              <a:cs typeface="Times New Roman" pitchFamily="18" charset="0"/>
            </a:endParaRPr>
          </a:p>
          <a:p>
            <a:pPr>
              <a:spcAft>
                <a:spcPts val="0"/>
              </a:spcAft>
            </a:pPr>
            <a:r>
              <a:rPr lang="ru-RU" sz="1500" dirty="0" smtClean="0">
                <a:solidFill>
                  <a:srgbClr val="7030A0"/>
                </a:solidFill>
                <a:latin typeface="Times New Roman" pitchFamily="18" charset="0"/>
                <a:ea typeface="Times New Roman"/>
                <a:cs typeface="Times New Roman" pitchFamily="18" charset="0"/>
              </a:rPr>
              <a:t>1. З.А Михайлова «Игровые занимательные задачи для дошкольников» - Москва,1990г.</a:t>
            </a:r>
          </a:p>
          <a:p>
            <a:pPr>
              <a:spcAft>
                <a:spcPts val="0"/>
              </a:spcAft>
            </a:pPr>
            <a:r>
              <a:rPr lang="ru-RU" sz="1500" dirty="0" smtClean="0">
                <a:solidFill>
                  <a:srgbClr val="7030A0"/>
                </a:solidFill>
                <a:latin typeface="Times New Roman" pitchFamily="18" charset="0"/>
                <a:ea typeface="Times New Roman"/>
                <a:cs typeface="Times New Roman" pitchFamily="18" charset="0"/>
              </a:rPr>
              <a:t>2</a:t>
            </a:r>
            <a:r>
              <a:rPr lang="ru-RU" sz="1500" dirty="0">
                <a:solidFill>
                  <a:srgbClr val="7030A0"/>
                </a:solidFill>
                <a:latin typeface="Times New Roman" pitchFamily="18" charset="0"/>
                <a:ea typeface="Times New Roman"/>
                <a:cs typeface="Times New Roman" pitchFamily="18" charset="0"/>
              </a:rPr>
              <a:t>. Е.Ю. Иванова «100 игр, сценариев и праздников» - ФГУИППВ, 2004г.</a:t>
            </a:r>
          </a:p>
          <a:p>
            <a:pPr>
              <a:spcAft>
                <a:spcPts val="0"/>
              </a:spcAft>
            </a:pPr>
            <a:r>
              <a:rPr lang="ru-RU" sz="1500" dirty="0">
                <a:solidFill>
                  <a:srgbClr val="7030A0"/>
                </a:solidFill>
                <a:latin typeface="Times New Roman" pitchFamily="18" charset="0"/>
                <a:ea typeface="Times New Roman"/>
                <a:cs typeface="Times New Roman" pitchFamily="18" charset="0"/>
              </a:rPr>
              <a:t>3. </a:t>
            </a:r>
            <a:r>
              <a:rPr lang="ru-RU" sz="1500" dirty="0" err="1">
                <a:solidFill>
                  <a:srgbClr val="7030A0"/>
                </a:solidFill>
                <a:latin typeface="Times New Roman" pitchFamily="18" charset="0"/>
                <a:ea typeface="Times New Roman"/>
                <a:cs typeface="Times New Roman" pitchFamily="18" charset="0"/>
              </a:rPr>
              <a:t>В.Волина</a:t>
            </a:r>
            <a:r>
              <a:rPr lang="ru-RU" sz="1500" dirty="0">
                <a:solidFill>
                  <a:srgbClr val="7030A0"/>
                </a:solidFill>
                <a:latin typeface="Times New Roman" pitchFamily="18" charset="0"/>
                <a:ea typeface="Times New Roman"/>
                <a:cs typeface="Times New Roman" pitchFamily="18" charset="0"/>
              </a:rPr>
              <a:t> «Веселая математика» - Москва,1999г.</a:t>
            </a:r>
          </a:p>
          <a:p>
            <a:pPr>
              <a:spcAft>
                <a:spcPts val="0"/>
              </a:spcAft>
            </a:pPr>
            <a:r>
              <a:rPr lang="ru-RU" sz="1500" dirty="0">
                <a:solidFill>
                  <a:srgbClr val="7030A0"/>
                </a:solidFill>
                <a:latin typeface="Times New Roman" pitchFamily="18" charset="0"/>
                <a:ea typeface="Times New Roman"/>
                <a:cs typeface="Times New Roman" pitchFamily="18" charset="0"/>
              </a:rPr>
              <a:t>4. О. </a:t>
            </a:r>
            <a:r>
              <a:rPr lang="ru-RU" sz="1500" dirty="0" err="1">
                <a:solidFill>
                  <a:srgbClr val="7030A0"/>
                </a:solidFill>
                <a:latin typeface="Times New Roman" pitchFamily="18" charset="0"/>
                <a:ea typeface="Times New Roman"/>
                <a:cs typeface="Times New Roman" pitchFamily="18" charset="0"/>
              </a:rPr>
              <a:t>Узорова</a:t>
            </a:r>
            <a:r>
              <a:rPr lang="ru-RU" sz="1500" dirty="0">
                <a:solidFill>
                  <a:srgbClr val="7030A0"/>
                </a:solidFill>
                <a:latin typeface="Times New Roman" pitchFamily="18" charset="0"/>
                <a:ea typeface="Times New Roman"/>
                <a:cs typeface="Times New Roman" pitchFamily="18" charset="0"/>
              </a:rPr>
              <a:t>, </a:t>
            </a:r>
            <a:r>
              <a:rPr lang="ru-RU" sz="1500" dirty="0" err="1">
                <a:solidFill>
                  <a:srgbClr val="7030A0"/>
                </a:solidFill>
                <a:latin typeface="Times New Roman" pitchFamily="18" charset="0"/>
                <a:ea typeface="Times New Roman"/>
                <a:cs typeface="Times New Roman" pitchFamily="18" charset="0"/>
              </a:rPr>
              <a:t>Е.Нефедова</a:t>
            </a:r>
            <a:r>
              <a:rPr lang="ru-RU" sz="1500" dirty="0">
                <a:solidFill>
                  <a:srgbClr val="7030A0"/>
                </a:solidFill>
                <a:latin typeface="Times New Roman" pitchFamily="18" charset="0"/>
                <a:ea typeface="Times New Roman"/>
                <a:cs typeface="Times New Roman" pitchFamily="18" charset="0"/>
              </a:rPr>
              <a:t> «1000 упражнений для подготовки к школе» - ООО «Издательство </a:t>
            </a:r>
            <a:r>
              <a:rPr lang="ru-RU" sz="1500" dirty="0" err="1">
                <a:solidFill>
                  <a:srgbClr val="7030A0"/>
                </a:solidFill>
                <a:latin typeface="Times New Roman" pitchFamily="18" charset="0"/>
                <a:ea typeface="Times New Roman"/>
                <a:cs typeface="Times New Roman" pitchFamily="18" charset="0"/>
              </a:rPr>
              <a:t>Астрель</a:t>
            </a:r>
            <a:r>
              <a:rPr lang="ru-RU" sz="1500" dirty="0">
                <a:solidFill>
                  <a:srgbClr val="7030A0"/>
                </a:solidFill>
                <a:latin typeface="Times New Roman" pitchFamily="18" charset="0"/>
                <a:ea typeface="Times New Roman"/>
                <a:cs typeface="Times New Roman" pitchFamily="18" charset="0"/>
              </a:rPr>
              <a:t>», 2002г.</a:t>
            </a:r>
          </a:p>
          <a:p>
            <a:pPr>
              <a:spcAft>
                <a:spcPts val="0"/>
              </a:spcAft>
            </a:pPr>
            <a:r>
              <a:rPr lang="ru-RU" sz="1500" dirty="0">
                <a:solidFill>
                  <a:srgbClr val="7030A0"/>
                </a:solidFill>
                <a:latin typeface="Times New Roman" pitchFamily="18" charset="0"/>
                <a:ea typeface="Times New Roman"/>
                <a:cs typeface="Times New Roman" pitchFamily="18" charset="0"/>
              </a:rPr>
              <a:t>5. Библиотека программы «Детство» «Математика до школы» - Санкт-Петербург, 2002г.</a:t>
            </a:r>
          </a:p>
          <a:p>
            <a:pPr>
              <a:spcAft>
                <a:spcPts val="0"/>
              </a:spcAft>
            </a:pPr>
            <a:r>
              <a:rPr lang="ru-RU" sz="1500" dirty="0">
                <a:solidFill>
                  <a:srgbClr val="7030A0"/>
                </a:solidFill>
                <a:latin typeface="Times New Roman" pitchFamily="18" charset="0"/>
                <a:ea typeface="Times New Roman"/>
                <a:cs typeface="Times New Roman" pitchFamily="18" charset="0"/>
              </a:rPr>
              <a:t>6. Т. К. </a:t>
            </a:r>
            <a:r>
              <a:rPr lang="ru-RU" sz="1500" dirty="0" err="1">
                <a:solidFill>
                  <a:srgbClr val="7030A0"/>
                </a:solidFill>
                <a:latin typeface="Times New Roman" pitchFamily="18" charset="0"/>
                <a:ea typeface="Times New Roman"/>
                <a:cs typeface="Times New Roman" pitchFamily="18" charset="0"/>
              </a:rPr>
              <a:t>Жикалкина</a:t>
            </a:r>
            <a:r>
              <a:rPr lang="ru-RU" sz="1500" dirty="0">
                <a:solidFill>
                  <a:srgbClr val="7030A0"/>
                </a:solidFill>
                <a:latin typeface="Times New Roman" pitchFamily="18" charset="0"/>
                <a:ea typeface="Times New Roman"/>
                <a:cs typeface="Times New Roman" pitchFamily="18" charset="0"/>
              </a:rPr>
              <a:t> «Игровые и занимательные задания по математике» - Москва, 1989г.</a:t>
            </a:r>
          </a:p>
          <a:p>
            <a:pPr>
              <a:spcAft>
                <a:spcPts val="0"/>
              </a:spcAft>
            </a:pPr>
            <a:r>
              <a:rPr lang="ru-RU" sz="1500" dirty="0">
                <a:solidFill>
                  <a:srgbClr val="7030A0"/>
                </a:solidFill>
                <a:latin typeface="Times New Roman" pitchFamily="18" charset="0"/>
                <a:ea typeface="Times New Roman"/>
                <a:cs typeface="Times New Roman" pitchFamily="18" charset="0"/>
              </a:rPr>
              <a:t>7.  </a:t>
            </a:r>
            <a:r>
              <a:rPr lang="ru-RU" sz="1500" dirty="0" err="1">
                <a:solidFill>
                  <a:srgbClr val="7030A0"/>
                </a:solidFill>
                <a:latin typeface="Times New Roman" pitchFamily="18" charset="0"/>
                <a:ea typeface="Times New Roman"/>
                <a:cs typeface="Times New Roman" pitchFamily="18" charset="0"/>
              </a:rPr>
              <a:t>О.М.Дьяченко</a:t>
            </a:r>
            <a:r>
              <a:rPr lang="ru-RU" sz="1500" dirty="0">
                <a:solidFill>
                  <a:srgbClr val="7030A0"/>
                </a:solidFill>
                <a:latin typeface="Times New Roman" pitchFamily="18" charset="0"/>
                <a:ea typeface="Times New Roman"/>
                <a:cs typeface="Times New Roman" pitchFamily="18" charset="0"/>
              </a:rPr>
              <a:t>, Е.Л. </a:t>
            </a:r>
            <a:r>
              <a:rPr lang="ru-RU" sz="1500" dirty="0" err="1">
                <a:solidFill>
                  <a:srgbClr val="7030A0"/>
                </a:solidFill>
                <a:latin typeface="Times New Roman" pitchFamily="18" charset="0"/>
                <a:ea typeface="Times New Roman"/>
                <a:cs typeface="Times New Roman" pitchFamily="18" charset="0"/>
              </a:rPr>
              <a:t>Агаева</a:t>
            </a:r>
            <a:r>
              <a:rPr lang="ru-RU" sz="1500" dirty="0">
                <a:solidFill>
                  <a:srgbClr val="7030A0"/>
                </a:solidFill>
                <a:latin typeface="Times New Roman" pitchFamily="18" charset="0"/>
                <a:ea typeface="Times New Roman"/>
                <a:cs typeface="Times New Roman" pitchFamily="18" charset="0"/>
              </a:rPr>
              <a:t> «Чего на свете не бывает» 1991г.</a:t>
            </a:r>
          </a:p>
          <a:p>
            <a:pPr>
              <a:spcAft>
                <a:spcPts val="0"/>
              </a:spcAft>
            </a:pPr>
            <a:r>
              <a:rPr lang="ru-RU" sz="1500" dirty="0">
                <a:solidFill>
                  <a:srgbClr val="7030A0"/>
                </a:solidFill>
                <a:latin typeface="Times New Roman" pitchFamily="18" charset="0"/>
                <a:ea typeface="Times New Roman"/>
                <a:cs typeface="Times New Roman" pitchFamily="18" charset="0"/>
              </a:rPr>
              <a:t>8. под редакцией А.А. Столяра «Давайте поиграем» 1991г.</a:t>
            </a:r>
          </a:p>
          <a:p>
            <a:pPr>
              <a:spcAft>
                <a:spcPts val="0"/>
              </a:spcAft>
            </a:pPr>
            <a:r>
              <a:rPr lang="ru-RU" sz="1500" dirty="0">
                <a:solidFill>
                  <a:srgbClr val="7030A0"/>
                </a:solidFill>
                <a:latin typeface="Times New Roman" pitchFamily="18" charset="0"/>
                <a:ea typeface="Times New Roman"/>
                <a:cs typeface="Times New Roman" pitchFamily="18" charset="0"/>
              </a:rPr>
              <a:t>9.  Абрамов И.А. Особенности детского возраста. – М., 1993  </a:t>
            </a:r>
          </a:p>
          <a:p>
            <a:r>
              <a:rPr lang="ru-RU" sz="1500" dirty="0">
                <a:solidFill>
                  <a:srgbClr val="7030A0"/>
                </a:solidFill>
                <a:latin typeface="Times New Roman" pitchFamily="18" charset="0"/>
                <a:ea typeface="Times New Roman"/>
                <a:cs typeface="Times New Roman" pitchFamily="18" charset="0"/>
              </a:rPr>
              <a:t> 10.  </a:t>
            </a:r>
            <a:r>
              <a:rPr lang="ru-RU" sz="1500" dirty="0" err="1">
                <a:solidFill>
                  <a:srgbClr val="7030A0"/>
                </a:solidFill>
                <a:latin typeface="Times New Roman" pitchFamily="18" charset="0"/>
                <a:ea typeface="Times New Roman"/>
                <a:cs typeface="Times New Roman" pitchFamily="18" charset="0"/>
              </a:rPr>
              <a:t>Аргинская</a:t>
            </a:r>
            <a:r>
              <a:rPr lang="ru-RU" sz="1500" dirty="0">
                <a:solidFill>
                  <a:srgbClr val="7030A0"/>
                </a:solidFill>
                <a:latin typeface="Times New Roman" pitchFamily="18" charset="0"/>
                <a:ea typeface="Times New Roman"/>
                <a:cs typeface="Times New Roman" pitchFamily="18" charset="0"/>
              </a:rPr>
              <a:t> </a:t>
            </a:r>
            <a:r>
              <a:rPr lang="ru-RU" sz="1500" dirty="0" err="1">
                <a:solidFill>
                  <a:srgbClr val="7030A0"/>
                </a:solidFill>
                <a:latin typeface="Times New Roman" pitchFamily="18" charset="0"/>
                <a:ea typeface="Times New Roman"/>
                <a:cs typeface="Times New Roman" pitchFamily="18" charset="0"/>
              </a:rPr>
              <a:t>И.И.Математика</a:t>
            </a:r>
            <a:r>
              <a:rPr lang="ru-RU" sz="1500" dirty="0">
                <a:solidFill>
                  <a:srgbClr val="7030A0"/>
                </a:solidFill>
                <a:latin typeface="Times New Roman" pitchFamily="18" charset="0"/>
                <a:ea typeface="Times New Roman"/>
                <a:cs typeface="Times New Roman" pitchFamily="18" charset="0"/>
              </a:rPr>
              <a:t>, математические игры.- Самара: Федоров, 2005 г.- 32 с. </a:t>
            </a:r>
            <a:br>
              <a:rPr lang="ru-RU" sz="1500" dirty="0">
                <a:solidFill>
                  <a:srgbClr val="7030A0"/>
                </a:solidFill>
                <a:latin typeface="Times New Roman" pitchFamily="18" charset="0"/>
                <a:ea typeface="Times New Roman"/>
                <a:cs typeface="Times New Roman" pitchFamily="18" charset="0"/>
              </a:rPr>
            </a:br>
            <a:r>
              <a:rPr lang="ru-RU" sz="1500" dirty="0">
                <a:solidFill>
                  <a:srgbClr val="7030A0"/>
                </a:solidFill>
                <a:latin typeface="Times New Roman" pitchFamily="18" charset="0"/>
                <a:ea typeface="Times New Roman"/>
                <a:cs typeface="Times New Roman" pitchFamily="18" charset="0"/>
              </a:rPr>
              <a:t>11. </a:t>
            </a:r>
            <a:r>
              <a:rPr lang="ru-RU" sz="1500" dirty="0" err="1">
                <a:solidFill>
                  <a:srgbClr val="7030A0"/>
                </a:solidFill>
                <a:latin typeface="Times New Roman" pitchFamily="18" charset="0"/>
                <a:ea typeface="Times New Roman"/>
                <a:cs typeface="Times New Roman" pitchFamily="18" charset="0"/>
              </a:rPr>
              <a:t>Белошистая</a:t>
            </a:r>
            <a:r>
              <a:rPr lang="ru-RU" sz="1500" dirty="0">
                <a:solidFill>
                  <a:srgbClr val="7030A0"/>
                </a:solidFill>
                <a:latin typeface="Times New Roman" pitchFamily="18" charset="0"/>
                <a:ea typeface="Times New Roman"/>
                <a:cs typeface="Times New Roman" pitchFamily="18" charset="0"/>
              </a:rPr>
              <a:t> А. Дошкольный возраст: формирование первичных представлений о натуральных числах // Дошкольное воспитание. – 2002. - №8. – С.30-39 </a:t>
            </a:r>
            <a:br>
              <a:rPr lang="ru-RU" sz="1500" dirty="0">
                <a:solidFill>
                  <a:srgbClr val="7030A0"/>
                </a:solidFill>
                <a:latin typeface="Times New Roman" pitchFamily="18" charset="0"/>
                <a:ea typeface="Times New Roman"/>
                <a:cs typeface="Times New Roman" pitchFamily="18" charset="0"/>
              </a:rPr>
            </a:br>
            <a:r>
              <a:rPr lang="ru-RU" sz="1500" dirty="0">
                <a:solidFill>
                  <a:srgbClr val="7030A0"/>
                </a:solidFill>
                <a:latin typeface="Times New Roman" pitchFamily="18" charset="0"/>
                <a:ea typeface="Times New Roman"/>
                <a:cs typeface="Times New Roman" pitchFamily="18" charset="0"/>
              </a:rPr>
              <a:t>12. </a:t>
            </a:r>
            <a:r>
              <a:rPr lang="ru-RU" sz="1500" dirty="0" err="1">
                <a:solidFill>
                  <a:srgbClr val="7030A0"/>
                </a:solidFill>
                <a:latin typeface="Times New Roman" pitchFamily="18" charset="0"/>
                <a:ea typeface="Times New Roman"/>
                <a:cs typeface="Times New Roman" pitchFamily="18" charset="0"/>
              </a:rPr>
              <a:t>Белошистая</a:t>
            </a:r>
            <a:r>
              <a:rPr lang="ru-RU" sz="1500" dirty="0">
                <a:solidFill>
                  <a:srgbClr val="7030A0"/>
                </a:solidFill>
                <a:latin typeface="Times New Roman" pitchFamily="18" charset="0"/>
                <a:ea typeface="Times New Roman"/>
                <a:cs typeface="Times New Roman" pitchFamily="18" charset="0"/>
              </a:rPr>
              <a:t> А.В. Формирование и развитие математических способностей дошкольников. М.: </a:t>
            </a:r>
            <a:r>
              <a:rPr lang="ru-RU" sz="1500" dirty="0" err="1">
                <a:solidFill>
                  <a:srgbClr val="7030A0"/>
                </a:solidFill>
                <a:latin typeface="Times New Roman" pitchFamily="18" charset="0"/>
                <a:ea typeface="Times New Roman"/>
                <a:cs typeface="Times New Roman" pitchFamily="18" charset="0"/>
              </a:rPr>
              <a:t>Гуманит</a:t>
            </a:r>
            <a:r>
              <a:rPr lang="ru-RU" sz="1500" dirty="0">
                <a:solidFill>
                  <a:srgbClr val="7030A0"/>
                </a:solidFill>
                <a:latin typeface="Times New Roman" pitchFamily="18" charset="0"/>
                <a:ea typeface="Times New Roman"/>
                <a:cs typeface="Times New Roman" pitchFamily="18" charset="0"/>
              </a:rPr>
              <a:t>. Изд. Центр ВЛАДОС, 2003. 400 с </a:t>
            </a:r>
            <a:br>
              <a:rPr lang="ru-RU" sz="1500" dirty="0">
                <a:solidFill>
                  <a:srgbClr val="7030A0"/>
                </a:solidFill>
                <a:latin typeface="Times New Roman" pitchFamily="18" charset="0"/>
                <a:ea typeface="Times New Roman"/>
                <a:cs typeface="Times New Roman" pitchFamily="18" charset="0"/>
              </a:rPr>
            </a:br>
            <a:r>
              <a:rPr lang="ru-RU" sz="1500" dirty="0">
                <a:solidFill>
                  <a:srgbClr val="7030A0"/>
                </a:solidFill>
                <a:latin typeface="Times New Roman" pitchFamily="18" charset="0"/>
                <a:ea typeface="Times New Roman"/>
                <a:cs typeface="Times New Roman" pitchFamily="18" charset="0"/>
              </a:rPr>
              <a:t>13. </a:t>
            </a:r>
            <a:r>
              <a:rPr lang="ru-RU" sz="1500" dirty="0" err="1">
                <a:solidFill>
                  <a:srgbClr val="7030A0"/>
                </a:solidFill>
                <a:latin typeface="Times New Roman" pitchFamily="18" charset="0"/>
                <a:ea typeface="Times New Roman"/>
                <a:cs typeface="Times New Roman" pitchFamily="18" charset="0"/>
              </a:rPr>
              <a:t>Бильчугов</a:t>
            </a:r>
            <a:r>
              <a:rPr lang="ru-RU" sz="1500" dirty="0">
                <a:solidFill>
                  <a:srgbClr val="7030A0"/>
                </a:solidFill>
                <a:latin typeface="Times New Roman" pitchFamily="18" charset="0"/>
                <a:ea typeface="Times New Roman"/>
                <a:cs typeface="Times New Roman" pitchFamily="18" charset="0"/>
              </a:rPr>
              <a:t> Л.Ф. Формирование элементов формально-логического мышления у детей 6-7 лет. </a:t>
            </a:r>
            <a:r>
              <a:rPr lang="ru-RU" sz="1500" dirty="0" err="1">
                <a:solidFill>
                  <a:srgbClr val="7030A0"/>
                </a:solidFill>
                <a:latin typeface="Times New Roman" pitchFamily="18" charset="0"/>
                <a:ea typeface="Times New Roman"/>
                <a:cs typeface="Times New Roman" pitchFamily="18" charset="0"/>
              </a:rPr>
              <a:t>Дис</a:t>
            </a:r>
            <a:r>
              <a:rPr lang="ru-RU" sz="1500" dirty="0">
                <a:solidFill>
                  <a:srgbClr val="7030A0"/>
                </a:solidFill>
                <a:latin typeface="Times New Roman" pitchFamily="18" charset="0"/>
                <a:ea typeface="Times New Roman"/>
                <a:cs typeface="Times New Roman" pitchFamily="18" charset="0"/>
              </a:rPr>
              <a:t>. канд. психолог. наук МГУ., 1978. </a:t>
            </a:r>
            <a:br>
              <a:rPr lang="ru-RU" sz="1500" dirty="0">
                <a:solidFill>
                  <a:srgbClr val="7030A0"/>
                </a:solidFill>
                <a:latin typeface="Times New Roman" pitchFamily="18" charset="0"/>
                <a:ea typeface="Times New Roman"/>
                <a:cs typeface="Times New Roman" pitchFamily="18" charset="0"/>
              </a:rPr>
            </a:br>
            <a:r>
              <a:rPr lang="ru-RU" sz="1500" dirty="0">
                <a:solidFill>
                  <a:srgbClr val="7030A0"/>
                </a:solidFill>
                <a:latin typeface="Times New Roman" pitchFamily="18" charset="0"/>
                <a:ea typeface="Times New Roman"/>
                <a:cs typeface="Times New Roman" pitchFamily="18" charset="0"/>
              </a:rPr>
              <a:t>14. Игры и упражнения по развитию умственных способностей у детей дошкольного возраста: Кн. для воспитателя дет. сада. – М., 1989 </a:t>
            </a:r>
            <a:br>
              <a:rPr lang="ru-RU" sz="1500" dirty="0">
                <a:solidFill>
                  <a:srgbClr val="7030A0"/>
                </a:solidFill>
                <a:latin typeface="Times New Roman" pitchFamily="18" charset="0"/>
                <a:ea typeface="Times New Roman"/>
                <a:cs typeface="Times New Roman" pitchFamily="18" charset="0"/>
              </a:rPr>
            </a:br>
            <a:r>
              <a:rPr lang="ru-RU" sz="1500" dirty="0">
                <a:solidFill>
                  <a:srgbClr val="7030A0"/>
                </a:solidFill>
                <a:latin typeface="Times New Roman" pitchFamily="18" charset="0"/>
                <a:ea typeface="Times New Roman"/>
                <a:cs typeface="Times New Roman" pitchFamily="18" charset="0"/>
              </a:rPr>
              <a:t>15. </a:t>
            </a:r>
            <a:r>
              <a:rPr lang="ru-RU" sz="1500" dirty="0" err="1">
                <a:solidFill>
                  <a:srgbClr val="7030A0"/>
                </a:solidFill>
                <a:latin typeface="Times New Roman" pitchFamily="18" charset="0"/>
                <a:ea typeface="Times New Roman"/>
                <a:cs typeface="Times New Roman" pitchFamily="18" charset="0"/>
              </a:rPr>
              <a:t>Леушина</a:t>
            </a:r>
            <a:r>
              <a:rPr lang="ru-RU" sz="1500" dirty="0">
                <a:solidFill>
                  <a:srgbClr val="7030A0"/>
                </a:solidFill>
                <a:latin typeface="Times New Roman" pitchFamily="18" charset="0"/>
                <a:ea typeface="Times New Roman"/>
                <a:cs typeface="Times New Roman" pitchFamily="18" charset="0"/>
              </a:rPr>
              <a:t> А.М. Формирование математических представлений у детей дошкольного возраста: Учеб .пос. – М., 1974 </a:t>
            </a:r>
            <a:endParaRPr lang="ru-RU" sz="1500"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2938039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1520" y="5321409"/>
            <a:ext cx="6120680" cy="646331"/>
          </a:xfrm>
          <a:prstGeom prst="rect">
            <a:avLst/>
          </a:prstGeom>
        </p:spPr>
        <p:txBody>
          <a:bodyPr wrap="square">
            <a:spAutoFit/>
          </a:bodyPr>
          <a:lstStyle/>
          <a:p>
            <a:pPr algn="r">
              <a:spcAft>
                <a:spcPts val="0"/>
              </a:spcAft>
            </a:pPr>
            <a:r>
              <a:rPr lang="ru-RU" i="1" dirty="0" smtClean="0">
                <a:solidFill>
                  <a:srgbClr val="000000"/>
                </a:solidFill>
                <a:latin typeface="Times New Roman"/>
                <a:ea typeface="Times New Roman"/>
              </a:rPr>
              <a:t>.</a:t>
            </a:r>
            <a:endParaRPr lang="ru-RU" sz="1600" dirty="0">
              <a:solidFill>
                <a:srgbClr val="000000"/>
              </a:solidFill>
              <a:latin typeface="Times New Roman"/>
              <a:ea typeface="Times New Roman"/>
            </a:endParaRPr>
          </a:p>
          <a:p>
            <a:pPr algn="r">
              <a:spcAft>
                <a:spcPts val="0"/>
              </a:spcAft>
            </a:pPr>
            <a:r>
              <a:rPr lang="ru-RU" i="1" dirty="0">
                <a:solidFill>
                  <a:srgbClr val="000000"/>
                </a:solidFill>
                <a:latin typeface="Times New Roman"/>
                <a:ea typeface="Times New Roman"/>
              </a:rPr>
              <a:t> </a:t>
            </a:r>
            <a:endParaRPr lang="ru-RU" sz="1600" dirty="0">
              <a:solidFill>
                <a:srgbClr val="000000"/>
              </a:solidFill>
              <a:latin typeface="Times New Roman"/>
              <a:ea typeface="Times New Roman"/>
            </a:endParaRPr>
          </a:p>
        </p:txBody>
      </p:sp>
      <p:sp>
        <p:nvSpPr>
          <p:cNvPr id="3" name="Горизонтальный свиток 2"/>
          <p:cNvSpPr/>
          <p:nvPr/>
        </p:nvSpPr>
        <p:spPr>
          <a:xfrm>
            <a:off x="2204864" y="162334"/>
            <a:ext cx="4176464" cy="1889386"/>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b="1" i="1" dirty="0">
                <a:solidFill>
                  <a:srgbClr val="C00000"/>
                </a:solidFill>
                <a:latin typeface="Times New Roman"/>
                <a:ea typeface="Times New Roman"/>
              </a:rPr>
              <a:t>В наше время, в век «компьютеров» </a:t>
            </a:r>
            <a:r>
              <a:rPr lang="ru-RU" b="1" i="1" dirty="0" smtClean="0">
                <a:solidFill>
                  <a:srgbClr val="C00000"/>
                </a:solidFill>
                <a:latin typeface="Times New Roman"/>
                <a:ea typeface="Times New Roman"/>
              </a:rPr>
              <a:t>математика</a:t>
            </a:r>
            <a:r>
              <a:rPr lang="en-US" b="1" i="1" dirty="0" smtClean="0">
                <a:solidFill>
                  <a:srgbClr val="C00000"/>
                </a:solidFill>
                <a:latin typeface="Times New Roman"/>
                <a:ea typeface="Times New Roman"/>
              </a:rPr>
              <a:t> </a:t>
            </a:r>
            <a:r>
              <a:rPr lang="ru-RU" b="1" i="1" dirty="0" smtClean="0">
                <a:solidFill>
                  <a:srgbClr val="C00000"/>
                </a:solidFill>
                <a:latin typeface="Times New Roman"/>
                <a:ea typeface="Times New Roman"/>
              </a:rPr>
              <a:t>в </a:t>
            </a:r>
            <a:r>
              <a:rPr lang="ru-RU" b="1" i="1" dirty="0">
                <a:solidFill>
                  <a:srgbClr val="C00000"/>
                </a:solidFill>
                <a:latin typeface="Times New Roman"/>
                <a:ea typeface="Times New Roman"/>
              </a:rPr>
              <a:t>той или иной мере нужна огромному </a:t>
            </a:r>
            <a:r>
              <a:rPr lang="ru-RU" b="1" i="1" dirty="0" smtClean="0">
                <a:solidFill>
                  <a:srgbClr val="C00000"/>
                </a:solidFill>
                <a:latin typeface="Times New Roman"/>
                <a:ea typeface="Times New Roman"/>
              </a:rPr>
              <a:t>числу </a:t>
            </a:r>
            <a:r>
              <a:rPr lang="ru-RU" b="1" i="1" dirty="0">
                <a:solidFill>
                  <a:srgbClr val="C00000"/>
                </a:solidFill>
                <a:latin typeface="Times New Roman"/>
                <a:ea typeface="Times New Roman"/>
              </a:rPr>
              <a:t>людей различных профессий</a:t>
            </a:r>
            <a:endParaRPr lang="ru-RU" b="1" dirty="0">
              <a:solidFill>
                <a:srgbClr val="C00000"/>
              </a:solidFill>
            </a:endParaRPr>
          </a:p>
        </p:txBody>
      </p:sp>
      <p:sp>
        <p:nvSpPr>
          <p:cNvPr id="4" name="Вертикальный свиток 3"/>
          <p:cNvSpPr/>
          <p:nvPr/>
        </p:nvSpPr>
        <p:spPr>
          <a:xfrm>
            <a:off x="344691" y="2411760"/>
            <a:ext cx="6048672" cy="6214594"/>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endParaRPr lang="en-US" b="1" dirty="0" smtClean="0">
              <a:solidFill>
                <a:srgbClr val="000000"/>
              </a:solidFill>
              <a:latin typeface="Times New Roman"/>
              <a:ea typeface="Times New Roman"/>
            </a:endParaRPr>
          </a:p>
          <a:p>
            <a:pPr algn="just">
              <a:spcAft>
                <a:spcPts val="0"/>
              </a:spcAft>
            </a:pPr>
            <a:r>
              <a:rPr lang="ru-RU" b="1" dirty="0" smtClean="0">
                <a:solidFill>
                  <a:srgbClr val="C00000"/>
                </a:solidFill>
                <a:latin typeface="Times New Roman"/>
                <a:ea typeface="Times New Roman"/>
              </a:rPr>
              <a:t>Актуальность </a:t>
            </a:r>
            <a:r>
              <a:rPr lang="ru-RU" b="1" dirty="0">
                <a:solidFill>
                  <a:srgbClr val="C00000"/>
                </a:solidFill>
                <a:latin typeface="Times New Roman"/>
                <a:ea typeface="Times New Roman"/>
              </a:rPr>
              <a:t>темы: </a:t>
            </a:r>
            <a:endParaRPr lang="ru-RU" dirty="0">
              <a:solidFill>
                <a:srgbClr val="C00000"/>
              </a:solidFill>
              <a:latin typeface="Times New Roman"/>
              <a:ea typeface="Times New Roman"/>
            </a:endParaRPr>
          </a:p>
          <a:p>
            <a:pPr algn="just">
              <a:spcAft>
                <a:spcPts val="0"/>
              </a:spcAft>
            </a:pPr>
            <a:r>
              <a:rPr lang="ru-RU" dirty="0">
                <a:solidFill>
                  <a:srgbClr val="7030A0"/>
                </a:solidFill>
                <a:latin typeface="Times New Roman"/>
                <a:ea typeface="Times New Roman"/>
              </a:rPr>
              <a:t>Всем известно, что особая роль математики состоит в умственном воспитании и в развитии интеллекта. Это объясняется тем, что результатами обучения являются не только знания, но и определенный стиль мышления. В математике заложены огромные возможности для развития мышления детей в процессе их обучения с самого раннего возраста и упущения здесь трудно восполняемы. </a:t>
            </a:r>
          </a:p>
          <a:p>
            <a:pPr algn="just">
              <a:spcAft>
                <a:spcPts val="0"/>
              </a:spcAft>
            </a:pPr>
            <a:r>
              <a:rPr lang="ru-RU" b="1" i="1" dirty="0">
                <a:solidFill>
                  <a:srgbClr val="7030A0"/>
                </a:solidFill>
                <a:latin typeface="Times New Roman"/>
                <a:ea typeface="Times New Roman"/>
              </a:rPr>
              <a:t>Математика по праву занимает очень большое место в системе дошкольного образования.</a:t>
            </a:r>
            <a:r>
              <a:rPr lang="ru-RU" dirty="0">
                <a:solidFill>
                  <a:srgbClr val="7030A0"/>
                </a:solidFill>
                <a:latin typeface="Times New Roman"/>
                <a:ea typeface="Times New Roman"/>
              </a:rPr>
              <a:t> Она оттачивает ум ребенка, развивает гибкость мышления, учит логике. Все эти качества пригодятся детям, и не только в обучении математике. </a:t>
            </a:r>
          </a:p>
          <a:p>
            <a:pPr algn="ctr"/>
            <a:endParaRPr lang="ru-RU" dirty="0"/>
          </a:p>
        </p:txBody>
      </p:sp>
    </p:spTree>
    <p:extLst>
      <p:ext uri="{BB962C8B-B14F-4D97-AF65-F5344CB8AC3E}">
        <p14:creationId xmlns:p14="http://schemas.microsoft.com/office/powerpoint/2010/main" val="3366467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1196752" y="179512"/>
            <a:ext cx="5256584" cy="2088232"/>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rgbClr val="00B0F0"/>
              </a:solidFill>
              <a:latin typeface="Times New Roman" pitchFamily="18" charset="0"/>
              <a:cs typeface="Times New Roman" pitchFamily="18" charset="0"/>
            </a:endParaRPr>
          </a:p>
          <a:p>
            <a:pPr algn="ctr"/>
            <a:r>
              <a:rPr lang="ru-RU" b="1" dirty="0" smtClean="0">
                <a:solidFill>
                  <a:srgbClr val="C00000"/>
                </a:solidFill>
                <a:latin typeface="Times New Roman" pitchFamily="18" charset="0"/>
                <a:cs typeface="Times New Roman" pitchFamily="18" charset="0"/>
              </a:rPr>
              <a:t>Известно</a:t>
            </a:r>
            <a:r>
              <a:rPr lang="ru-RU" b="1" dirty="0">
                <a:solidFill>
                  <a:srgbClr val="C00000"/>
                </a:solidFill>
                <a:latin typeface="Times New Roman" pitchFamily="18" charset="0"/>
                <a:cs typeface="Times New Roman" pitchFamily="18" charset="0"/>
              </a:rPr>
              <a:t>, что игра – главный институт </a:t>
            </a:r>
            <a:r>
              <a:rPr lang="ru-RU" b="1" dirty="0" smtClean="0">
                <a:solidFill>
                  <a:srgbClr val="C00000"/>
                </a:solidFill>
                <a:latin typeface="Times New Roman" pitchFamily="18" charset="0"/>
                <a:cs typeface="Times New Roman" pitchFamily="18" charset="0"/>
              </a:rPr>
              <a:t>воспитания </a:t>
            </a:r>
            <a:r>
              <a:rPr lang="ru-RU" b="1" dirty="0">
                <a:solidFill>
                  <a:srgbClr val="C00000"/>
                </a:solidFill>
                <a:latin typeface="Times New Roman" pitchFamily="18" charset="0"/>
                <a:cs typeface="Times New Roman" pitchFamily="18" charset="0"/>
              </a:rPr>
              <a:t>и </a:t>
            </a:r>
            <a:r>
              <a:rPr lang="ru-RU" b="1" dirty="0" smtClean="0">
                <a:solidFill>
                  <a:srgbClr val="C00000"/>
                </a:solidFill>
                <a:latin typeface="Times New Roman" pitchFamily="18" charset="0"/>
                <a:cs typeface="Times New Roman" pitchFamily="18" charset="0"/>
              </a:rPr>
              <a:t>развития </a:t>
            </a:r>
            <a:r>
              <a:rPr lang="ru-RU" b="1" dirty="0">
                <a:solidFill>
                  <a:srgbClr val="C00000"/>
                </a:solidFill>
                <a:latin typeface="Times New Roman" pitchFamily="18" charset="0"/>
                <a:cs typeface="Times New Roman" pitchFamily="18" charset="0"/>
              </a:rPr>
              <a:t>культуры дошкольника, </a:t>
            </a:r>
          </a:p>
          <a:p>
            <a:pPr algn="ctr"/>
            <a:r>
              <a:rPr lang="ru-RU" b="1" dirty="0">
                <a:solidFill>
                  <a:srgbClr val="C00000"/>
                </a:solidFill>
                <a:latin typeface="Times New Roman" pitchFamily="18" charset="0"/>
                <a:cs typeface="Times New Roman" pitchFamily="18" charset="0"/>
              </a:rPr>
              <a:t>своеобразная академия его </a:t>
            </a:r>
            <a:r>
              <a:rPr lang="ru-RU" b="1" dirty="0" smtClean="0">
                <a:solidFill>
                  <a:srgbClr val="C00000"/>
                </a:solidFill>
                <a:latin typeface="Times New Roman" pitchFamily="18" charset="0"/>
                <a:cs typeface="Times New Roman" pitchFamily="18" charset="0"/>
              </a:rPr>
              <a:t>жизни</a:t>
            </a:r>
            <a:r>
              <a:rPr lang="ru-RU" b="1" dirty="0">
                <a:solidFill>
                  <a:srgbClr val="C00000"/>
                </a:solidFill>
                <a:latin typeface="Times New Roman" pitchFamily="18" charset="0"/>
                <a:cs typeface="Times New Roman" pitchFamily="18" charset="0"/>
              </a:rPr>
              <a:t>. </a:t>
            </a:r>
          </a:p>
          <a:p>
            <a:pPr algn="ctr"/>
            <a:r>
              <a:rPr lang="ru-RU" b="1" dirty="0">
                <a:solidFill>
                  <a:srgbClr val="C00000"/>
                </a:solidFill>
                <a:latin typeface="Times New Roman" pitchFamily="18" charset="0"/>
                <a:cs typeface="Times New Roman" pitchFamily="18" charset="0"/>
              </a:rPr>
              <a:t>В игре – ребенок  творец и субъект. </a:t>
            </a:r>
          </a:p>
          <a:p>
            <a:pPr algn="ctr"/>
            <a:endParaRPr lang="ru-RU" dirty="0"/>
          </a:p>
        </p:txBody>
      </p:sp>
      <p:sp>
        <p:nvSpPr>
          <p:cNvPr id="2" name="Вертикальный свиток 1"/>
          <p:cNvSpPr/>
          <p:nvPr/>
        </p:nvSpPr>
        <p:spPr>
          <a:xfrm>
            <a:off x="260648" y="2411760"/>
            <a:ext cx="6192688" cy="6264696"/>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endParaRPr lang="en-US" b="1" dirty="0" smtClean="0">
              <a:solidFill>
                <a:srgbClr val="7030A0"/>
              </a:solidFill>
              <a:latin typeface="Times New Roman" pitchFamily="18" charset="0"/>
              <a:ea typeface="Times New Roman"/>
              <a:cs typeface="Times New Roman" pitchFamily="18" charset="0"/>
            </a:endParaRPr>
          </a:p>
          <a:p>
            <a:pPr>
              <a:spcAft>
                <a:spcPts val="0"/>
              </a:spcAft>
            </a:pPr>
            <a:r>
              <a:rPr lang="ru-RU" b="1" dirty="0" smtClean="0">
                <a:solidFill>
                  <a:srgbClr val="C00000"/>
                </a:solidFill>
                <a:latin typeface="Times New Roman" pitchFamily="18" charset="0"/>
                <a:ea typeface="Times New Roman"/>
                <a:cs typeface="Times New Roman" pitchFamily="18" charset="0"/>
              </a:rPr>
              <a:t>Цель</a:t>
            </a:r>
            <a:r>
              <a:rPr lang="ru-RU" dirty="0">
                <a:solidFill>
                  <a:srgbClr val="C00000"/>
                </a:solidFill>
                <a:latin typeface="Times New Roman" pitchFamily="18" charset="0"/>
                <a:ea typeface="Times New Roman"/>
                <a:cs typeface="Times New Roman" pitchFamily="18" charset="0"/>
              </a:rPr>
              <a:t>: </a:t>
            </a:r>
            <a:r>
              <a:rPr lang="ru-RU" dirty="0">
                <a:solidFill>
                  <a:srgbClr val="7030A0"/>
                </a:solidFill>
                <a:latin typeface="Times New Roman" pitchFamily="18" charset="0"/>
                <a:ea typeface="Times New Roman"/>
                <a:cs typeface="Times New Roman" pitchFamily="18" charset="0"/>
              </a:rPr>
              <a:t>создать оптимальные условия для математического развития дошкольников; объединить усилия педагогов и родителей для развития математических способностей детей.</a:t>
            </a:r>
            <a:br>
              <a:rPr lang="ru-RU" dirty="0">
                <a:solidFill>
                  <a:srgbClr val="7030A0"/>
                </a:solidFill>
                <a:latin typeface="Times New Roman" pitchFamily="18" charset="0"/>
                <a:ea typeface="Times New Roman"/>
                <a:cs typeface="Times New Roman" pitchFamily="18" charset="0"/>
              </a:rPr>
            </a:br>
            <a:r>
              <a:rPr lang="ru-RU" b="1" dirty="0">
                <a:solidFill>
                  <a:srgbClr val="C00000"/>
                </a:solidFill>
                <a:latin typeface="Times New Roman" pitchFamily="18" charset="0"/>
                <a:ea typeface="Times New Roman"/>
                <a:cs typeface="Times New Roman" pitchFamily="18" charset="0"/>
              </a:rPr>
              <a:t>Задачи: </a:t>
            </a:r>
            <a:endParaRPr lang="ru-RU" dirty="0">
              <a:solidFill>
                <a:srgbClr val="C00000"/>
              </a:solidFill>
              <a:latin typeface="Times New Roman" pitchFamily="18" charset="0"/>
              <a:cs typeface="Times New Roman" pitchFamily="18" charset="0"/>
            </a:endParaRPr>
          </a:p>
          <a:p>
            <a:pPr marL="342900" lvl="0" indent="-342900">
              <a:spcAft>
                <a:spcPts val="0"/>
              </a:spcAft>
              <a:buFont typeface="Symbol"/>
              <a:buChar char=""/>
            </a:pPr>
            <a:r>
              <a:rPr lang="ru-RU" dirty="0">
                <a:solidFill>
                  <a:srgbClr val="7030A0"/>
                </a:solidFill>
                <a:latin typeface="Times New Roman" pitchFamily="18" charset="0"/>
                <a:ea typeface="Times New Roman"/>
                <a:cs typeface="Times New Roman" pitchFamily="18" charset="0"/>
              </a:rPr>
              <a:t>проанализировать литературу по данной теме;</a:t>
            </a:r>
            <a:endParaRPr lang="ru-RU" dirty="0">
              <a:solidFill>
                <a:srgbClr val="7030A0"/>
              </a:solidFill>
              <a:latin typeface="Times New Roman" pitchFamily="18" charset="0"/>
              <a:cs typeface="Times New Roman" pitchFamily="18" charset="0"/>
            </a:endParaRPr>
          </a:p>
          <a:p>
            <a:pPr marL="342900" lvl="0" indent="-342900">
              <a:spcAft>
                <a:spcPts val="0"/>
              </a:spcAft>
              <a:buFont typeface="Symbol"/>
              <a:buChar char=""/>
            </a:pPr>
            <a:r>
              <a:rPr lang="ru-RU" dirty="0">
                <a:solidFill>
                  <a:srgbClr val="7030A0"/>
                </a:solidFill>
                <a:latin typeface="Times New Roman" pitchFamily="18" charset="0"/>
                <a:ea typeface="Times New Roman"/>
                <a:cs typeface="Times New Roman" pitchFamily="18" charset="0"/>
              </a:rPr>
              <a:t>создать подборку дидактических игр, заданий игрового содержания по развитию математических представлений в дошкольном возрасте;</a:t>
            </a:r>
            <a:endParaRPr lang="ru-RU" dirty="0">
              <a:solidFill>
                <a:srgbClr val="7030A0"/>
              </a:solidFill>
              <a:latin typeface="Times New Roman" pitchFamily="18" charset="0"/>
              <a:cs typeface="Times New Roman" pitchFamily="18" charset="0"/>
            </a:endParaRPr>
          </a:p>
          <a:p>
            <a:pPr marL="342900" lvl="0" indent="-342900">
              <a:spcAft>
                <a:spcPts val="0"/>
              </a:spcAft>
              <a:buFont typeface="Symbol"/>
              <a:buChar char=""/>
            </a:pPr>
            <a:r>
              <a:rPr lang="ru-RU" dirty="0">
                <a:solidFill>
                  <a:srgbClr val="7030A0"/>
                </a:solidFill>
                <a:latin typeface="Times New Roman" pitchFamily="18" charset="0"/>
                <a:ea typeface="Times New Roman"/>
                <a:cs typeface="Times New Roman" pitchFamily="18" charset="0"/>
              </a:rPr>
              <a:t>активно воздействовать на всестороннее развитие детей: обогащать новыми представлениями и понятиями; закреплять знания; активизировать мыслительную деятельность (умение сравнивать, обобщать, классифицировать, анализировать).</a:t>
            </a:r>
            <a:endParaRPr lang="ru-RU" dirty="0">
              <a:solidFill>
                <a:srgbClr val="7030A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264556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8700" y="1822776"/>
            <a:ext cx="5652628" cy="646331"/>
          </a:xfrm>
          <a:prstGeom prst="rect">
            <a:avLst/>
          </a:prstGeom>
          <a:noFill/>
        </p:spPr>
        <p:txBody>
          <a:bodyPr wrap="square" rtlCol="0">
            <a:spAutoFit/>
          </a:bodyPr>
          <a:lstStyle/>
          <a:p>
            <a:pPr marL="285750" indent="-285750">
              <a:buFont typeface="Wingdings" pitchFamily="2" charset="2"/>
              <a:buChar char="ü"/>
            </a:pPr>
            <a:r>
              <a:rPr lang="ru-RU" b="1" dirty="0">
                <a:solidFill>
                  <a:srgbClr val="00B0F0"/>
                </a:solidFill>
              </a:rPr>
              <a:t>Изучение, анализ и обобщение литературных источников по теме.</a:t>
            </a:r>
          </a:p>
        </p:txBody>
      </p:sp>
      <p:sp>
        <p:nvSpPr>
          <p:cNvPr id="4" name="TextBox 3"/>
          <p:cNvSpPr txBox="1"/>
          <p:nvPr/>
        </p:nvSpPr>
        <p:spPr>
          <a:xfrm>
            <a:off x="728700" y="8100392"/>
            <a:ext cx="5316968" cy="646331"/>
          </a:xfrm>
          <a:prstGeom prst="rect">
            <a:avLst/>
          </a:prstGeom>
          <a:noFill/>
        </p:spPr>
        <p:txBody>
          <a:bodyPr wrap="none" rtlCol="0">
            <a:spAutoFit/>
          </a:bodyPr>
          <a:lstStyle/>
          <a:p>
            <a:pPr marL="285750" indent="-285750">
              <a:buFont typeface="Wingdings" pitchFamily="2" charset="2"/>
              <a:buChar char="ü"/>
            </a:pPr>
            <a:r>
              <a:rPr lang="ru-RU" b="1" dirty="0">
                <a:solidFill>
                  <a:srgbClr val="00B0F0"/>
                </a:solidFill>
              </a:rPr>
              <a:t>Изучение и обобщение педагогического </a:t>
            </a:r>
            <a:r>
              <a:rPr lang="ru-RU" b="1" dirty="0" smtClean="0">
                <a:solidFill>
                  <a:srgbClr val="00B0F0"/>
                </a:solidFill>
              </a:rPr>
              <a:t>опыта</a:t>
            </a:r>
          </a:p>
          <a:p>
            <a:r>
              <a:rPr lang="ru-RU" b="1" dirty="0" smtClean="0">
                <a:solidFill>
                  <a:srgbClr val="00B0F0"/>
                </a:solidFill>
              </a:rPr>
              <a:t> </a:t>
            </a:r>
            <a:r>
              <a:rPr lang="ru-RU" b="1" dirty="0">
                <a:solidFill>
                  <a:srgbClr val="00B0F0"/>
                </a:solidFill>
              </a:rPr>
              <a:t>по развитию математических способностей детей.</a:t>
            </a:r>
          </a:p>
        </p:txBody>
      </p:sp>
      <p:sp>
        <p:nvSpPr>
          <p:cNvPr id="5" name="Горизонтальный свиток 4"/>
          <p:cNvSpPr/>
          <p:nvPr/>
        </p:nvSpPr>
        <p:spPr>
          <a:xfrm>
            <a:off x="944724" y="347531"/>
            <a:ext cx="5724636" cy="1482099"/>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FF0000"/>
              </a:solidFill>
            </a:endParaRPr>
          </a:p>
          <a:p>
            <a:pPr algn="ctr"/>
            <a:r>
              <a:rPr lang="ru-RU" sz="2400" b="1" dirty="0" smtClean="0">
                <a:solidFill>
                  <a:srgbClr val="C00000"/>
                </a:solidFill>
              </a:rPr>
              <a:t>Решению </a:t>
            </a:r>
            <a:r>
              <a:rPr lang="ru-RU" sz="2400" b="1" dirty="0">
                <a:solidFill>
                  <a:srgbClr val="C00000"/>
                </a:solidFill>
              </a:rPr>
              <a:t>данных задач способствовали следующие методы:</a:t>
            </a:r>
          </a:p>
          <a:p>
            <a:pPr algn="ctr"/>
            <a:endParaRPr lang="ru-RU" dirty="0"/>
          </a:p>
        </p:txBody>
      </p:sp>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28700" y="2699792"/>
            <a:ext cx="5508612" cy="5137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242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wheel(1)">
                                      <p:cBhvr>
                                        <p:cTn id="20" dur="2000"/>
                                        <p:tgtEl>
                                          <p:spTgt spid="10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908720" y="133737"/>
            <a:ext cx="5688632" cy="5832648"/>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smtClean="0">
              <a:solidFill>
                <a:srgbClr val="7030A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Предполагаемый </a:t>
            </a:r>
            <a:r>
              <a:rPr lang="ru-RU" b="1" dirty="0">
                <a:solidFill>
                  <a:srgbClr val="C00000"/>
                </a:solidFill>
                <a:latin typeface="Times New Roman" pitchFamily="18" charset="0"/>
                <a:cs typeface="Times New Roman" pitchFamily="18" charset="0"/>
              </a:rPr>
              <a:t>результат: </a:t>
            </a:r>
            <a:endParaRPr lang="ru-RU" dirty="0">
              <a:solidFill>
                <a:srgbClr val="C00000"/>
              </a:solidFill>
              <a:latin typeface="Times New Roman" pitchFamily="18" charset="0"/>
              <a:cs typeface="Times New Roman" pitchFamily="18" charset="0"/>
            </a:endParaRPr>
          </a:p>
          <a:p>
            <a:r>
              <a:rPr lang="ru-RU" dirty="0">
                <a:solidFill>
                  <a:srgbClr val="7030A0"/>
                </a:solidFill>
                <a:latin typeface="Times New Roman" pitchFamily="18" charset="0"/>
                <a:cs typeface="Times New Roman" pitchFamily="18" charset="0"/>
              </a:rPr>
              <a:t>             Использование развивающих игр в процессе обучения должно  способствовать  постепенному  появлению у детей собственному познавательному интересу, который приходит на смену игровому и  повышению уровня </a:t>
            </a:r>
            <a:r>
              <a:rPr lang="ru-RU" dirty="0" err="1">
                <a:solidFill>
                  <a:srgbClr val="7030A0"/>
                </a:solidFill>
                <a:latin typeface="Times New Roman" pitchFamily="18" charset="0"/>
                <a:cs typeface="Times New Roman" pitchFamily="18" charset="0"/>
              </a:rPr>
              <a:t>сформированности</a:t>
            </a:r>
            <a:r>
              <a:rPr lang="ru-RU" dirty="0">
                <a:solidFill>
                  <a:srgbClr val="7030A0"/>
                </a:solidFill>
                <a:latin typeface="Times New Roman" pitchFamily="18" charset="0"/>
                <a:cs typeface="Times New Roman" pitchFamily="18" charset="0"/>
              </a:rPr>
              <a:t> элементарных математических представлений у дошкольников.</a:t>
            </a:r>
          </a:p>
          <a:p>
            <a:r>
              <a:rPr lang="ru-RU" dirty="0">
                <a:solidFill>
                  <a:srgbClr val="7030A0"/>
                </a:solidFill>
                <a:latin typeface="Times New Roman" pitchFamily="18" charset="0"/>
                <a:cs typeface="Times New Roman" pitchFamily="18" charset="0"/>
              </a:rPr>
              <a:t>        Я не стремилась к тому, чтобы научить детей считать, измерять и решать арифметические задачи, а пыталась развивать их способности видеть, открывать в окружающем мире свойства, отношения, зависимости, умения «конструировать» предметами, знаками и словами. </a:t>
            </a:r>
          </a:p>
          <a:p>
            <a:pPr algn="ctr"/>
            <a:endParaRPr lang="ru-RU" dirty="0"/>
          </a:p>
        </p:txBody>
      </p:sp>
      <p:sp>
        <p:nvSpPr>
          <p:cNvPr id="4" name="Горизонтальный свиток 3"/>
          <p:cNvSpPr/>
          <p:nvPr/>
        </p:nvSpPr>
        <p:spPr>
          <a:xfrm>
            <a:off x="281608" y="5508104"/>
            <a:ext cx="5832648" cy="3635896"/>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dirty="0" smtClean="0">
                <a:solidFill>
                  <a:srgbClr val="7030A0"/>
                </a:solidFill>
                <a:latin typeface="Times New Roman" pitchFamily="18" charset="0"/>
                <a:ea typeface="Times New Roman"/>
                <a:cs typeface="Times New Roman" pitchFamily="18" charset="0"/>
              </a:rPr>
              <a:t>Известно</a:t>
            </a:r>
            <a:r>
              <a:rPr lang="ru-RU" dirty="0">
                <a:solidFill>
                  <a:srgbClr val="7030A0"/>
                </a:solidFill>
                <a:latin typeface="Times New Roman" pitchFamily="18" charset="0"/>
                <a:ea typeface="Times New Roman"/>
                <a:cs typeface="Times New Roman" pitchFamily="18" charset="0"/>
              </a:rPr>
              <a:t>, что интеллектуальный труд очень нелегок и, учитывая возрастные особенности детей, нужно помнить, что </a:t>
            </a:r>
            <a:r>
              <a:rPr lang="ru-RU" b="1" i="1" dirty="0">
                <a:solidFill>
                  <a:srgbClr val="7030A0"/>
                </a:solidFill>
                <a:latin typeface="Times New Roman" pitchFamily="18" charset="0"/>
                <a:ea typeface="Times New Roman"/>
                <a:cs typeface="Times New Roman" pitchFamily="18" charset="0"/>
              </a:rPr>
              <a:t>основной метод развития – проблемно-поисковый</a:t>
            </a:r>
            <a:r>
              <a:rPr lang="ru-RU" i="1" dirty="0">
                <a:solidFill>
                  <a:srgbClr val="7030A0"/>
                </a:solidFill>
                <a:latin typeface="Times New Roman" pitchFamily="18" charset="0"/>
                <a:ea typeface="Times New Roman"/>
                <a:cs typeface="Times New Roman" pitchFamily="18" charset="0"/>
              </a:rPr>
              <a:t> </a:t>
            </a:r>
            <a:r>
              <a:rPr lang="ru-RU" b="1" i="1" dirty="0">
                <a:solidFill>
                  <a:srgbClr val="7030A0"/>
                </a:solidFill>
                <a:latin typeface="Times New Roman" pitchFamily="18" charset="0"/>
                <a:ea typeface="Times New Roman"/>
                <a:cs typeface="Times New Roman" pitchFamily="18" charset="0"/>
              </a:rPr>
              <a:t>и</a:t>
            </a:r>
            <a:r>
              <a:rPr lang="ru-RU" i="1" dirty="0">
                <a:solidFill>
                  <a:srgbClr val="7030A0"/>
                </a:solidFill>
                <a:latin typeface="Times New Roman" pitchFamily="18" charset="0"/>
                <a:ea typeface="Times New Roman"/>
                <a:cs typeface="Times New Roman" pitchFamily="18" charset="0"/>
              </a:rPr>
              <a:t> </a:t>
            </a:r>
            <a:r>
              <a:rPr lang="ru-RU" b="1" i="1" dirty="0">
                <a:solidFill>
                  <a:srgbClr val="7030A0"/>
                </a:solidFill>
                <a:latin typeface="Times New Roman" pitchFamily="18" charset="0"/>
                <a:ea typeface="Times New Roman"/>
                <a:cs typeface="Times New Roman" pitchFamily="18" charset="0"/>
              </a:rPr>
              <a:t>главная форма организации детской деятельности – игра.</a:t>
            </a:r>
            <a:endParaRPr lang="ru-RU" dirty="0">
              <a:solidFill>
                <a:srgbClr val="7030A0"/>
              </a:solidFill>
              <a:latin typeface="Times New Roman" pitchFamily="18" charset="0"/>
              <a:ea typeface="Times New Roman"/>
              <a:cs typeface="Times New Roman" pitchFamily="18" charset="0"/>
            </a:endParaRPr>
          </a:p>
          <a:p>
            <a:r>
              <a:rPr lang="ru-RU" dirty="0">
                <a:solidFill>
                  <a:srgbClr val="7030A0"/>
                </a:solidFill>
                <a:latin typeface="Times New Roman" pitchFamily="18" charset="0"/>
                <a:ea typeface="Times New Roman"/>
                <a:cs typeface="Times New Roman" pitchFamily="18" charset="0"/>
              </a:rPr>
              <a:t>Обучение математике детей дошкольного возраста немыслимо без использования занимательных игр, задач, развлечений. С детьми нужно «играть» в математику. </a:t>
            </a:r>
            <a:endParaRPr lang="ru-RU"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4024043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7798" y="1403649"/>
            <a:ext cx="2952328"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73016" y="1403648"/>
            <a:ext cx="3009786" cy="3888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3612" y="5307227"/>
            <a:ext cx="2724665" cy="330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descr="C:\Users\B404~1\AppData\Local\Temp\WPDNSE\{0000001B-0001-0001-0000-000000000000}\IMG_20170822_150226.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280126" y="5485726"/>
            <a:ext cx="2813170" cy="3281578"/>
          </a:xfrm>
          <a:prstGeom prst="rect">
            <a:avLst/>
          </a:prstGeom>
          <a:noFill/>
          <a:extLst>
            <a:ext uri="{909E8E84-426E-40DD-AFC4-6F175D3DCCD1}">
              <a14:hiddenFill xmlns:a14="http://schemas.microsoft.com/office/drawing/2010/main">
                <a:solidFill>
                  <a:srgbClr val="FFFFFF"/>
                </a:solidFill>
              </a14:hiddenFill>
            </a:ext>
          </a:extLst>
        </p:spPr>
      </p:pic>
      <p:sp>
        <p:nvSpPr>
          <p:cNvPr id="2" name="Горизонтальный свиток 1"/>
          <p:cNvSpPr/>
          <p:nvPr/>
        </p:nvSpPr>
        <p:spPr>
          <a:xfrm>
            <a:off x="1556792" y="330551"/>
            <a:ext cx="3735289" cy="1033272"/>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a:solidFill>
                  <a:srgbClr val="C00000"/>
                </a:solidFill>
                <a:latin typeface="Times New Roman" pitchFamily="18" charset="0"/>
                <a:cs typeface="Times New Roman" pitchFamily="18" charset="0"/>
              </a:rPr>
              <a:t>Дидактические игры</a:t>
            </a:r>
          </a:p>
        </p:txBody>
      </p:sp>
    </p:spTree>
    <p:extLst>
      <p:ext uri="{BB962C8B-B14F-4D97-AF65-F5344CB8AC3E}">
        <p14:creationId xmlns:p14="http://schemas.microsoft.com/office/powerpoint/2010/main" val="1873781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wheel(1)">
                                      <p:cBhvr>
                                        <p:cTn id="7" dur="20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wheel(1)">
                                      <p:cBhvr>
                                        <p:cTn id="12" dur="2000"/>
                                        <p:tgtEl>
                                          <p:spTgt spid="205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053"/>
                                        </p:tgtEl>
                                        <p:attrNameLst>
                                          <p:attrName>style.visibility</p:attrName>
                                        </p:attrNameLst>
                                      </p:cBhvr>
                                      <p:to>
                                        <p:strVal val="visible"/>
                                      </p:to>
                                    </p:set>
                                    <p:animEffect transition="in" filter="wheel(1)">
                                      <p:cBhvr>
                                        <p:cTn id="17" dur="2000"/>
                                        <p:tgtEl>
                                          <p:spTgt spid="2053"/>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2054"/>
                                        </p:tgtEl>
                                        <p:attrNameLst>
                                          <p:attrName>style.visibility</p:attrName>
                                        </p:attrNameLst>
                                      </p:cBhvr>
                                      <p:to>
                                        <p:strVal val="visible"/>
                                      </p:to>
                                    </p:set>
                                    <p:animEffect transition="in" filter="wheel(1)">
                                      <p:cBhvr>
                                        <p:cTn id="22"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41847" y="4067944"/>
            <a:ext cx="2736304"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43469" y="323529"/>
            <a:ext cx="2734681" cy="343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6672" y="1484885"/>
            <a:ext cx="2808312" cy="3417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2196" y="5220072"/>
            <a:ext cx="2808312"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7172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B404~1\AppData\Local\Temp\WPDNSE\{0000001B-0001-0001-0000-000000000000}\IMG_20170822_16134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80863" y="347664"/>
            <a:ext cx="5184576" cy="41523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B404~1\AppData\Local\Temp\WPDNSE\{0000001B-0001-0001-0000-000000000000}\IMG_20170822_16135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2656" y="4788024"/>
            <a:ext cx="554461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87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wheel(1)">
                                      <p:cBhvr>
                                        <p:cTn id="7" dur="2000"/>
                                        <p:tgtEl>
                                          <p:spTgt spid="307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8"/>
                                        </p:tgtEl>
                                        <p:attrNameLst>
                                          <p:attrName>style.visibility</p:attrName>
                                        </p:attrNameLst>
                                      </p:cBhvr>
                                      <p:to>
                                        <p:strVal val="visible"/>
                                      </p:to>
                                    </p:set>
                                    <p:animEffect transition="in" filter="wheel(1)">
                                      <p:cBhvr>
                                        <p:cTn id="12"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260648" y="755576"/>
            <a:ext cx="6408712" cy="7920880"/>
          </a:xfrm>
          <a:prstGeom prst="vertic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ru-RU" dirty="0">
                <a:solidFill>
                  <a:srgbClr val="7030A0"/>
                </a:solidFill>
                <a:latin typeface="Times New Roman" pitchFamily="18" charset="0"/>
                <a:ea typeface="Times New Roman"/>
                <a:cs typeface="Times New Roman" pitchFamily="18" charset="0"/>
              </a:rPr>
              <a:t>Дидактические игры дают возможность решать различные  педагогические задачи в игровой форме, наиболее доступной и привлекательной для детей. </a:t>
            </a:r>
          </a:p>
          <a:p>
            <a:pPr algn="just">
              <a:spcAft>
                <a:spcPts val="0"/>
              </a:spcAft>
            </a:pPr>
            <a:r>
              <a:rPr lang="ru-RU" b="1" i="1" dirty="0">
                <a:solidFill>
                  <a:srgbClr val="7030A0"/>
                </a:solidFill>
                <a:latin typeface="Times New Roman" pitchFamily="18" charset="0"/>
                <a:ea typeface="Times New Roman"/>
                <a:cs typeface="Times New Roman" pitchFamily="18" charset="0"/>
              </a:rPr>
              <a:t>Основное назначение дидактических игр</a:t>
            </a:r>
            <a:r>
              <a:rPr lang="ru-RU" dirty="0">
                <a:solidFill>
                  <a:srgbClr val="7030A0"/>
                </a:solidFill>
                <a:latin typeface="Times New Roman" pitchFamily="18" charset="0"/>
                <a:ea typeface="Times New Roman"/>
                <a:cs typeface="Times New Roman" pitchFamily="18" charset="0"/>
              </a:rPr>
              <a:t> – обеспечить </a:t>
            </a:r>
            <a:r>
              <a:rPr lang="ru-RU" dirty="0" err="1">
                <a:solidFill>
                  <a:srgbClr val="7030A0"/>
                </a:solidFill>
                <a:latin typeface="Times New Roman" pitchFamily="18" charset="0"/>
                <a:ea typeface="Times New Roman"/>
                <a:cs typeface="Times New Roman" pitchFamily="18" charset="0"/>
              </a:rPr>
              <a:t>упражняемость</a:t>
            </a:r>
            <a:r>
              <a:rPr lang="ru-RU" dirty="0">
                <a:solidFill>
                  <a:srgbClr val="7030A0"/>
                </a:solidFill>
                <a:latin typeface="Times New Roman" pitchFamily="18" charset="0"/>
                <a:ea typeface="Times New Roman"/>
                <a:cs typeface="Times New Roman" pitchFamily="18" charset="0"/>
              </a:rPr>
              <a:t> детей в различении, выделении, назывании множеств предметов, чисел, геометрических фигур, направлений. Такие дидактические игры включаем в содержание непосредственно образовательной деятельности. </a:t>
            </a:r>
          </a:p>
          <a:p>
            <a:r>
              <a:rPr lang="ru-RU" dirty="0">
                <a:solidFill>
                  <a:srgbClr val="7030A0"/>
                </a:solidFill>
                <a:latin typeface="Times New Roman" pitchFamily="18" charset="0"/>
                <a:ea typeface="Times New Roman"/>
                <a:cs typeface="Times New Roman" pitchFamily="18" charset="0"/>
              </a:rPr>
              <a:t>В своей работе я старалась использовать комплексно-игровую методику. В основе ее лежат развивающие занимательные игры, подобранные по теме занятия. Это дает возможность целенаправленно развивать умственные способности ребенка, логику мысли, рассуждений и действий, гибкость мыслительного процесса, смекалки и сообразительности. Так например знакомя детей с цифрами,  использую </a:t>
            </a:r>
            <a:r>
              <a:rPr lang="ru-RU" b="1" i="1" dirty="0">
                <a:solidFill>
                  <a:srgbClr val="7030A0"/>
                </a:solidFill>
                <a:latin typeface="Times New Roman" pitchFamily="18" charset="0"/>
                <a:ea typeface="Times New Roman"/>
                <a:cs typeface="Times New Roman" pitchFamily="18" charset="0"/>
              </a:rPr>
              <a:t>дидактические игры, направленные на знакомство с цифрами: </a:t>
            </a:r>
            <a:endParaRPr lang="ru-RU"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390783724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74f8c6c6b321fb3a3ccbb37936ced74244b2"/>
</p:tagLst>
</file>

<file path=ppt/theme/theme1.xml><?xml version="1.0" encoding="utf-8"?>
<a:theme xmlns:a="http://schemas.openxmlformats.org/drawingml/2006/main" name="геометрический 2">
  <a:themeElements>
    <a:clrScheme name="Другая 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2060"/>
      </a:hlink>
      <a:folHlink>
        <a:srgbClr val="00206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геометрический 2</Template>
  <TotalTime>1048</TotalTime>
  <Words>1151</Words>
  <Application>Microsoft Office PowerPoint</Application>
  <PresentationFormat>Экран (4:3)</PresentationFormat>
  <Paragraphs>149</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геометрический 2</vt:lpstr>
      <vt:lpstr>«Развитие математических способностей у детей дошкольного возраста через игровую деятельность в условиях реализации ФГОС ДО»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Ильмира</cp:lastModifiedBy>
  <cp:revision>88</cp:revision>
  <cp:lastPrinted>2017-08-27T11:51:51Z</cp:lastPrinted>
  <dcterms:created xsi:type="dcterms:W3CDTF">2015-07-31T21:16:05Z</dcterms:created>
  <dcterms:modified xsi:type="dcterms:W3CDTF">2017-09-05T19:17:23Z</dcterms:modified>
</cp:coreProperties>
</file>