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69" r:id="rId5"/>
    <p:sldId id="268" r:id="rId6"/>
    <p:sldId id="261" r:id="rId7"/>
    <p:sldId id="263" r:id="rId8"/>
    <p:sldId id="264" r:id="rId9"/>
    <p:sldId id="265" r:id="rId10"/>
    <p:sldId id="272" r:id="rId11"/>
    <p:sldId id="266" r:id="rId12"/>
    <p:sldId id="273" r:id="rId13"/>
    <p:sldId id="271" r:id="rId14"/>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15" autoAdjust="0"/>
    <p:restoredTop sz="94331" autoAdjust="0"/>
  </p:normalViewPr>
  <p:slideViewPr>
    <p:cSldViewPr>
      <p:cViewPr varScale="1">
        <p:scale>
          <a:sx n="55" d="100"/>
          <a:sy n="55" d="100"/>
        </p:scale>
        <p:origin x="-2202" y="-96"/>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37EBCE-4FEE-47C5-AA00-BB28A98E9A56}" type="datetimeFigureOut">
              <a:rPr lang="ru-RU" smtClean="0"/>
              <a:pPr/>
              <a:t>19.11.2017</a:t>
            </a:fld>
            <a:endParaRPr lang="ru-RU"/>
          </a:p>
        </p:txBody>
      </p:sp>
      <p:sp>
        <p:nvSpPr>
          <p:cNvPr id="4" name="Образ слайда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A5F365-4CBC-46C0-9022-D31DD06BFB31}"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DA5F365-4CBC-46C0-9022-D31DD06BFB31}" type="slidenum">
              <a:rPr lang="ru-RU" smtClean="0"/>
              <a:pPr/>
              <a:t>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19.11.2017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19.11.2017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19.11.2017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19.11.2017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19.11.2017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19.11.2017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19.11.2017</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1027" name="WordArt 3"/>
          <p:cNvSpPr>
            <a:spLocks noChangeArrowheads="1" noChangeShapeType="1" noTextEdit="1"/>
          </p:cNvSpPr>
          <p:nvPr/>
        </p:nvSpPr>
        <p:spPr bwMode="auto">
          <a:xfrm>
            <a:off x="1285860" y="214282"/>
            <a:ext cx="5214974" cy="1257303"/>
          </a:xfrm>
          <a:prstGeom prst="rect">
            <a:avLst/>
          </a:prstGeom>
        </p:spPr>
        <p:txBody>
          <a:bodyPr wrap="none" fromWordArt="1">
            <a:prstTxWarp prst="textPlain">
              <a:avLst>
                <a:gd name="adj" fmla="val 50823"/>
              </a:avLst>
            </a:prstTxWarp>
          </a:bodyPr>
          <a:lstStyle/>
          <a:p>
            <a:pPr algn="ctr" rtl="0"/>
            <a:r>
              <a:rPr lang="ru-RU" sz="3600"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Весёлая семейка</a:t>
            </a:r>
            <a:endParaRPr lang="ru-RU" sz="3600" kern="10" spc="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endParaRPr>
          </a:p>
        </p:txBody>
      </p:sp>
      <p:sp>
        <p:nvSpPr>
          <p:cNvPr id="5" name="TextBox 4"/>
          <p:cNvSpPr txBox="1"/>
          <p:nvPr/>
        </p:nvSpPr>
        <p:spPr>
          <a:xfrm>
            <a:off x="642918" y="1714480"/>
            <a:ext cx="5810418" cy="2185214"/>
          </a:xfrm>
          <a:prstGeom prst="rect">
            <a:avLst/>
          </a:prstGeom>
          <a:noFill/>
        </p:spPr>
        <p:txBody>
          <a:bodyPr wrap="square" rtlCol="0">
            <a:spAutoFit/>
          </a:bodyPr>
          <a:lstStyle/>
          <a:p>
            <a:r>
              <a:rPr lang="ru-RU" b="1" dirty="0" smtClean="0">
                <a:latin typeface="Times New Roman" pitchFamily="18" charset="0"/>
                <a:cs typeface="Times New Roman" pitchFamily="18" charset="0"/>
              </a:rPr>
              <a:t>Содержание номера:          Над выпуском работали:</a:t>
            </a:r>
          </a:p>
          <a:p>
            <a:pPr lvl="0"/>
            <a:r>
              <a:rPr lang="ru-RU" sz="2000" dirty="0" smtClean="0">
                <a:solidFill>
                  <a:srgbClr val="7030A0"/>
                </a:solidFill>
                <a:latin typeface="Times New Roman" pitchFamily="18" charset="0"/>
                <a:cs typeface="Times New Roman" pitchFamily="18" charset="0"/>
              </a:rPr>
              <a:t>Сентябрь     </a:t>
            </a:r>
            <a:r>
              <a:rPr lang="ru-RU" sz="1600" dirty="0" smtClean="0">
                <a:solidFill>
                  <a:srgbClr val="7030A0"/>
                </a:solidFill>
                <a:latin typeface="Times New Roman" pitchFamily="18" charset="0"/>
                <a:cs typeface="Times New Roman" pitchFamily="18" charset="0"/>
              </a:rPr>
              <a:t>                                                   </a:t>
            </a:r>
            <a:r>
              <a:rPr lang="ru-RU" dirty="0" err="1" smtClean="0">
                <a:latin typeface="Times New Roman" pitchFamily="18" charset="0"/>
                <a:cs typeface="Times New Roman" pitchFamily="18" charset="0"/>
              </a:rPr>
              <a:t>Нетесова</a:t>
            </a:r>
            <a:r>
              <a:rPr lang="ru-RU" dirty="0" smtClean="0">
                <a:latin typeface="Times New Roman" pitchFamily="18" charset="0"/>
                <a:cs typeface="Times New Roman" pitchFamily="18" charset="0"/>
              </a:rPr>
              <a:t> Т.С.</a:t>
            </a:r>
          </a:p>
          <a:p>
            <a:pPr lvl="0">
              <a:buFont typeface="Wingdings" pitchFamily="2" charset="2"/>
              <a:buChar char="v"/>
            </a:pPr>
            <a:r>
              <a:rPr lang="ru-RU" sz="1600" dirty="0" smtClean="0">
                <a:latin typeface="Times New Roman" pitchFamily="18" charset="0"/>
                <a:cs typeface="Times New Roman" pitchFamily="18" charset="0"/>
              </a:rPr>
              <a:t>Неделя </a:t>
            </a:r>
            <a:r>
              <a:rPr lang="ru-RU" sz="1600" dirty="0" smtClean="0"/>
              <a:t>«</a:t>
            </a:r>
            <a:r>
              <a:rPr lang="ru-RU" sz="1600" dirty="0" smtClean="0">
                <a:latin typeface="Times New Roman" pitchFamily="18" charset="0"/>
                <a:cs typeface="Times New Roman" pitchFamily="18" charset="0"/>
              </a:rPr>
              <a:t>Мой город</a:t>
            </a:r>
            <a:r>
              <a:rPr lang="ru-RU" sz="1600" dirty="0" smtClean="0"/>
              <a:t>»                                           </a:t>
            </a:r>
            <a:r>
              <a:rPr lang="ru-RU" dirty="0" err="1" smtClean="0">
                <a:latin typeface="Times New Roman" pitchFamily="18" charset="0"/>
                <a:cs typeface="Times New Roman" pitchFamily="18" charset="0"/>
              </a:rPr>
              <a:t>Акулик</a:t>
            </a:r>
            <a:r>
              <a:rPr lang="ru-RU" dirty="0" smtClean="0">
                <a:latin typeface="Times New Roman" pitchFamily="18" charset="0"/>
                <a:cs typeface="Times New Roman" pitchFamily="18" charset="0"/>
              </a:rPr>
              <a:t> Н.П.</a:t>
            </a:r>
          </a:p>
          <a:p>
            <a:pPr lvl="0">
              <a:buFont typeface="Wingdings" pitchFamily="2" charset="2"/>
              <a:buChar char="v"/>
            </a:pPr>
            <a:r>
              <a:rPr lang="ru-RU" sz="1600" dirty="0" smtClean="0">
                <a:latin typeface="Times New Roman" pitchFamily="18" charset="0"/>
                <a:cs typeface="Times New Roman" pitchFamily="18" charset="0"/>
              </a:rPr>
              <a:t>Неделя  «Осень золотая»</a:t>
            </a:r>
          </a:p>
          <a:p>
            <a:pPr lvl="0">
              <a:buFont typeface="Wingdings" pitchFamily="2" charset="2"/>
              <a:buChar char="v"/>
            </a:pPr>
            <a:r>
              <a:rPr lang="ru-RU" sz="1600" dirty="0" smtClean="0">
                <a:latin typeface="Times New Roman" pitchFamily="18" charset="0"/>
                <a:cs typeface="Times New Roman" pitchFamily="18" charset="0"/>
              </a:rPr>
              <a:t>Неделя  «Моя семья мой дом»</a:t>
            </a:r>
          </a:p>
          <a:p>
            <a:pPr lvl="0">
              <a:buFont typeface="Wingdings" pitchFamily="2" charset="2"/>
              <a:buChar char="v"/>
            </a:pPr>
            <a:r>
              <a:rPr lang="ru-RU" sz="1600" dirty="0" smtClean="0">
                <a:latin typeface="Times New Roman" pitchFamily="18" charset="0"/>
                <a:cs typeface="Times New Roman" pitchFamily="18" charset="0"/>
              </a:rPr>
              <a:t>Неделя «Поздравляем детский сад!»</a:t>
            </a:r>
          </a:p>
          <a:p>
            <a:pPr lvl="0">
              <a:buFont typeface="Wingdings" pitchFamily="2" charset="2"/>
              <a:buChar char="v"/>
            </a:pPr>
            <a:r>
              <a:rPr lang="ru-RU" sz="1600" dirty="0" smtClean="0">
                <a:latin typeface="Times New Roman" pitchFamily="18" charset="0"/>
                <a:cs typeface="Times New Roman" pitchFamily="18" charset="0"/>
              </a:rPr>
              <a:t>«Наши руки не для скуки»</a:t>
            </a:r>
          </a:p>
          <a:p>
            <a:pPr lvl="0">
              <a:buFont typeface="Wingdings" pitchFamily="2" charset="2"/>
              <a:buChar char="v"/>
            </a:pPr>
            <a:r>
              <a:rPr lang="ru-RU" sz="1600" dirty="0" smtClean="0">
                <a:latin typeface="Times New Roman" pitchFamily="18" charset="0"/>
                <a:cs typeface="Times New Roman" pitchFamily="18" charset="0"/>
              </a:rPr>
              <a:t>Это интересно!</a:t>
            </a:r>
            <a:endParaRPr lang="ru-RU" dirty="0" smtClean="0"/>
          </a:p>
        </p:txBody>
      </p:sp>
      <p:sp>
        <p:nvSpPr>
          <p:cNvPr id="11" name="TextBox 10"/>
          <p:cNvSpPr txBox="1"/>
          <p:nvPr/>
        </p:nvSpPr>
        <p:spPr>
          <a:xfrm>
            <a:off x="571480" y="6929454"/>
            <a:ext cx="5572164" cy="1877437"/>
          </a:xfrm>
          <a:prstGeom prst="rect">
            <a:avLst/>
          </a:prstGeom>
          <a:noFill/>
        </p:spPr>
        <p:txBody>
          <a:bodyPr wrap="square" rtlCol="0">
            <a:spAutoFit/>
          </a:bodyPr>
          <a:lstStyle/>
          <a:p>
            <a:pPr algn="ctr"/>
            <a:endParaRPr lang="ru-RU" b="1" dirty="0" smtClean="0">
              <a:solidFill>
                <a:srgbClr val="FF0000"/>
              </a:solidFill>
              <a:latin typeface="Times New Roman" pitchFamily="18" charset="0"/>
              <a:cs typeface="Times New Roman" pitchFamily="18" charset="0"/>
            </a:endParaRPr>
          </a:p>
          <a:p>
            <a:pPr algn="ctr"/>
            <a:endParaRPr lang="ru-RU" sz="2000" b="1" dirty="0" smtClean="0">
              <a:solidFill>
                <a:srgbClr val="FF0000"/>
              </a:solidFill>
              <a:latin typeface="Times New Roman" pitchFamily="18" charset="0"/>
              <a:cs typeface="Times New Roman" pitchFamily="18" charset="0"/>
            </a:endParaRPr>
          </a:p>
          <a:p>
            <a:pPr algn="ctr"/>
            <a:r>
              <a:rPr lang="ru-RU" sz="2000" b="1" dirty="0" smtClean="0">
                <a:solidFill>
                  <a:srgbClr val="FF0000"/>
                </a:solidFill>
                <a:latin typeface="Times New Roman" pitchFamily="18" charset="0"/>
                <a:cs typeface="Times New Roman" pitchFamily="18" charset="0"/>
              </a:rPr>
              <a:t>Наш девиз: </a:t>
            </a:r>
            <a:r>
              <a:rPr lang="ru-RU" sz="2000" dirty="0" smtClean="0">
                <a:latin typeface="Times New Roman" pitchFamily="18" charset="0"/>
                <a:cs typeface="Times New Roman" pitchFamily="18" charset="0"/>
              </a:rPr>
              <a:t>Не надо бояться, не стоит сомнений  - у нас все получиться, ведь мы уже давно одна большая дружная семья!</a:t>
            </a:r>
          </a:p>
          <a:p>
            <a:endParaRPr lang="ru-RU" dirty="0"/>
          </a:p>
        </p:txBody>
      </p:sp>
      <p:pic>
        <p:nvPicPr>
          <p:cNvPr id="7" name="Рисунок 6"/>
          <p:cNvPicPr/>
          <p:nvPr/>
        </p:nvPicPr>
        <p:blipFill>
          <a:blip r:embed="rId3" cstate="email">
            <a:clrChange>
              <a:clrFrom>
                <a:srgbClr val="FFFCE4"/>
              </a:clrFrom>
              <a:clrTo>
                <a:srgbClr val="FFFCE4">
                  <a:alpha val="0"/>
                </a:srgbClr>
              </a:clrTo>
            </a:clrChange>
          </a:blip>
          <a:srcRect/>
          <a:stretch>
            <a:fillRect/>
          </a:stretch>
        </p:blipFill>
        <p:spPr bwMode="auto">
          <a:xfrm>
            <a:off x="4429132" y="3143240"/>
            <a:ext cx="1785926" cy="1000132"/>
          </a:xfrm>
          <a:prstGeom prst="rect">
            <a:avLst/>
          </a:prstGeom>
          <a:solidFill>
            <a:srgbClr val="FFFF00"/>
          </a:solidFill>
          <a:ln w="9525">
            <a:noFill/>
            <a:miter lim="800000"/>
            <a:headEnd/>
            <a:tailEnd/>
          </a:ln>
        </p:spPr>
      </p:pic>
      <p:pic>
        <p:nvPicPr>
          <p:cNvPr id="10" name="Рисунок 9" descr="H:\DCIM\101CANON\IMG_0807.JPG"/>
          <p:cNvPicPr/>
          <p:nvPr/>
        </p:nvPicPr>
        <p:blipFill>
          <a:blip r:embed="rId4" cstate="email"/>
          <a:srcRect/>
          <a:stretch>
            <a:fillRect/>
          </a:stretch>
        </p:blipFill>
        <p:spPr bwMode="auto">
          <a:xfrm>
            <a:off x="1000108" y="4214810"/>
            <a:ext cx="5000660" cy="3143272"/>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2" name="Прямоугольник 1"/>
          <p:cNvSpPr/>
          <p:nvPr/>
        </p:nvSpPr>
        <p:spPr>
          <a:xfrm>
            <a:off x="357166" y="571472"/>
            <a:ext cx="6143668" cy="7971413"/>
          </a:xfrm>
          <a:prstGeom prst="rect">
            <a:avLst/>
          </a:prstGeom>
        </p:spPr>
        <p:txBody>
          <a:bodyPr wrap="square">
            <a:spAutoFit/>
          </a:bodyPr>
          <a:lstStyle/>
          <a:p>
            <a:pPr algn="just"/>
            <a:r>
              <a:rPr lang="ru-RU" sz="1600" dirty="0" smtClean="0"/>
              <a:t>Для закаливания носоглотки, профилактики возникновения ларингитов, фарингитов, ангин, разрастания миндалин применяется полоскание водой  ротовой полости и горла. Данную гигиеническую процедуру рекомендуется проводить во время чистки зубов утром и вечером, а также после каждого приёма пищи. Первоначальная температура воды должна составлять 36 – 37 градусов, постепенно температура воды снижается до 8 – 10 градусов, т.е. до температуры зимней водопроводной воды. Каждые 10 дней температура воды снижается на 1 – 2 градуса. Закаливание можно проводить в любое время года. </a:t>
            </a:r>
          </a:p>
          <a:p>
            <a:pPr algn="just"/>
            <a:r>
              <a:rPr lang="ru-RU" sz="1600" dirty="0" smtClean="0"/>
              <a:t>	Также родителям следует помнить, что одно из необходимых условий полноценного физического развития и укрепления здоровья детей – правильное дыхание. Прежде всего ребёнок должен научиться правильному выдоху. Также необходимо научить ребёнка правильно дышать через нос. Одним из простейших упражнений лечебной физкультуры для развития функции дыхания – пускать мыльные пузыри. При этом ребёнка просят, чтобы он обязательно вдыхал через нос, а выдыхал через рот. </a:t>
            </a:r>
          </a:p>
          <a:p>
            <a:pPr algn="just"/>
            <a:r>
              <a:rPr lang="ru-RU" sz="1600" dirty="0" smtClean="0"/>
              <a:t>	Хотелось бы отметить, что большой урон здоровью детей наносят вредные привычки родителей. Не секрет, что дети курящих отцов и матерей болеют </a:t>
            </a:r>
            <a:r>
              <a:rPr lang="ru-RU" sz="1600" dirty="0" err="1" smtClean="0"/>
              <a:t>бронхолёгочными</a:t>
            </a:r>
            <a:r>
              <a:rPr lang="ru-RU" sz="1600" dirty="0" smtClean="0"/>
              <a:t> заболеваниями гораздо чаще, чем дети некурящих родителей. Если же взрослые вообще откажутся от сигарет или хотя бы не будут курить дома, это благоприятно отразится на здоровье их ребёнка и их самих. </a:t>
            </a:r>
          </a:p>
          <a:p>
            <a:pPr algn="just"/>
            <a:r>
              <a:rPr lang="ru-RU" sz="1600" dirty="0" smtClean="0"/>
              <a:t>	Вода, воздух, солнце, холод и тепло должны стать друзьями ребёнка с первых дней его жизни. Основная задача родителей – совместно с педагогами и с медиками приложить все усилия, чтобы закаливание стало незаменимым и обязательным компонентом здорового образа жизни наших детей. Надеемся наши советы  вам помогут! Закаливайте своих детей!</a:t>
            </a:r>
          </a:p>
          <a:p>
            <a:pPr algn="just"/>
            <a:r>
              <a:rPr lang="ru-RU" sz="1200" dirty="0" smtClean="0">
                <a:latin typeface="Times New Roman" pitchFamily="18" charset="0"/>
                <a:cs typeface="Times New Roman" pitchFamily="18" charset="0"/>
              </a:rPr>
              <a:t>.</a:t>
            </a:r>
            <a:endParaRPr lang="ru-RU" sz="1600" dirty="0" smtClean="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4" name="TextBox 3"/>
          <p:cNvSpPr txBox="1"/>
          <p:nvPr/>
        </p:nvSpPr>
        <p:spPr>
          <a:xfrm>
            <a:off x="857232" y="1071538"/>
            <a:ext cx="5429288" cy="369332"/>
          </a:xfrm>
          <a:prstGeom prst="rect">
            <a:avLst/>
          </a:prstGeom>
          <a:noFill/>
        </p:spPr>
        <p:txBody>
          <a:bodyPr wrap="square" rtlCol="0">
            <a:spAutoFit/>
          </a:bodyPr>
          <a:lstStyle/>
          <a:p>
            <a:pPr algn="just"/>
            <a:r>
              <a:rPr lang="ru-RU" dirty="0" smtClean="0"/>
              <a:t>	</a:t>
            </a:r>
            <a:endParaRPr lang="ru-RU" dirty="0"/>
          </a:p>
        </p:txBody>
      </p:sp>
      <p:sp>
        <p:nvSpPr>
          <p:cNvPr id="7" name="TextBox 6"/>
          <p:cNvSpPr txBox="1"/>
          <p:nvPr/>
        </p:nvSpPr>
        <p:spPr>
          <a:xfrm>
            <a:off x="1916832" y="755576"/>
            <a:ext cx="3111693" cy="400110"/>
          </a:xfrm>
          <a:prstGeom prst="rect">
            <a:avLst/>
          </a:prstGeom>
          <a:noFill/>
        </p:spPr>
        <p:txBody>
          <a:bodyPr wrap="square" rtlCol="0">
            <a:spAutoFit/>
          </a:bodyPr>
          <a:lstStyle/>
          <a:p>
            <a:r>
              <a:rPr lang="ru-RU"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Наши руки не для скуки </a:t>
            </a:r>
            <a:endParaRPr lang="ru-RU" sz="20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pic>
        <p:nvPicPr>
          <p:cNvPr id="9" name="Рисунок 8" descr="H:\DCIM\101CANON\IMG_0918.JPG"/>
          <p:cNvPicPr/>
          <p:nvPr/>
        </p:nvPicPr>
        <p:blipFill>
          <a:blip r:embed="rId3" cstate="email"/>
          <a:srcRect/>
          <a:stretch>
            <a:fillRect/>
          </a:stretch>
        </p:blipFill>
        <p:spPr bwMode="auto">
          <a:xfrm>
            <a:off x="714356" y="1428728"/>
            <a:ext cx="5500726" cy="3643338"/>
          </a:xfrm>
          <a:prstGeom prst="rect">
            <a:avLst/>
          </a:prstGeom>
          <a:noFill/>
          <a:ln w="9525">
            <a:noFill/>
            <a:miter lim="800000"/>
            <a:headEnd/>
            <a:tailEnd/>
          </a:ln>
        </p:spPr>
      </p:pic>
      <p:pic>
        <p:nvPicPr>
          <p:cNvPr id="10" name="Рисунок 9" descr="H:\DCIM\100CANON\WP_20170503_09_37_17_Pro.jpg"/>
          <p:cNvPicPr/>
          <p:nvPr/>
        </p:nvPicPr>
        <p:blipFill>
          <a:blip r:embed="rId4" cstate="email"/>
          <a:srcRect/>
          <a:stretch>
            <a:fillRect/>
          </a:stretch>
        </p:blipFill>
        <p:spPr bwMode="auto">
          <a:xfrm>
            <a:off x="928670" y="5143504"/>
            <a:ext cx="5184791" cy="2954909"/>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pic>
        <p:nvPicPr>
          <p:cNvPr id="7" name="Рисунок 6" descr="C:\Users\Олег\AppData\Local\Microsoft\Windows\Temporary Internet Files\Content.Word\WP_20170516_14_36_25_Pro.jpg"/>
          <p:cNvPicPr/>
          <p:nvPr/>
        </p:nvPicPr>
        <p:blipFill>
          <a:blip r:embed="rId3" cstate="email"/>
          <a:srcRect/>
          <a:stretch>
            <a:fillRect/>
          </a:stretch>
        </p:blipFill>
        <p:spPr bwMode="auto">
          <a:xfrm>
            <a:off x="714356" y="1785918"/>
            <a:ext cx="5500726" cy="3052299"/>
          </a:xfrm>
          <a:prstGeom prst="rect">
            <a:avLst/>
          </a:prstGeom>
          <a:noFill/>
          <a:ln w="9525">
            <a:noFill/>
            <a:miter lim="800000"/>
            <a:headEnd/>
            <a:tailEnd/>
          </a:ln>
        </p:spPr>
      </p:pic>
      <p:pic>
        <p:nvPicPr>
          <p:cNvPr id="8" name="Рисунок 7" descr="C:\Users\Олег\AppData\Local\Microsoft\Windows\Temporary Internet Files\Content.Word\WP_20170517_09_04_44_Pro.jpg"/>
          <p:cNvPicPr/>
          <p:nvPr/>
        </p:nvPicPr>
        <p:blipFill>
          <a:blip r:embed="rId4" cstate="email"/>
          <a:srcRect/>
          <a:stretch>
            <a:fillRect/>
          </a:stretch>
        </p:blipFill>
        <p:spPr bwMode="auto">
          <a:xfrm>
            <a:off x="785794" y="5143504"/>
            <a:ext cx="5286412" cy="2928958"/>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10" name="TextBox 9"/>
          <p:cNvSpPr txBox="1"/>
          <p:nvPr/>
        </p:nvSpPr>
        <p:spPr>
          <a:xfrm>
            <a:off x="642918" y="8215338"/>
            <a:ext cx="5643602" cy="400110"/>
          </a:xfrm>
          <a:prstGeom prst="rect">
            <a:avLst/>
          </a:prstGeom>
          <a:noFill/>
        </p:spPr>
        <p:txBody>
          <a:bodyPr wrap="square" rtlCol="0">
            <a:spAutoFit/>
          </a:bodyPr>
          <a:lstStyle/>
          <a:p>
            <a:pPr algn="ctr"/>
            <a:r>
              <a:rPr lang="ru-RU" sz="2000" b="1" dirty="0" smtClean="0">
                <a:solidFill>
                  <a:srgbClr val="FF0000"/>
                </a:solidFill>
              </a:rPr>
              <a:t>До новых встреч!</a:t>
            </a:r>
            <a:endParaRPr lang="ru-RU" sz="2000" b="1" dirty="0">
              <a:solidFill>
                <a:srgbClr val="FF0000"/>
              </a:solidFill>
            </a:endParaRPr>
          </a:p>
        </p:txBody>
      </p:sp>
      <p:pic>
        <p:nvPicPr>
          <p:cNvPr id="11" name="Рисунок 10" descr="C:\Users\Олег\AppData\Local\Microsoft\Windows\Temporary Internet Files\Content.Word\WP_20170517_09_18_53_Pro.jpg"/>
          <p:cNvPicPr/>
          <p:nvPr/>
        </p:nvPicPr>
        <p:blipFill>
          <a:blip r:embed="rId3" cstate="email">
            <a:lum bright="10000"/>
          </a:blip>
          <a:srcRect/>
          <a:stretch>
            <a:fillRect/>
          </a:stretch>
        </p:blipFill>
        <p:spPr bwMode="auto">
          <a:xfrm>
            <a:off x="1928802" y="1214414"/>
            <a:ext cx="3143272" cy="3929090"/>
          </a:xfrm>
          <a:prstGeom prst="rect">
            <a:avLst/>
          </a:prstGeom>
          <a:noFill/>
          <a:ln w="9525">
            <a:noFill/>
            <a:miter lim="800000"/>
            <a:headEnd/>
            <a:tailEnd/>
          </a:ln>
        </p:spPr>
      </p:pic>
      <p:pic>
        <p:nvPicPr>
          <p:cNvPr id="12" name="Рисунок 11" descr="C:\Users\Олег\AppData\Local\Microsoft\Windows\Temporary Internet Files\Content.Word\WP_20170515_09_17_09_Pro.jpg"/>
          <p:cNvPicPr/>
          <p:nvPr/>
        </p:nvPicPr>
        <p:blipFill>
          <a:blip r:embed="rId4" cstate="email"/>
          <a:srcRect/>
          <a:stretch>
            <a:fillRect/>
          </a:stretch>
        </p:blipFill>
        <p:spPr bwMode="auto">
          <a:xfrm>
            <a:off x="857232" y="5286380"/>
            <a:ext cx="5000660" cy="2786082"/>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26" name="Прямоугольник 25"/>
          <p:cNvSpPr/>
          <p:nvPr/>
        </p:nvSpPr>
        <p:spPr>
          <a:xfrm>
            <a:off x="500042" y="857224"/>
            <a:ext cx="5737270" cy="3816429"/>
          </a:xfrm>
          <a:prstGeom prst="rect">
            <a:avLst/>
          </a:prstGeom>
        </p:spPr>
        <p:txBody>
          <a:bodyPr wrap="square">
            <a:spAutoFit/>
          </a:bodyPr>
          <a:lstStyle/>
          <a:p>
            <a:pPr algn="ctr"/>
            <a:r>
              <a:rPr lang="ru-RU" sz="1400" b="1" dirty="0" smtClean="0"/>
              <a:t> </a:t>
            </a:r>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pPr algn="ctr"/>
            <a:r>
              <a:rPr lang="ru-RU" sz="1400" dirty="0" smtClean="0"/>
              <a:t>.</a:t>
            </a:r>
          </a:p>
          <a:p>
            <a:pPr algn="ctr"/>
            <a:r>
              <a:rPr lang="ru-RU" b="1" dirty="0" smtClean="0"/>
              <a:t> </a:t>
            </a:r>
            <a:endParaRPr lang="ru-RU" dirty="0" smtClean="0"/>
          </a:p>
        </p:txBody>
      </p:sp>
      <p:sp>
        <p:nvSpPr>
          <p:cNvPr id="7" name="TextBox 6"/>
          <p:cNvSpPr txBox="1"/>
          <p:nvPr/>
        </p:nvSpPr>
        <p:spPr>
          <a:xfrm>
            <a:off x="785794" y="785785"/>
            <a:ext cx="2928958" cy="4124206"/>
          </a:xfrm>
          <a:prstGeom prst="rect">
            <a:avLst/>
          </a:prstGeom>
          <a:noFill/>
        </p:spPr>
        <p:txBody>
          <a:bodyPr wrap="square" rtlCol="0">
            <a:spAutoFit/>
          </a:bodyPr>
          <a:lstStyle/>
          <a:p>
            <a:endParaRPr lang="ru-RU" sz="1400" dirty="0" smtClean="0"/>
          </a:p>
          <a:p>
            <a:endParaRPr lang="ru-RU" dirty="0" smtClean="0"/>
          </a:p>
          <a:p>
            <a:pPr algn="ctr"/>
            <a:r>
              <a:rPr lang="ru-RU" sz="1400" dirty="0" smtClean="0"/>
              <a:t>В сентябре еще не грустно:</a:t>
            </a:r>
          </a:p>
          <a:p>
            <a:pPr algn="ctr"/>
            <a:r>
              <a:rPr lang="ru-RU" sz="1400" dirty="0" smtClean="0"/>
              <a:t>Теплый полдень, все в цветах.</a:t>
            </a:r>
          </a:p>
          <a:p>
            <a:pPr algn="ctr"/>
            <a:r>
              <a:rPr lang="ru-RU" sz="1400" dirty="0" smtClean="0"/>
              <a:t>Помидоры и капуста</a:t>
            </a:r>
          </a:p>
          <a:p>
            <a:pPr algn="ctr"/>
            <a:r>
              <a:rPr lang="ru-RU" sz="1400" dirty="0" smtClean="0"/>
              <a:t>Поспевают на полях.</a:t>
            </a:r>
          </a:p>
          <a:p>
            <a:pPr algn="ctr"/>
            <a:r>
              <a:rPr lang="ru-RU" sz="1400" dirty="0" smtClean="0"/>
              <a:t>По утрам, конечно, зябко,</a:t>
            </a:r>
          </a:p>
          <a:p>
            <a:pPr algn="ctr"/>
            <a:r>
              <a:rPr lang="ru-RU" sz="1400" dirty="0" smtClean="0"/>
              <a:t>Но пока морозов нет.</a:t>
            </a:r>
          </a:p>
          <a:p>
            <a:pPr algn="ctr"/>
            <a:r>
              <a:rPr lang="ru-RU" sz="1400" dirty="0" smtClean="0"/>
              <a:t>И еще зеленой шапкой</a:t>
            </a:r>
          </a:p>
          <a:p>
            <a:pPr algn="ctr"/>
            <a:r>
              <a:rPr lang="ru-RU" sz="1400" dirty="0" smtClean="0"/>
              <a:t>Лес усталый приодет.</a:t>
            </a:r>
          </a:p>
          <a:p>
            <a:pPr algn="ctr"/>
            <a:r>
              <a:rPr lang="ru-RU" sz="1400" dirty="0" smtClean="0"/>
              <a:t>Птичий гомон не смолкает,</a:t>
            </a:r>
          </a:p>
          <a:p>
            <a:pPr algn="ctr"/>
            <a:r>
              <a:rPr lang="ru-RU" sz="1400" dirty="0" smtClean="0"/>
              <a:t>Но прохладная пора</a:t>
            </a:r>
          </a:p>
          <a:p>
            <a:pPr algn="ctr"/>
            <a:r>
              <a:rPr lang="ru-RU" sz="1400" dirty="0" smtClean="0"/>
              <a:t>О себе напоминает</a:t>
            </a:r>
          </a:p>
          <a:p>
            <a:pPr algn="ctr"/>
            <a:r>
              <a:rPr lang="ru-RU" sz="1400" dirty="0" smtClean="0"/>
              <a:t>Нудным дождиком с утра.</a:t>
            </a:r>
          </a:p>
          <a:p>
            <a:pPr algn="ctr"/>
            <a:r>
              <a:rPr lang="ru-RU" sz="1400" b="1" dirty="0" err="1" smtClean="0"/>
              <a:t>Цокур</a:t>
            </a:r>
            <a:r>
              <a:rPr lang="ru-RU" sz="1400" b="1" dirty="0" smtClean="0"/>
              <a:t> С.</a:t>
            </a:r>
          </a:p>
          <a:p>
            <a:pPr algn="ctr"/>
            <a:r>
              <a:rPr lang="ru-RU" sz="1600" dirty="0" smtClean="0"/>
              <a:t>.</a:t>
            </a:r>
            <a:endParaRPr lang="ru-RU" dirty="0" smtClean="0"/>
          </a:p>
          <a:p>
            <a:endParaRPr lang="ru-RU" sz="1400" dirty="0" smtClean="0"/>
          </a:p>
          <a:p>
            <a:endParaRPr lang="ru-RU" dirty="0"/>
          </a:p>
        </p:txBody>
      </p:sp>
      <p:sp>
        <p:nvSpPr>
          <p:cNvPr id="9" name="TextBox 8"/>
          <p:cNvSpPr txBox="1"/>
          <p:nvPr/>
        </p:nvSpPr>
        <p:spPr>
          <a:xfrm>
            <a:off x="857232" y="6357951"/>
            <a:ext cx="5165517" cy="2585323"/>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Приметы о природе в сентябре</a:t>
            </a:r>
          </a:p>
          <a:p>
            <a:pPr algn="ctr"/>
            <a:r>
              <a:rPr lang="ru-RU" dirty="0" smtClean="0">
                <a:latin typeface="Times New Roman" pitchFamily="18" charset="0"/>
                <a:cs typeface="Times New Roman" pitchFamily="18" charset="0"/>
              </a:rPr>
              <a:t>Много паутины в сентябре на бабье лето - к ясной осени, к холодной зиме.</a:t>
            </a:r>
          </a:p>
          <a:p>
            <a:pPr algn="ctr"/>
            <a:r>
              <a:rPr lang="ru-RU" dirty="0" smtClean="0">
                <a:latin typeface="Times New Roman" pitchFamily="18" charset="0"/>
                <a:cs typeface="Times New Roman" pitchFamily="18" charset="0"/>
              </a:rPr>
              <a:t>Поздний листопад - к суровой и продолжительной зиме.</a:t>
            </a:r>
          </a:p>
          <a:p>
            <a:pPr algn="ctr"/>
            <a:r>
              <a:rPr lang="ru-RU" dirty="0" smtClean="0">
                <a:latin typeface="Times New Roman" pitchFamily="18" charset="0"/>
                <a:cs typeface="Times New Roman" pitchFamily="18" charset="0"/>
              </a:rPr>
              <a:t>Листопад проходит скоро - зима будет холодная.</a:t>
            </a:r>
          </a:p>
          <a:p>
            <a:pPr algn="ctr"/>
            <a:r>
              <a:rPr lang="ru-RU" dirty="0" smtClean="0">
                <a:latin typeface="Times New Roman" pitchFamily="18" charset="0"/>
                <a:cs typeface="Times New Roman" pitchFamily="18" charset="0"/>
              </a:rPr>
              <a:t>Если в сентябре на дубах много желудей, ждите много снега перед Рождеством.</a:t>
            </a:r>
          </a:p>
          <a:p>
            <a:pPr algn="ctr"/>
            <a:endParaRPr lang="ru-RU" dirty="0" smtClean="0">
              <a:latin typeface="Times New Roman" pitchFamily="18" charset="0"/>
              <a:cs typeface="Times New Roman" pitchFamily="18" charset="0"/>
            </a:endParaRPr>
          </a:p>
        </p:txBody>
      </p:sp>
      <p:pic>
        <p:nvPicPr>
          <p:cNvPr id="13" name="Рисунок 12" descr="C:\Users\Олег\AppData\Local\Microsoft\Windows\Temporary Internet Files\Content.Word\WP_20170517_09_22_51_Pro.jpg"/>
          <p:cNvPicPr/>
          <p:nvPr/>
        </p:nvPicPr>
        <p:blipFill>
          <a:blip r:embed="rId3" cstate="email"/>
          <a:srcRect/>
          <a:stretch>
            <a:fillRect/>
          </a:stretch>
        </p:blipFill>
        <p:spPr bwMode="auto">
          <a:xfrm>
            <a:off x="1000108" y="4143372"/>
            <a:ext cx="4929222" cy="2143140"/>
          </a:xfrm>
          <a:prstGeom prst="rect">
            <a:avLst/>
          </a:prstGeom>
          <a:noFill/>
          <a:ln w="9525">
            <a:noFill/>
            <a:miter lim="800000"/>
            <a:headEnd/>
            <a:tailEnd/>
          </a:ln>
        </p:spPr>
      </p:pic>
      <p:pic>
        <p:nvPicPr>
          <p:cNvPr id="12" name="Рисунок 11"/>
          <p:cNvPicPr/>
          <p:nvPr/>
        </p:nvPicPr>
        <p:blipFill>
          <a:blip r:embed="rId4" cstate="email"/>
          <a:srcRect/>
          <a:stretch>
            <a:fillRect/>
          </a:stretch>
        </p:blipFill>
        <p:spPr bwMode="auto">
          <a:xfrm>
            <a:off x="3571876" y="1142976"/>
            <a:ext cx="2500330" cy="285752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4" name="TextBox 3"/>
          <p:cNvSpPr txBox="1"/>
          <p:nvPr/>
        </p:nvSpPr>
        <p:spPr>
          <a:xfrm>
            <a:off x="642918" y="3786182"/>
            <a:ext cx="5882426" cy="1508105"/>
          </a:xfrm>
          <a:prstGeom prst="rect">
            <a:avLst/>
          </a:prstGeom>
          <a:noFill/>
        </p:spPr>
        <p:txBody>
          <a:bodyPr wrap="square" rtlCol="0">
            <a:spAutoFit/>
          </a:bodyPr>
          <a:lstStyle/>
          <a:p>
            <a:pPr algn="ctr"/>
            <a:r>
              <a:rPr lang="ru-RU" sz="2000" b="1" dirty="0" smtClean="0">
                <a:solidFill>
                  <a:srgbClr val="002060"/>
                </a:solidFill>
                <a:latin typeface="Times New Roman" pitchFamily="18" charset="0"/>
                <a:cs typeface="Times New Roman" pitchFamily="18" charset="0"/>
              </a:rPr>
              <a:t>НЕДЕЛЯ</a:t>
            </a:r>
          </a:p>
          <a:p>
            <a:pPr algn="ctr"/>
            <a:endParaRPr lang="ru-RU" sz="2000" b="1" dirty="0" smtClean="0">
              <a:solidFill>
                <a:srgbClr val="7030A0"/>
              </a:solidFill>
              <a:latin typeface="Times New Roman" pitchFamily="18" charset="0"/>
              <a:cs typeface="Times New Roman" pitchFamily="18" charset="0"/>
            </a:endParaRPr>
          </a:p>
          <a:p>
            <a:pPr algn="ctr"/>
            <a:r>
              <a:rPr lang="ru-RU" sz="2000" b="1" dirty="0" smtClean="0">
                <a:solidFill>
                  <a:srgbClr val="7030A0"/>
                </a:solidFill>
                <a:latin typeface="Times New Roman" pitchFamily="18" charset="0"/>
                <a:cs typeface="Times New Roman" pitchFamily="18" charset="0"/>
              </a:rPr>
              <a:t> </a:t>
            </a:r>
            <a:r>
              <a:rPr lang="ru-RU" sz="2400" b="1" dirty="0" smtClean="0">
                <a:solidFill>
                  <a:srgbClr val="FF0000"/>
                </a:solidFill>
                <a:latin typeface="Times New Roman" pitchFamily="18" charset="0"/>
                <a:cs typeface="Times New Roman" pitchFamily="18" charset="0"/>
              </a:rPr>
              <a:t>«Вместе любим мы трудиться»</a:t>
            </a:r>
            <a:endParaRPr lang="ru-RU" sz="2400" dirty="0" smtClean="0">
              <a:latin typeface="Times New Roman" pitchFamily="18" charset="0"/>
              <a:cs typeface="Times New Roman" pitchFamily="18" charset="0"/>
            </a:endParaRPr>
          </a:p>
          <a:p>
            <a:pPr algn="just"/>
            <a:r>
              <a:rPr lang="ru-RU" sz="1400" dirty="0" smtClean="0"/>
              <a:t>	</a:t>
            </a:r>
            <a:endParaRPr lang="ru-RU" sz="1600" dirty="0" smtClean="0"/>
          </a:p>
          <a:p>
            <a:pPr algn="just"/>
            <a:endParaRPr lang="ru-RU" sz="1400" dirty="0">
              <a:latin typeface="Times New Roman" pitchFamily="18" charset="0"/>
              <a:cs typeface="Times New Roman" pitchFamily="18" charset="0"/>
            </a:endParaRPr>
          </a:p>
        </p:txBody>
      </p:sp>
      <p:sp>
        <p:nvSpPr>
          <p:cNvPr id="7" name="TextBox 6"/>
          <p:cNvSpPr txBox="1"/>
          <p:nvPr/>
        </p:nvSpPr>
        <p:spPr>
          <a:xfrm>
            <a:off x="714356" y="4643438"/>
            <a:ext cx="5643601" cy="3662541"/>
          </a:xfrm>
          <a:prstGeom prst="rect">
            <a:avLst/>
          </a:prstGeom>
          <a:noFill/>
        </p:spPr>
        <p:txBody>
          <a:bodyPr wrap="square" rtlCol="0">
            <a:spAutoFit/>
          </a:bodyPr>
          <a:lstStyle/>
          <a:p>
            <a:pPr algn="just"/>
            <a:endParaRPr lang="ru-RU" sz="1600"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с 2 по 5 мая в нашей группе прошла неделя на тему: «Вместе любим мы  трудиться». Радость труда – одно из высоких человеческих чувств. Своевременно развить это чувство у маленьких детей - наша задача. Если не уделять должного внимания развитию трудолюбия в дошкольном возрасте, то в последующие годы это будет сделать труднее. Трудовая деятельность должна способствовать повышению общего развития детей, расширению их интересов, появлению простейших форм сотрудничества, формированию таких нравственных качеств, как трудолюбие, ответственность за порученное дело, чувство долга. </a:t>
            </a:r>
            <a:endParaRPr lang="ru-RU" dirty="0">
              <a:latin typeface="Times New Roman" pitchFamily="18" charset="0"/>
              <a:cs typeface="Times New Roman" pitchFamily="18" charset="0"/>
            </a:endParaRPr>
          </a:p>
        </p:txBody>
      </p:sp>
      <p:pic>
        <p:nvPicPr>
          <p:cNvPr id="9" name="Рисунок 8" descr="C:\Users\Олег\AppData\Local\Microsoft\Windows\Temporary Internet Files\Content.Word\WP_20170515_11_39_51_Pro.jpg"/>
          <p:cNvPicPr/>
          <p:nvPr/>
        </p:nvPicPr>
        <p:blipFill>
          <a:blip r:embed="rId3" cstate="email"/>
          <a:srcRect/>
          <a:stretch>
            <a:fillRect/>
          </a:stretch>
        </p:blipFill>
        <p:spPr bwMode="auto">
          <a:xfrm>
            <a:off x="928670" y="1142976"/>
            <a:ext cx="5000659" cy="3286148"/>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6" name="Прямоугольник 5"/>
          <p:cNvSpPr/>
          <p:nvPr/>
        </p:nvSpPr>
        <p:spPr>
          <a:xfrm>
            <a:off x="1214422" y="571472"/>
            <a:ext cx="4987560" cy="523220"/>
          </a:xfrm>
          <a:prstGeom prst="rect">
            <a:avLst/>
          </a:prstGeom>
        </p:spPr>
        <p:txBody>
          <a:bodyPr wrap="square">
            <a:spAutoFit/>
          </a:bodyPr>
          <a:lstStyle/>
          <a:p>
            <a:pPr lvl="0"/>
            <a:r>
              <a:rPr lang="ru-RU" sz="2800" b="1" dirty="0" smtClean="0">
                <a:solidFill>
                  <a:srgbClr val="FF0000"/>
                </a:solidFill>
                <a:latin typeface="Times New Roman" pitchFamily="18" charset="0"/>
                <a:cs typeface="Times New Roman" pitchFamily="18" charset="0"/>
              </a:rPr>
              <a:t>Неделя  «День Победы»</a:t>
            </a:r>
          </a:p>
        </p:txBody>
      </p:sp>
      <p:sp>
        <p:nvSpPr>
          <p:cNvPr id="8" name="TextBox 7"/>
          <p:cNvSpPr txBox="1"/>
          <p:nvPr/>
        </p:nvSpPr>
        <p:spPr>
          <a:xfrm>
            <a:off x="642918" y="3714744"/>
            <a:ext cx="5786478" cy="5078313"/>
          </a:xfrm>
          <a:prstGeom prst="rect">
            <a:avLst/>
          </a:prstGeom>
          <a:noFill/>
        </p:spPr>
        <p:txBody>
          <a:bodyPr wrap="square" rtlCol="0">
            <a:spAutoFit/>
          </a:bodyPr>
          <a:lstStyle/>
          <a:p>
            <a:pPr algn="just"/>
            <a:r>
              <a:rPr lang="ru-RU" dirty="0" smtClean="0"/>
              <a:t>      </a:t>
            </a:r>
          </a:p>
          <a:p>
            <a:pPr algn="just"/>
            <a:r>
              <a:rPr lang="ru-RU" dirty="0" smtClean="0"/>
              <a:t>  Празднование Дня Победы - важное событие для всех людей нашей страны. Оно не может пройти незамеченным и для дошкольников. 4 мая в нашей группе прошел музыкально-литературный праздник, посвященный Дню Победы. В  этот день мы рассказывали детям о том, когда и почему началась война и как нелегко досталась нашей стране эта Великая Победа. Дети  с радостью готовились к празднику: изготовили поздравительные открытки для ветеранов, оформили Георгиевские ленты, смотрели презентацию, слушали военные песни. Так же дошколята почтили память погибших в ВОВ минутой молчания</a:t>
            </a:r>
          </a:p>
          <a:p>
            <a:pPr algn="just"/>
            <a:r>
              <a:rPr lang="ru-RU" dirty="0" smtClean="0"/>
              <a:t>           Подведя итог тематической недели, можно сказать мы смогли донести до наших детей, что за праздник - День Победы, почему наша страна отмечает его, что в каждой семье есть герои, которым мы безмерно благодарны.</a:t>
            </a:r>
            <a:endParaRPr lang="ru-RU" dirty="0"/>
          </a:p>
        </p:txBody>
      </p:sp>
      <p:pic>
        <p:nvPicPr>
          <p:cNvPr id="5" name="Рисунок 4" descr="H:\DCIM\101CANON\IMG_0719.JPG"/>
          <p:cNvPicPr/>
          <p:nvPr/>
        </p:nvPicPr>
        <p:blipFill>
          <a:blip r:embed="rId3" cstate="email"/>
          <a:srcRect/>
          <a:stretch>
            <a:fillRect/>
          </a:stretch>
        </p:blipFill>
        <p:spPr bwMode="auto">
          <a:xfrm>
            <a:off x="857232" y="1071538"/>
            <a:ext cx="5000660" cy="285752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6" name="Прямоугольник 5"/>
          <p:cNvSpPr/>
          <p:nvPr/>
        </p:nvSpPr>
        <p:spPr>
          <a:xfrm>
            <a:off x="428604" y="4716016"/>
            <a:ext cx="5929354" cy="646331"/>
          </a:xfrm>
          <a:prstGeom prst="rect">
            <a:avLst/>
          </a:prstGeom>
        </p:spPr>
        <p:txBody>
          <a:bodyPr wrap="square">
            <a:spAutoFit/>
          </a:bodyPr>
          <a:lstStyle/>
          <a:p>
            <a:pPr algn="just"/>
            <a:r>
              <a:rPr lang="ru-RU" dirty="0" smtClean="0"/>
              <a:t>      </a:t>
            </a:r>
          </a:p>
          <a:p>
            <a:pPr algn="just"/>
            <a:r>
              <a:rPr lang="ru-RU" dirty="0" smtClean="0"/>
              <a:t> </a:t>
            </a:r>
          </a:p>
        </p:txBody>
      </p:sp>
      <p:sp>
        <p:nvSpPr>
          <p:cNvPr id="7" name="TextBox 6"/>
          <p:cNvSpPr txBox="1"/>
          <p:nvPr/>
        </p:nvSpPr>
        <p:spPr>
          <a:xfrm>
            <a:off x="642918" y="1357290"/>
            <a:ext cx="5286412" cy="369332"/>
          </a:xfrm>
          <a:prstGeom prst="rect">
            <a:avLst/>
          </a:prstGeom>
          <a:noFill/>
        </p:spPr>
        <p:txBody>
          <a:bodyPr wrap="square" rtlCol="0">
            <a:spAutoFit/>
          </a:bodyPr>
          <a:lstStyle/>
          <a:p>
            <a:pPr algn="just"/>
            <a:r>
              <a:rPr lang="ru-RU" dirty="0" smtClean="0"/>
              <a:t> </a:t>
            </a:r>
            <a:endParaRPr lang="ru-RU" dirty="0"/>
          </a:p>
        </p:txBody>
      </p:sp>
      <p:sp>
        <p:nvSpPr>
          <p:cNvPr id="11" name="Прямоугольник 10"/>
          <p:cNvSpPr/>
          <p:nvPr/>
        </p:nvSpPr>
        <p:spPr>
          <a:xfrm>
            <a:off x="714356" y="1000100"/>
            <a:ext cx="5572164" cy="7478970"/>
          </a:xfrm>
          <a:prstGeom prst="rect">
            <a:avLst/>
          </a:prstGeom>
        </p:spPr>
        <p:txBody>
          <a:bodyPr wrap="square">
            <a:spAutoFit/>
          </a:bodyPr>
          <a:lstStyle/>
          <a:p>
            <a:pPr algn="ctr"/>
            <a:endParaRPr lang="ru-RU" sz="2400" b="1" dirty="0" smtClean="0">
              <a:solidFill>
                <a:srgbClr val="FF0000"/>
              </a:solidFill>
              <a:latin typeface="Times New Roman" pitchFamily="18" charset="0"/>
              <a:cs typeface="Times New Roman" pitchFamily="18" charset="0"/>
            </a:endParaRPr>
          </a:p>
          <a:p>
            <a:pPr algn="ctr"/>
            <a:endParaRPr lang="ru-RU" sz="2400" b="1" dirty="0" smtClean="0">
              <a:solidFill>
                <a:srgbClr val="FF0000"/>
              </a:solidFill>
              <a:latin typeface="Times New Roman" pitchFamily="18" charset="0"/>
              <a:cs typeface="Times New Roman" pitchFamily="18" charset="0"/>
            </a:endParaRPr>
          </a:p>
          <a:p>
            <a:pPr algn="ctr"/>
            <a:endParaRPr lang="ru-RU" sz="2400" b="1" dirty="0" smtClean="0">
              <a:solidFill>
                <a:srgbClr val="FF0000"/>
              </a:solidFill>
              <a:latin typeface="Times New Roman" pitchFamily="18" charset="0"/>
              <a:cs typeface="Times New Roman" pitchFamily="18" charset="0"/>
            </a:endParaRPr>
          </a:p>
          <a:p>
            <a:pPr algn="ctr"/>
            <a:endParaRPr lang="ru-RU" sz="2400" b="1" dirty="0" smtClean="0">
              <a:solidFill>
                <a:srgbClr val="FF0000"/>
              </a:solidFill>
              <a:latin typeface="Times New Roman" pitchFamily="18" charset="0"/>
              <a:cs typeface="Times New Roman" pitchFamily="18" charset="0"/>
            </a:endParaRPr>
          </a:p>
          <a:p>
            <a:pPr algn="ctr"/>
            <a:endParaRPr lang="ru-RU" sz="2400" b="1" dirty="0" smtClean="0">
              <a:solidFill>
                <a:srgbClr val="FF0000"/>
              </a:solidFill>
              <a:latin typeface="Times New Roman" pitchFamily="18" charset="0"/>
              <a:cs typeface="Times New Roman" pitchFamily="18" charset="0"/>
            </a:endParaRPr>
          </a:p>
          <a:p>
            <a:pPr algn="ctr"/>
            <a:endParaRPr lang="ru-RU" sz="2400" b="1" dirty="0" smtClean="0">
              <a:solidFill>
                <a:srgbClr val="FF0000"/>
              </a:solidFill>
              <a:latin typeface="Times New Roman" pitchFamily="18" charset="0"/>
              <a:cs typeface="Times New Roman" pitchFamily="18" charset="0"/>
            </a:endParaRPr>
          </a:p>
          <a:p>
            <a:pPr algn="ctr"/>
            <a:endParaRPr lang="ru-RU" sz="2400" b="1" dirty="0" smtClean="0">
              <a:solidFill>
                <a:srgbClr val="FF0000"/>
              </a:solidFill>
              <a:latin typeface="Times New Roman" pitchFamily="18" charset="0"/>
              <a:cs typeface="Times New Roman" pitchFamily="18" charset="0"/>
            </a:endParaRPr>
          </a:p>
          <a:p>
            <a:pPr algn="ctr"/>
            <a:r>
              <a:rPr lang="ru-RU" sz="2400" b="1" dirty="0" smtClean="0">
                <a:solidFill>
                  <a:srgbClr val="FF0000"/>
                </a:solidFill>
                <a:latin typeface="Times New Roman" pitchFamily="18" charset="0"/>
                <a:cs typeface="Times New Roman" pitchFamily="18" charset="0"/>
              </a:rPr>
              <a:t>Экскурсия в музей боевой славы</a:t>
            </a:r>
            <a:endParaRPr lang="ru-RU" b="1" dirty="0" smtClean="0">
              <a:solidFill>
                <a:srgbClr val="FF0000"/>
              </a:solidFill>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 Целью данной экскурсии было воспитать патриотические чувства средствами эстетического воспитания, побуждать детей уважительно относиться к истории родного края, к подвигу наших соотечественников во время Великой отечественной войны. Развивать любознательность, расширять кругозор детей, стремление узнать больше нового, полезного, интересного об истории родного края.</a:t>
            </a:r>
          </a:p>
          <a:p>
            <a:pPr algn="just"/>
            <a:r>
              <a:rPr lang="ru-RU" dirty="0" smtClean="0">
                <a:latin typeface="Times New Roman" pitchFamily="18" charset="0"/>
                <a:cs typeface="Times New Roman" pitchFamily="18" charset="0"/>
              </a:rPr>
              <a:t>    Ребята  с интересом  разглядывали макеты ракет, макеты битв и боев, военную форму, прочие музейные редкости и экспозиции.</a:t>
            </a:r>
          </a:p>
          <a:p>
            <a:pPr algn="just"/>
            <a:r>
              <a:rPr lang="ru-RU" dirty="0" smtClean="0">
                <a:latin typeface="Times New Roman" pitchFamily="18" charset="0"/>
                <a:cs typeface="Times New Roman" pitchFamily="18" charset="0"/>
              </a:rPr>
              <a:t>    Побывали в </a:t>
            </a:r>
            <a:r>
              <a:rPr lang="ru-RU" dirty="0" err="1" smtClean="0">
                <a:latin typeface="Times New Roman" pitchFamily="18" charset="0"/>
                <a:cs typeface="Times New Roman" pitchFamily="18" charset="0"/>
              </a:rPr>
              <a:t>молебной</a:t>
            </a:r>
            <a:r>
              <a:rPr lang="ru-RU" dirty="0" smtClean="0">
                <a:latin typeface="Times New Roman" pitchFamily="18" charset="0"/>
                <a:cs typeface="Times New Roman" pitchFamily="18" charset="0"/>
              </a:rPr>
              <a:t> комнате, а на обратном пути посетили казарму. Самым не забываемым моментом было то, что детям  предложили померить бронежилеты и каски. Мальчишки с удовольствием разглядывали автоматы, пистолеты</a:t>
            </a:r>
            <a:r>
              <a:rPr lang="ru-RU" dirty="0" smtClean="0"/>
              <a:t>.</a:t>
            </a:r>
            <a:endParaRPr lang="ru-RU" dirty="0">
              <a:latin typeface="Times New Roman" pitchFamily="18" charset="0"/>
              <a:cs typeface="Times New Roman" pitchFamily="18" charset="0"/>
            </a:endParaRPr>
          </a:p>
        </p:txBody>
      </p:sp>
      <p:pic>
        <p:nvPicPr>
          <p:cNvPr id="8" name="Рисунок 7" descr="H:\DCIM\101CANON\IMG_0750.JPG"/>
          <p:cNvPicPr/>
          <p:nvPr/>
        </p:nvPicPr>
        <p:blipFill>
          <a:blip r:embed="rId3" cstate="email"/>
          <a:srcRect/>
          <a:stretch>
            <a:fillRect/>
          </a:stretch>
        </p:blipFill>
        <p:spPr bwMode="auto">
          <a:xfrm>
            <a:off x="1071546" y="642910"/>
            <a:ext cx="4857784" cy="285752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4" name="TextBox 3"/>
          <p:cNvSpPr txBox="1"/>
          <p:nvPr/>
        </p:nvSpPr>
        <p:spPr>
          <a:xfrm>
            <a:off x="857232" y="1187624"/>
            <a:ext cx="5429288" cy="369332"/>
          </a:xfrm>
          <a:prstGeom prst="rect">
            <a:avLst/>
          </a:prstGeom>
          <a:noFill/>
        </p:spPr>
        <p:txBody>
          <a:bodyPr wrap="square" rtlCol="0">
            <a:spAutoFit/>
          </a:bodyPr>
          <a:lstStyle/>
          <a:p>
            <a:pPr algn="just"/>
            <a:r>
              <a:rPr lang="ru-RU" dirty="0" smtClean="0"/>
              <a:t>	</a:t>
            </a:r>
            <a:endParaRPr lang="ru-RU" dirty="0"/>
          </a:p>
        </p:txBody>
      </p:sp>
      <p:sp>
        <p:nvSpPr>
          <p:cNvPr id="8" name="Прямоугольник 7"/>
          <p:cNvSpPr/>
          <p:nvPr/>
        </p:nvSpPr>
        <p:spPr>
          <a:xfrm>
            <a:off x="1000108" y="642910"/>
            <a:ext cx="4857783" cy="800219"/>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lgn="ctr"/>
            <a:r>
              <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НЕДЕЛЯ</a:t>
            </a:r>
            <a:endPar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endPar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2" name="TextBox 11"/>
          <p:cNvSpPr txBox="1"/>
          <p:nvPr/>
        </p:nvSpPr>
        <p:spPr>
          <a:xfrm>
            <a:off x="642918" y="1500166"/>
            <a:ext cx="5572164" cy="338554"/>
          </a:xfrm>
          <a:prstGeom prst="rect">
            <a:avLst/>
          </a:prstGeom>
          <a:noFill/>
        </p:spPr>
        <p:txBody>
          <a:bodyPr wrap="square" rtlCol="0">
            <a:spAutoFit/>
          </a:bodyPr>
          <a:lstStyle/>
          <a:p>
            <a:pPr algn="just"/>
            <a:endParaRPr lang="ru-RU" sz="1600" dirty="0"/>
          </a:p>
        </p:txBody>
      </p:sp>
      <p:sp>
        <p:nvSpPr>
          <p:cNvPr id="10" name="TextBox 9"/>
          <p:cNvSpPr txBox="1"/>
          <p:nvPr/>
        </p:nvSpPr>
        <p:spPr>
          <a:xfrm>
            <a:off x="500042" y="1643042"/>
            <a:ext cx="6072230" cy="7478970"/>
          </a:xfrm>
          <a:prstGeom prst="rect">
            <a:avLst/>
          </a:prstGeom>
          <a:noFill/>
        </p:spPr>
        <p:txBody>
          <a:bodyPr wrap="square" rtlCol="0">
            <a:spAutoFit/>
          </a:bodyPr>
          <a:lstStyle/>
          <a:p>
            <a:pPr algn="just"/>
            <a:r>
              <a:rPr lang="ru-RU" sz="1600" dirty="0" smtClean="0"/>
              <a:t> </a:t>
            </a:r>
            <a:r>
              <a:rPr lang="ru-RU" sz="1600" dirty="0" smtClean="0">
                <a:latin typeface="Times New Roman" pitchFamily="18" charset="0"/>
                <a:cs typeface="Times New Roman" pitchFamily="18" charset="0"/>
              </a:rPr>
              <a:t>В нашем дошкольном учреждении прошла тематическая неделя «Моя семья», приуроченная ко Дню семьи, любви и верности (8 июля).</a:t>
            </a:r>
          </a:p>
          <a:p>
            <a:pPr algn="just"/>
            <a:r>
              <a:rPr lang="ru-RU" sz="1600" dirty="0" smtClean="0">
                <a:latin typeface="Times New Roman" pitchFamily="18" charset="0"/>
                <a:cs typeface="Times New Roman" pitchFamily="18" charset="0"/>
              </a:rPr>
              <a:t>В группе № 5 дети и родители с большим удовольствием откликнулись на призыв  к участию в изготовлении пособий и поделок на тему «Моя семья». Они рисовали «генеалогические древа» с использованием фотографий. Дети с интересом и гордостью рассказывали о своих родных и близких, называли их по именам и кто кем кому приходится.</a:t>
            </a:r>
          </a:p>
          <a:p>
            <a:pPr algn="just"/>
            <a:r>
              <a:rPr lang="ru-RU" sz="1600" dirty="0" smtClean="0">
                <a:latin typeface="Times New Roman" pitchFamily="18" charset="0"/>
                <a:cs typeface="Times New Roman" pitchFamily="18" charset="0"/>
              </a:rPr>
              <a:t>Мы провели занятие на тему «Мама, папа, я – дружная семья» и ребята совместно с родителями рисовали картины и наклеивали свои фото. </a:t>
            </a:r>
          </a:p>
          <a:p>
            <a:pPr algn="just"/>
            <a:r>
              <a:rPr lang="ru-RU" sz="1600" dirty="0" smtClean="0">
                <a:latin typeface="Times New Roman" pitchFamily="18" charset="0"/>
                <a:cs typeface="Times New Roman" pitchFamily="18" charset="0"/>
              </a:rPr>
              <a:t>Цель этого занятия: воспитывать у детей чувство любви и уважения к родителям, гордость за свою семью; развитие тесных эмоциональных контактов в семьях воспитанников через совместное творчество.</a:t>
            </a:r>
          </a:p>
          <a:p>
            <a:pPr algn="just"/>
            <a:r>
              <a:rPr lang="ru-RU" sz="1600" dirty="0" smtClean="0">
                <a:latin typeface="Times New Roman" pitchFamily="18" charset="0"/>
                <a:cs typeface="Times New Roman" pitchFamily="18" charset="0"/>
              </a:rPr>
              <a:t>Провели игру – занятие  «Оживи бабочку»  - аппликация из салфеток. </a:t>
            </a:r>
          </a:p>
          <a:p>
            <a:pPr algn="just"/>
            <a:r>
              <a:rPr lang="ru-RU" sz="1600" dirty="0" smtClean="0">
                <a:latin typeface="Times New Roman" pitchFamily="18" charset="0"/>
                <a:cs typeface="Times New Roman" pitchFamily="18" charset="0"/>
              </a:rPr>
              <a:t>Цель этого занятия: привить детям умение делать приятное для своих близких, радовать  их; формировать у детей представления о семье, как о людях, которые любят друг друга, заботятся друг о друге.</a:t>
            </a:r>
          </a:p>
          <a:p>
            <a:pPr algn="just"/>
            <a:r>
              <a:rPr lang="ru-RU" sz="1600" dirty="0" smtClean="0">
                <a:latin typeface="Times New Roman" pitchFamily="18" charset="0"/>
                <a:cs typeface="Times New Roman" pitchFamily="18" charset="0"/>
              </a:rPr>
              <a:t>С удовольствием и любовью дети изготавливали подарки для своих родных. Как пыхтели от удовольствия их носы, просто не передать словами.</a:t>
            </a:r>
          </a:p>
          <a:p>
            <a:pPr algn="just"/>
            <a:r>
              <a:rPr lang="ru-RU" sz="1600" dirty="0" smtClean="0">
                <a:latin typeface="Times New Roman" pitchFamily="18" charset="0"/>
                <a:cs typeface="Times New Roman" pitchFamily="18" charset="0"/>
              </a:rPr>
              <a:t>Каждый старался придумать свой «рисунок» на крыльях бабочки, чтобы она была самая красивая, нежная и понравилась всем родным.</a:t>
            </a:r>
          </a:p>
          <a:p>
            <a:pPr algn="just"/>
            <a:r>
              <a:rPr lang="ru-RU" sz="1600" dirty="0" smtClean="0">
                <a:latin typeface="Times New Roman" pitchFamily="18" charset="0"/>
                <a:cs typeface="Times New Roman" pitchFamily="18" charset="0"/>
              </a:rPr>
              <a:t>Вся неделя прошла в атмосфере творчества, интереса, познавательной активности.</a:t>
            </a:r>
            <a:endParaRPr lang="ru-RU" sz="1600" dirty="0">
              <a:latin typeface="Times New Roman" pitchFamily="18" charset="0"/>
              <a:cs typeface="Times New Roman" pitchFamily="18" charset="0"/>
            </a:endParaRPr>
          </a:p>
        </p:txBody>
      </p:sp>
      <p:sp>
        <p:nvSpPr>
          <p:cNvPr id="11" name="Прямоугольник 10"/>
          <p:cNvSpPr/>
          <p:nvPr/>
        </p:nvSpPr>
        <p:spPr>
          <a:xfrm>
            <a:off x="-2162787" y="1000100"/>
            <a:ext cx="11183574" cy="954107"/>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lgn="ctr"/>
            <a:r>
              <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«Неделя  «Моя семья мой дом»</a:t>
            </a:r>
          </a:p>
          <a:p>
            <a:pPr algn="ctr"/>
            <a:r>
              <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a:t>
            </a:r>
            <a:endParaRPr lang="ru-RU"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a:srcRect/>
          <a:stretch>
            <a:fillRect/>
          </a:stretch>
        </p:blipFill>
        <p:spPr bwMode="auto">
          <a:xfrm>
            <a:off x="0" y="0"/>
            <a:ext cx="6858000" cy="9187298"/>
          </a:xfrm>
          <a:prstGeom prst="rect">
            <a:avLst/>
          </a:prstGeom>
          <a:noFill/>
          <a:ln w="9525">
            <a:noFill/>
            <a:miter lim="800000"/>
            <a:headEnd/>
            <a:tailEnd/>
          </a:ln>
          <a:effectLst/>
        </p:spPr>
      </p:pic>
      <p:sp>
        <p:nvSpPr>
          <p:cNvPr id="4" name="TextBox 3"/>
          <p:cNvSpPr txBox="1"/>
          <p:nvPr/>
        </p:nvSpPr>
        <p:spPr>
          <a:xfrm>
            <a:off x="857232" y="1071538"/>
            <a:ext cx="5429288" cy="369332"/>
          </a:xfrm>
          <a:prstGeom prst="rect">
            <a:avLst/>
          </a:prstGeom>
          <a:noFill/>
        </p:spPr>
        <p:txBody>
          <a:bodyPr wrap="square" rtlCol="0">
            <a:spAutoFit/>
          </a:bodyPr>
          <a:lstStyle/>
          <a:p>
            <a:pPr algn="just"/>
            <a:r>
              <a:rPr lang="ru-RU" dirty="0" smtClean="0"/>
              <a:t>	</a:t>
            </a:r>
            <a:endParaRPr lang="ru-RU" dirty="0"/>
          </a:p>
        </p:txBody>
      </p:sp>
      <p:pic>
        <p:nvPicPr>
          <p:cNvPr id="11" name="Рисунок 10" descr="http://skychild.ru/uploads/posts/2014-09/1412075707_1395465929_1-kopiya.png"/>
          <p:cNvPicPr/>
          <p:nvPr/>
        </p:nvPicPr>
        <p:blipFill>
          <a:blip r:embed="rId4" cstate="print"/>
          <a:srcRect/>
          <a:stretch>
            <a:fillRect/>
          </a:stretch>
        </p:blipFill>
        <p:spPr bwMode="auto">
          <a:xfrm>
            <a:off x="428604" y="571472"/>
            <a:ext cx="5929354" cy="8143900"/>
          </a:xfrm>
          <a:prstGeom prst="rect">
            <a:avLst/>
          </a:prstGeom>
          <a:noFill/>
          <a:ln w="9525">
            <a:noFill/>
            <a:miter lim="800000"/>
            <a:headEnd/>
            <a:tailEnd/>
          </a:ln>
        </p:spPr>
      </p:pic>
      <p:sp>
        <p:nvSpPr>
          <p:cNvPr id="12" name="Прямоугольник 11"/>
          <p:cNvSpPr/>
          <p:nvPr/>
        </p:nvSpPr>
        <p:spPr>
          <a:xfrm>
            <a:off x="642918" y="1500167"/>
            <a:ext cx="5572164" cy="6340197"/>
          </a:xfrm>
          <a:prstGeom prst="rect">
            <a:avLst/>
          </a:prstGeom>
        </p:spPr>
        <p:txBody>
          <a:bodyPr wrap="square">
            <a:spAutoFit/>
          </a:bodyPr>
          <a:lstStyle/>
          <a:p>
            <a:pPr algn="ctr"/>
            <a:r>
              <a:rPr lang="ru-RU" sz="1400" b="1" i="1" dirty="0" smtClean="0"/>
              <a:t>С днем рождения поздравляю</a:t>
            </a:r>
            <a:br>
              <a:rPr lang="ru-RU" sz="1400" b="1" i="1" dirty="0" smtClean="0"/>
            </a:br>
            <a:r>
              <a:rPr lang="ru-RU" sz="1400" b="1" i="1" dirty="0" smtClean="0"/>
              <a:t>И от всей души желаю</a:t>
            </a:r>
            <a:br>
              <a:rPr lang="ru-RU" sz="1400" b="1" i="1" dirty="0" smtClean="0"/>
            </a:br>
            <a:r>
              <a:rPr lang="ru-RU" sz="1400" b="1" i="1" dirty="0" smtClean="0"/>
              <a:t>Улыбаться, веселиться,</a:t>
            </a:r>
            <a:br>
              <a:rPr lang="ru-RU" sz="1400" b="1" i="1" dirty="0" smtClean="0"/>
            </a:br>
            <a:r>
              <a:rPr lang="ru-RU" sz="1400" b="1" i="1" dirty="0" smtClean="0"/>
              <a:t>Не грустить и не сердиться.</a:t>
            </a:r>
            <a:br>
              <a:rPr lang="ru-RU" sz="1400" b="1" i="1" dirty="0" smtClean="0"/>
            </a:br>
            <a:r>
              <a:rPr lang="ru-RU" sz="1400" b="1" i="1" dirty="0" smtClean="0"/>
              <a:t/>
            </a:r>
            <a:br>
              <a:rPr lang="ru-RU" sz="1400" b="1" i="1" dirty="0" smtClean="0"/>
            </a:br>
            <a:r>
              <a:rPr lang="ru-RU" sz="1400" b="1" i="1" dirty="0" smtClean="0"/>
              <a:t>Пусть конфеты и игрушки</a:t>
            </a:r>
            <a:br>
              <a:rPr lang="ru-RU" sz="1400" b="1" i="1" dirty="0" smtClean="0"/>
            </a:br>
            <a:r>
              <a:rPr lang="ru-RU" sz="1400" b="1" i="1" dirty="0" smtClean="0"/>
              <a:t>Вдруг найдутся под подушкой,</a:t>
            </a:r>
            <a:br>
              <a:rPr lang="ru-RU" sz="1400" b="1" i="1" dirty="0" smtClean="0"/>
            </a:br>
            <a:r>
              <a:rPr lang="ru-RU" sz="1400" b="1" i="1" dirty="0" smtClean="0"/>
              <a:t>Будет полон дом друзей,</a:t>
            </a:r>
            <a:br>
              <a:rPr lang="ru-RU" sz="1400" b="1" i="1" dirty="0" smtClean="0"/>
            </a:br>
            <a:r>
              <a:rPr lang="ru-RU" sz="1400" b="1" i="1" dirty="0" smtClean="0"/>
              <a:t>С ними праздник веселей</a:t>
            </a:r>
            <a:r>
              <a:rPr lang="ru-RU" sz="1400" dirty="0" smtClean="0"/>
              <a:t>.</a:t>
            </a:r>
          </a:p>
          <a:p>
            <a:pPr algn="ctr"/>
            <a:endParaRPr lang="ru-RU" dirty="0" smtClean="0"/>
          </a:p>
          <a:p>
            <a:pPr algn="ctr"/>
            <a:endParaRPr lang="ru-RU" dirty="0" smtClean="0"/>
          </a:p>
          <a:p>
            <a:pPr algn="ctr"/>
            <a:endParaRPr lang="ru-RU" sz="2400" b="1" i="1" dirty="0" smtClean="0">
              <a:solidFill>
                <a:srgbClr val="FF0000"/>
              </a:solidFill>
            </a:endParaRPr>
          </a:p>
          <a:p>
            <a:pPr algn="ctr"/>
            <a:endParaRPr lang="ru-RU" sz="2400" b="1" i="1" dirty="0" smtClean="0">
              <a:solidFill>
                <a:srgbClr val="FF0000"/>
              </a:solidFill>
            </a:endParaRPr>
          </a:p>
          <a:p>
            <a:pPr algn="ctr"/>
            <a:endParaRPr lang="ru-RU" sz="2400" b="1" i="1" dirty="0" smtClean="0">
              <a:solidFill>
                <a:srgbClr val="FF0000"/>
              </a:solidFill>
            </a:endParaRPr>
          </a:p>
          <a:p>
            <a:pPr algn="ctr"/>
            <a:endParaRPr lang="ru-RU" sz="2400" b="1" i="1" dirty="0" smtClean="0">
              <a:solidFill>
                <a:srgbClr val="FF0000"/>
              </a:solidFill>
            </a:endParaRPr>
          </a:p>
          <a:p>
            <a:pPr algn="ctr"/>
            <a:endParaRPr lang="ru-RU" sz="2400" b="1" i="1" dirty="0" smtClean="0">
              <a:solidFill>
                <a:srgbClr val="FF0000"/>
              </a:solidFill>
            </a:endParaRPr>
          </a:p>
          <a:p>
            <a:pPr algn="ctr"/>
            <a:endParaRPr lang="ru-RU" sz="2000" b="1" i="1" dirty="0" smtClean="0">
              <a:solidFill>
                <a:srgbClr val="FF0000"/>
              </a:solidFill>
            </a:endParaRPr>
          </a:p>
          <a:p>
            <a:pPr algn="ctr"/>
            <a:endParaRPr lang="ru-RU" sz="2000" b="1" i="1" dirty="0" smtClean="0">
              <a:solidFill>
                <a:srgbClr val="FF0000"/>
              </a:solidFill>
            </a:endParaRPr>
          </a:p>
          <a:p>
            <a:pPr algn="ctr"/>
            <a:r>
              <a:rPr lang="ru-RU" sz="2400" b="1" dirty="0" smtClean="0">
                <a:solidFill>
                  <a:srgbClr val="FF0000"/>
                </a:solidFill>
              </a:rPr>
              <a:t>Кушнарёв Кирилл</a:t>
            </a:r>
          </a:p>
          <a:p>
            <a:pPr algn="ctr"/>
            <a:r>
              <a:rPr lang="ru-RU" sz="2400" b="1" dirty="0" smtClean="0">
                <a:solidFill>
                  <a:srgbClr val="FF0000"/>
                </a:solidFill>
              </a:rPr>
              <a:t>Воробьев Дима</a:t>
            </a:r>
          </a:p>
          <a:p>
            <a:pPr algn="ctr"/>
            <a:endParaRPr lang="ru-RU" dirty="0" smtClean="0"/>
          </a:p>
          <a:p>
            <a:pPr algn="ctr"/>
            <a:endParaRPr lang="ru-RU" dirty="0"/>
          </a:p>
        </p:txBody>
      </p:sp>
      <p:pic>
        <p:nvPicPr>
          <p:cNvPr id="9" name="Рисунок 8" descr="H:\DCIM\101NIKON\SDC19434.JPG"/>
          <p:cNvPicPr/>
          <p:nvPr/>
        </p:nvPicPr>
        <p:blipFill>
          <a:blip r:embed="rId5" cstate="email"/>
          <a:srcRect/>
          <a:stretch>
            <a:fillRect/>
          </a:stretch>
        </p:blipFill>
        <p:spPr bwMode="auto">
          <a:xfrm rot="5400000">
            <a:off x="857232" y="4000496"/>
            <a:ext cx="2714644" cy="2143140"/>
          </a:xfrm>
          <a:prstGeom prst="rect">
            <a:avLst/>
          </a:prstGeom>
          <a:noFill/>
          <a:ln w="9525">
            <a:noFill/>
            <a:miter lim="800000"/>
            <a:headEnd/>
            <a:tailEnd/>
          </a:ln>
        </p:spPr>
      </p:pic>
      <p:pic>
        <p:nvPicPr>
          <p:cNvPr id="10" name="Рисунок 9" descr="I:\DCIM\101NIKON\SDC19570.JPG"/>
          <p:cNvPicPr/>
          <p:nvPr/>
        </p:nvPicPr>
        <p:blipFill>
          <a:blip r:embed="rId6" cstate="email"/>
          <a:srcRect/>
          <a:stretch>
            <a:fillRect/>
          </a:stretch>
        </p:blipFill>
        <p:spPr bwMode="auto">
          <a:xfrm>
            <a:off x="3571876" y="3714744"/>
            <a:ext cx="2143140" cy="2643206"/>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4" name="TextBox 3"/>
          <p:cNvSpPr txBox="1"/>
          <p:nvPr/>
        </p:nvSpPr>
        <p:spPr>
          <a:xfrm>
            <a:off x="857232" y="1071538"/>
            <a:ext cx="5429288" cy="369332"/>
          </a:xfrm>
          <a:prstGeom prst="rect">
            <a:avLst/>
          </a:prstGeom>
          <a:noFill/>
        </p:spPr>
        <p:txBody>
          <a:bodyPr wrap="square" rtlCol="0">
            <a:spAutoFit/>
          </a:bodyPr>
          <a:lstStyle/>
          <a:p>
            <a:pPr algn="just"/>
            <a:r>
              <a:rPr lang="ru-RU" dirty="0" smtClean="0"/>
              <a:t>	</a:t>
            </a:r>
            <a:endParaRPr lang="ru-RU" dirty="0"/>
          </a:p>
        </p:txBody>
      </p:sp>
      <p:sp>
        <p:nvSpPr>
          <p:cNvPr id="6" name="TextBox 5"/>
          <p:cNvSpPr txBox="1"/>
          <p:nvPr/>
        </p:nvSpPr>
        <p:spPr>
          <a:xfrm>
            <a:off x="857233" y="285720"/>
            <a:ext cx="5643602" cy="830997"/>
          </a:xfrm>
          <a:prstGeom prst="rect">
            <a:avLst/>
          </a:prstGeom>
          <a:noFill/>
        </p:spPr>
        <p:txBody>
          <a:bodyPr wrap="square" rtlCol="0">
            <a:spAutoFit/>
          </a:bodyPr>
          <a:lstStyle/>
          <a:p>
            <a:pPr algn="ctr"/>
            <a:r>
              <a:rPr lang="ru-RU"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Это интересно!</a:t>
            </a:r>
          </a:p>
          <a:p>
            <a:pPr algn="ctr"/>
            <a:r>
              <a:rPr lang="ru-RU"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"ПРОФИЛАКТИКА ОРЗ В ОСЕННИЙ ПЕРИОД""</a:t>
            </a:r>
            <a:endParaRPr lang="ru-RU"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9" name="TextBox 8"/>
          <p:cNvSpPr txBox="1"/>
          <p:nvPr/>
        </p:nvSpPr>
        <p:spPr>
          <a:xfrm>
            <a:off x="500042" y="1000100"/>
            <a:ext cx="6072230" cy="7478970"/>
          </a:xfrm>
          <a:prstGeom prst="rect">
            <a:avLst/>
          </a:prstGeom>
          <a:noFill/>
        </p:spPr>
        <p:txBody>
          <a:bodyPr wrap="square" rtlCol="0">
            <a:spAutoFit/>
          </a:bodyPr>
          <a:lstStyle/>
          <a:p>
            <a:r>
              <a:rPr lang="ru-RU" sz="1600" dirty="0" smtClean="0"/>
              <a:t>Сохранение и укрепление здоровья дошкольников – одна из важнейших проблем нашего времени. И только от совместных усилий медиков, педагогов и родителей зависит, каким будет здоровье подрастающих детей. </a:t>
            </a:r>
          </a:p>
          <a:p>
            <a:r>
              <a:rPr lang="ru-RU" sz="1600" dirty="0" smtClean="0"/>
              <a:t>	Как показывают научные исследования, почти 90% всех заболеваний в возрасте от 3 до 7 лет составляют инфекции респираторной или дыхательной системы. Респираторные заболевания должны привлекать самое пристальное внимание не только со стороны врачей, но в первую очередь со стороны родителей, так как это не редко приводит к развитию хронических </a:t>
            </a:r>
            <a:r>
              <a:rPr lang="ru-RU" sz="1600" dirty="0" err="1" smtClean="0"/>
              <a:t>бронхолёгочных</a:t>
            </a:r>
            <a:r>
              <a:rPr lang="ru-RU" sz="1600" dirty="0" smtClean="0"/>
              <a:t>  заболеваний. Чтобы по возможности предотвратить острые респираторные заболевания или сократить длительность и облегчить их течение, необходимо вести профилактическую работу с детьми. </a:t>
            </a:r>
          </a:p>
          <a:p>
            <a:r>
              <a:rPr lang="ru-RU" sz="1600" dirty="0" smtClean="0"/>
              <a:t>	Профилактика заболеваний – это  совокупность мероприятий, направленных на сохранение и укрепление здоровья ребёнка. </a:t>
            </a:r>
          </a:p>
          <a:p>
            <a:r>
              <a:rPr lang="ru-RU" sz="1600" dirty="0" smtClean="0"/>
              <a:t>	К мерам сезонной профилактики необходимо отнести закаливание. Но закаливание не предполагает использование таких жестоких методов, как обливание холодной водой на улице, хождение босиком по снегу и т.д. Ходить босиком можно, и это полезно, но начать </a:t>
            </a:r>
            <a:r>
              <a:rPr lang="ru-RU" sz="1600" dirty="0" err="1" smtClean="0"/>
              <a:t>босохождение</a:t>
            </a:r>
            <a:r>
              <a:rPr lang="ru-RU" sz="1600" dirty="0" smtClean="0"/>
              <a:t> нужно летом. Очень хорошо ходить по росе, по траве на лесной полянке, по песку у реки и т.д. После прогулок босиком необходимо вымыть ноги с мылом. Прекрасная закаливающая процедура -  летние купания в водоёмах. Не стоит забывать о том, что детей надо одевать по погоде, по сезону, не перекутывать, стараться не допускать потения. Не стоит создавать детям тепличные условия – несколько кофт и тёплые куртки сверху не помогут им стать здоровыми. </a:t>
            </a:r>
          </a:p>
          <a:p>
            <a:r>
              <a:rPr lang="ru-RU" sz="1600" dirty="0" smtClean="0"/>
              <a:t>	</a:t>
            </a:r>
            <a:endParaRPr lang="ru-RU" sz="1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4" name="TextBox 3"/>
          <p:cNvSpPr txBox="1"/>
          <p:nvPr/>
        </p:nvSpPr>
        <p:spPr>
          <a:xfrm>
            <a:off x="857232" y="1071538"/>
            <a:ext cx="5429288" cy="369332"/>
          </a:xfrm>
          <a:prstGeom prst="rect">
            <a:avLst/>
          </a:prstGeom>
          <a:noFill/>
        </p:spPr>
        <p:txBody>
          <a:bodyPr wrap="square" rtlCol="0">
            <a:spAutoFit/>
          </a:bodyPr>
          <a:lstStyle/>
          <a:p>
            <a:pPr algn="just"/>
            <a:r>
              <a:rPr lang="ru-RU" dirty="0" smtClean="0"/>
              <a:t>	</a:t>
            </a:r>
            <a:endParaRPr lang="ru-RU" dirty="0"/>
          </a:p>
        </p:txBody>
      </p:sp>
      <p:sp>
        <p:nvSpPr>
          <p:cNvPr id="6" name="TextBox 5"/>
          <p:cNvSpPr txBox="1"/>
          <p:nvPr/>
        </p:nvSpPr>
        <p:spPr>
          <a:xfrm>
            <a:off x="428604" y="714348"/>
            <a:ext cx="5857916" cy="8094524"/>
          </a:xfrm>
          <a:prstGeom prst="rect">
            <a:avLst/>
          </a:prstGeom>
          <a:noFill/>
        </p:spPr>
        <p:txBody>
          <a:bodyPr wrap="square" rtlCol="0">
            <a:spAutoFit/>
          </a:bodyPr>
          <a:lstStyle/>
          <a:p>
            <a:pPr algn="just"/>
            <a:r>
              <a:rPr lang="ru-RU" sz="2000" dirty="0" smtClean="0"/>
              <a:t>В режиме дня ребёнка родителям следует предусмотреть время для проведения прогулок, игр на свежем воздухе, занятий физическими упражнениями, гигиенических и закаливающих процедур. </a:t>
            </a:r>
          </a:p>
          <a:p>
            <a:pPr algn="just"/>
            <a:r>
              <a:rPr lang="ru-RU" sz="2000" dirty="0" smtClean="0"/>
              <a:t>	Прогулки и игры на свежем воздухе рекомендуется проводить в утренние и вечерние часы – в осеннее – зимний период по 2 – 2,5 часа, в тёплый </a:t>
            </a:r>
            <a:r>
              <a:rPr lang="ru-RU" sz="2000" dirty="0" err="1" smtClean="0"/>
              <a:t>весенне</a:t>
            </a:r>
            <a:r>
              <a:rPr lang="ru-RU" sz="2000" dirty="0" smtClean="0"/>
              <a:t> – летний период необходимо гулять как можно дольше. </a:t>
            </a:r>
          </a:p>
          <a:p>
            <a:pPr algn="just"/>
            <a:r>
              <a:rPr lang="ru-RU" sz="2000" dirty="0" smtClean="0"/>
              <a:t>	Физическими упражнениями рекомендуется заниматься утром через 30 – 40 минут после завтрака. Дети 3 – 4 лет могут заниматься 12 – 15 минут, дети 4 – 5 лет – 20 минут, дети 5 – 7 лет – 25 минут. </a:t>
            </a:r>
          </a:p>
          <a:p>
            <a:pPr algn="just"/>
            <a:r>
              <a:rPr lang="ru-RU" sz="2000" dirty="0" smtClean="0"/>
              <a:t>	Воздушные ванны проводятся в осеннее – зимний период – в комнате, утром или после дневного сна, начиная с 3 – 5 минут, доводя до 15 минут и дольше. </a:t>
            </a:r>
          </a:p>
          <a:p>
            <a:pPr algn="just"/>
            <a:r>
              <a:rPr lang="ru-RU" sz="2000" dirty="0" smtClean="0"/>
              <a:t> Солнечные ванны проводят с 9 до11часов утра с 1- 4 минут до 20 – 25 минут на все стороны тела. </a:t>
            </a:r>
          </a:p>
          <a:p>
            <a:pPr algn="just"/>
            <a:r>
              <a:rPr lang="ru-RU" sz="2000" dirty="0" smtClean="0"/>
              <a:t>	Закаливающий эффект дают ежедневные водные процедуры: утреннее мытьё рук ( до локтя), ушей, шеи, верхней части груди; перед ночным сном – умывание, мытьё ног, принятие душа. </a:t>
            </a:r>
          </a:p>
          <a:p>
            <a:r>
              <a:rPr lang="ru-RU" sz="2000" dirty="0" smtClean="0"/>
              <a:t>	</a:t>
            </a:r>
            <a:endParaRPr lang="ru-RU" sz="1600" dirty="0" smtClean="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965</TotalTime>
  <Words>973</Words>
  <Application>Microsoft Office PowerPoint</Application>
  <PresentationFormat>Экран (4:3)</PresentationFormat>
  <Paragraphs>125</Paragraphs>
  <Slides>13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Олег</dc:creator>
  <cp:lastModifiedBy>Олег</cp:lastModifiedBy>
  <cp:revision>79</cp:revision>
  <dcterms:created xsi:type="dcterms:W3CDTF">2016-12-20T06:02:04Z</dcterms:created>
  <dcterms:modified xsi:type="dcterms:W3CDTF">2017-11-19T05:00:59Z</dcterms:modified>
</cp:coreProperties>
</file>