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57" r:id="rId3"/>
    <p:sldId id="274" r:id="rId4"/>
    <p:sldId id="268" r:id="rId5"/>
    <p:sldId id="269" r:id="rId6"/>
    <p:sldId id="277" r:id="rId7"/>
    <p:sldId id="278" r:id="rId8"/>
    <p:sldId id="279" r:id="rId9"/>
    <p:sldId id="275" r:id="rId10"/>
    <p:sldId id="280" r:id="rId11"/>
    <p:sldId id="261" r:id="rId12"/>
    <p:sldId id="263" r:id="rId13"/>
    <p:sldId id="264" r:id="rId14"/>
    <p:sldId id="265" r:id="rId15"/>
    <p:sldId id="281" r:id="rId16"/>
    <p:sldId id="272" r:id="rId17"/>
    <p:sldId id="266" r:id="rId18"/>
    <p:sldId id="273" r:id="rId19"/>
    <p:sldId id="271" r:id="rId20"/>
  </p:sldIdLst>
  <p:sldSz cx="6858000" cy="9144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15" autoAdjust="0"/>
    <p:restoredTop sz="94331" autoAdjust="0"/>
  </p:normalViewPr>
  <p:slideViewPr>
    <p:cSldViewPr>
      <p:cViewPr varScale="1">
        <p:scale>
          <a:sx n="55" d="100"/>
          <a:sy n="55" d="100"/>
        </p:scale>
        <p:origin x="-2202" y="-96"/>
      </p:cViewPr>
      <p:guideLst>
        <p:guide orient="horz" pos="2880"/>
        <p:guide pos="216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937EBCE-4FEE-47C5-AA00-BB28A98E9A56}" type="datetimeFigureOut">
              <a:rPr lang="ru-RU" smtClean="0"/>
              <a:pPr/>
              <a:t>19.11.2017</a:t>
            </a:fld>
            <a:endParaRPr lang="ru-RU"/>
          </a:p>
        </p:txBody>
      </p:sp>
      <p:sp>
        <p:nvSpPr>
          <p:cNvPr id="4" name="Образ слайда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DA5F365-4CBC-46C0-9022-D31DD06BFB31}"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ADA5F365-4CBC-46C0-9022-D31DD06BFB31}" type="slidenum">
              <a:rPr lang="ru-RU" smtClean="0"/>
              <a:pPr/>
              <a:t>12</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14350" y="2840568"/>
            <a:ext cx="5829300" cy="1960033"/>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19.11.2017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19.11.2017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4972050" y="366185"/>
            <a:ext cx="1543050" cy="7802033"/>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342900" y="366185"/>
            <a:ext cx="4514850" cy="780203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19.11.2017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19.11.2017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1735" y="5875867"/>
            <a:ext cx="5829300" cy="1816100"/>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19.11.2017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19.11.2017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19.11.2017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19.11.2017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19.11.2017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4067"/>
            <a:ext cx="2256235" cy="154940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19.11.2017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44216" y="6400800"/>
            <a:ext cx="4114800" cy="755651"/>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19.11.2017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19.11.2017</a:t>
            </a:fld>
            <a:endParaRPr lang="ru-RU"/>
          </a:p>
        </p:txBody>
      </p:sp>
      <p:sp>
        <p:nvSpPr>
          <p:cNvPr id="5" name="Нижний колонтитул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19.jpeg"/><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21.jpeg"/></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1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27.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12.jpeg"/><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0" y="0"/>
            <a:ext cx="6858000" cy="9187298"/>
          </a:xfrm>
          <a:prstGeom prst="rect">
            <a:avLst/>
          </a:prstGeom>
          <a:noFill/>
          <a:ln w="9525">
            <a:noFill/>
            <a:miter lim="800000"/>
            <a:headEnd/>
            <a:tailEnd/>
          </a:ln>
          <a:effectLst/>
        </p:spPr>
      </p:pic>
      <p:sp>
        <p:nvSpPr>
          <p:cNvPr id="1027" name="WordArt 3"/>
          <p:cNvSpPr>
            <a:spLocks noChangeArrowheads="1" noChangeShapeType="1" noTextEdit="1"/>
          </p:cNvSpPr>
          <p:nvPr/>
        </p:nvSpPr>
        <p:spPr bwMode="auto">
          <a:xfrm>
            <a:off x="1285860" y="214282"/>
            <a:ext cx="5214974" cy="1257303"/>
          </a:xfrm>
          <a:prstGeom prst="rect">
            <a:avLst/>
          </a:prstGeom>
        </p:spPr>
        <p:txBody>
          <a:bodyPr wrap="none" fromWordArt="1">
            <a:prstTxWarp prst="textPlain">
              <a:avLst>
                <a:gd name="adj" fmla="val 50823"/>
              </a:avLst>
            </a:prstTxWarp>
          </a:bodyPr>
          <a:lstStyle/>
          <a:p>
            <a:pPr algn="ctr" rtl="0"/>
            <a:r>
              <a:rPr lang="ru-RU" sz="3600" kern="10" spc="0" dirty="0" smtClean="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Arial Black"/>
              </a:rPr>
              <a:t>Весёлая семейка</a:t>
            </a:r>
            <a:endParaRPr lang="ru-RU" sz="3600" kern="10" spc="0" dirty="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Arial Black"/>
            </a:endParaRPr>
          </a:p>
        </p:txBody>
      </p:sp>
      <p:sp>
        <p:nvSpPr>
          <p:cNvPr id="5" name="TextBox 4"/>
          <p:cNvSpPr txBox="1"/>
          <p:nvPr/>
        </p:nvSpPr>
        <p:spPr>
          <a:xfrm>
            <a:off x="642918" y="1714480"/>
            <a:ext cx="5810418" cy="2185214"/>
          </a:xfrm>
          <a:prstGeom prst="rect">
            <a:avLst/>
          </a:prstGeom>
          <a:noFill/>
        </p:spPr>
        <p:txBody>
          <a:bodyPr wrap="square" rtlCol="0">
            <a:spAutoFit/>
          </a:bodyPr>
          <a:lstStyle/>
          <a:p>
            <a:r>
              <a:rPr lang="ru-RU" b="1" dirty="0" smtClean="0">
                <a:latin typeface="Times New Roman" pitchFamily="18" charset="0"/>
                <a:cs typeface="Times New Roman" pitchFamily="18" charset="0"/>
              </a:rPr>
              <a:t>Содержание номера:          Над выпуском работали:</a:t>
            </a:r>
          </a:p>
          <a:p>
            <a:pPr lvl="0"/>
            <a:r>
              <a:rPr lang="ru-RU" sz="2000" b="1" dirty="0" smtClean="0">
                <a:solidFill>
                  <a:srgbClr val="FF0000"/>
                </a:solidFill>
                <a:latin typeface="Times New Roman" pitchFamily="18" charset="0"/>
                <a:cs typeface="Times New Roman" pitchFamily="18" charset="0"/>
              </a:rPr>
              <a:t>Октябрь</a:t>
            </a:r>
            <a:r>
              <a:rPr lang="ru-RU" sz="2000" dirty="0" smtClean="0">
                <a:solidFill>
                  <a:srgbClr val="FF0000"/>
                </a:solidFill>
                <a:latin typeface="Times New Roman" pitchFamily="18" charset="0"/>
                <a:cs typeface="Times New Roman" pitchFamily="18" charset="0"/>
              </a:rPr>
              <a:t> </a:t>
            </a:r>
            <a:r>
              <a:rPr lang="ru-RU" sz="2000" dirty="0" smtClean="0">
                <a:solidFill>
                  <a:srgbClr val="7030A0"/>
                </a:solidFill>
                <a:latin typeface="Times New Roman" pitchFamily="18" charset="0"/>
                <a:cs typeface="Times New Roman" pitchFamily="18" charset="0"/>
              </a:rPr>
              <a:t>  </a:t>
            </a:r>
            <a:r>
              <a:rPr lang="ru-RU" sz="1600" dirty="0" smtClean="0">
                <a:solidFill>
                  <a:srgbClr val="7030A0"/>
                </a:solidFill>
                <a:latin typeface="Times New Roman" pitchFamily="18" charset="0"/>
                <a:cs typeface="Times New Roman" pitchFamily="18" charset="0"/>
              </a:rPr>
              <a:t>                                                   </a:t>
            </a:r>
            <a:r>
              <a:rPr lang="ru-RU" dirty="0" err="1" smtClean="0">
                <a:latin typeface="Times New Roman" pitchFamily="18" charset="0"/>
                <a:cs typeface="Times New Roman" pitchFamily="18" charset="0"/>
              </a:rPr>
              <a:t>Нетесова</a:t>
            </a:r>
            <a:r>
              <a:rPr lang="ru-RU" dirty="0" smtClean="0">
                <a:latin typeface="Times New Roman" pitchFamily="18" charset="0"/>
                <a:cs typeface="Times New Roman" pitchFamily="18" charset="0"/>
              </a:rPr>
              <a:t> Т.С.</a:t>
            </a:r>
          </a:p>
          <a:p>
            <a:pPr lvl="0">
              <a:buFont typeface="Wingdings" pitchFamily="2" charset="2"/>
              <a:buChar char="v"/>
            </a:pPr>
            <a:r>
              <a:rPr lang="ru-RU" sz="1600" dirty="0" smtClean="0">
                <a:latin typeface="Times New Roman" pitchFamily="18" charset="0"/>
                <a:cs typeface="Times New Roman" pitchFamily="18" charset="0"/>
              </a:rPr>
              <a:t>Неделя </a:t>
            </a:r>
            <a:r>
              <a:rPr lang="ru-RU" sz="1600" dirty="0" smtClean="0"/>
              <a:t>«</a:t>
            </a:r>
            <a:r>
              <a:rPr lang="ru-RU" sz="1600" dirty="0" smtClean="0">
                <a:latin typeface="Times New Roman" pitchFamily="18" charset="0"/>
                <a:cs typeface="Times New Roman" pitchFamily="18" charset="0"/>
              </a:rPr>
              <a:t>День пожилого человека</a:t>
            </a:r>
            <a:r>
              <a:rPr lang="ru-RU" sz="1600" dirty="0" smtClean="0"/>
              <a:t>»              </a:t>
            </a:r>
            <a:r>
              <a:rPr lang="ru-RU" dirty="0" err="1" smtClean="0">
                <a:latin typeface="Times New Roman" pitchFamily="18" charset="0"/>
                <a:cs typeface="Times New Roman" pitchFamily="18" charset="0"/>
              </a:rPr>
              <a:t>Акулик</a:t>
            </a:r>
            <a:r>
              <a:rPr lang="ru-RU" dirty="0" smtClean="0">
                <a:latin typeface="Times New Roman" pitchFamily="18" charset="0"/>
                <a:cs typeface="Times New Roman" pitchFamily="18" charset="0"/>
              </a:rPr>
              <a:t> Н.П.</a:t>
            </a:r>
          </a:p>
          <a:p>
            <a:pPr lvl="0">
              <a:buFont typeface="Wingdings" pitchFamily="2" charset="2"/>
              <a:buChar char="v"/>
            </a:pPr>
            <a:r>
              <a:rPr lang="ru-RU" sz="1600" dirty="0" smtClean="0">
                <a:latin typeface="Times New Roman" pitchFamily="18" charset="0"/>
                <a:cs typeface="Times New Roman" pitchFamily="18" charset="0"/>
              </a:rPr>
              <a:t>Неделя  «В мире животных»</a:t>
            </a:r>
          </a:p>
          <a:p>
            <a:pPr lvl="0">
              <a:buFont typeface="Wingdings" pitchFamily="2" charset="2"/>
              <a:buChar char="v"/>
            </a:pPr>
            <a:r>
              <a:rPr lang="ru-RU" sz="1600" dirty="0" smtClean="0">
                <a:latin typeface="Times New Roman" pitchFamily="18" charset="0"/>
                <a:cs typeface="Times New Roman" pitchFamily="18" charset="0"/>
              </a:rPr>
              <a:t>Неделя  «Моя родина»</a:t>
            </a:r>
          </a:p>
          <a:p>
            <a:pPr lvl="0">
              <a:buFont typeface="Wingdings" pitchFamily="2" charset="2"/>
              <a:buChar char="v"/>
            </a:pPr>
            <a:r>
              <a:rPr lang="ru-RU" sz="1600" dirty="0" smtClean="0">
                <a:latin typeface="Times New Roman" pitchFamily="18" charset="0"/>
                <a:cs typeface="Times New Roman" pitchFamily="18" charset="0"/>
              </a:rPr>
              <a:t>Неделя «Мультфильмы»</a:t>
            </a:r>
          </a:p>
          <a:p>
            <a:pPr lvl="0">
              <a:buFont typeface="Wingdings" pitchFamily="2" charset="2"/>
              <a:buChar char="v"/>
            </a:pPr>
            <a:r>
              <a:rPr lang="ru-RU" sz="1600" dirty="0" smtClean="0">
                <a:latin typeface="Times New Roman" pitchFamily="18" charset="0"/>
                <a:cs typeface="Times New Roman" pitchFamily="18" charset="0"/>
              </a:rPr>
              <a:t>«Наши руки не для скуки»</a:t>
            </a:r>
          </a:p>
          <a:p>
            <a:pPr lvl="0">
              <a:buFont typeface="Wingdings" pitchFamily="2" charset="2"/>
              <a:buChar char="v"/>
            </a:pPr>
            <a:r>
              <a:rPr lang="ru-RU" sz="1600" dirty="0" smtClean="0">
                <a:latin typeface="Times New Roman" pitchFamily="18" charset="0"/>
                <a:cs typeface="Times New Roman" pitchFamily="18" charset="0"/>
              </a:rPr>
              <a:t>Это интересно!</a:t>
            </a:r>
            <a:endParaRPr lang="ru-RU" dirty="0" smtClean="0"/>
          </a:p>
        </p:txBody>
      </p:sp>
      <p:sp>
        <p:nvSpPr>
          <p:cNvPr id="11" name="TextBox 10"/>
          <p:cNvSpPr txBox="1"/>
          <p:nvPr/>
        </p:nvSpPr>
        <p:spPr>
          <a:xfrm>
            <a:off x="571480" y="6929454"/>
            <a:ext cx="5572164" cy="1877437"/>
          </a:xfrm>
          <a:prstGeom prst="rect">
            <a:avLst/>
          </a:prstGeom>
          <a:noFill/>
        </p:spPr>
        <p:txBody>
          <a:bodyPr wrap="square" rtlCol="0">
            <a:spAutoFit/>
          </a:bodyPr>
          <a:lstStyle/>
          <a:p>
            <a:pPr algn="ctr"/>
            <a:endParaRPr lang="ru-RU" b="1" dirty="0" smtClean="0">
              <a:solidFill>
                <a:srgbClr val="FF0000"/>
              </a:solidFill>
              <a:latin typeface="Times New Roman" pitchFamily="18" charset="0"/>
              <a:cs typeface="Times New Roman" pitchFamily="18" charset="0"/>
            </a:endParaRPr>
          </a:p>
          <a:p>
            <a:pPr algn="ctr"/>
            <a:endParaRPr lang="ru-RU" sz="2000" b="1" dirty="0" smtClean="0">
              <a:solidFill>
                <a:srgbClr val="FF0000"/>
              </a:solidFill>
              <a:latin typeface="Times New Roman" pitchFamily="18" charset="0"/>
              <a:cs typeface="Times New Roman" pitchFamily="18" charset="0"/>
            </a:endParaRPr>
          </a:p>
          <a:p>
            <a:pPr algn="ctr"/>
            <a:r>
              <a:rPr lang="ru-RU" sz="2000" b="1" dirty="0" smtClean="0">
                <a:solidFill>
                  <a:srgbClr val="FF0000"/>
                </a:solidFill>
                <a:latin typeface="Times New Roman" pitchFamily="18" charset="0"/>
                <a:cs typeface="Times New Roman" pitchFamily="18" charset="0"/>
              </a:rPr>
              <a:t>Наш девиз: </a:t>
            </a:r>
            <a:r>
              <a:rPr lang="ru-RU" sz="2000" dirty="0" smtClean="0">
                <a:latin typeface="Times New Roman" pitchFamily="18" charset="0"/>
                <a:cs typeface="Times New Roman" pitchFamily="18" charset="0"/>
              </a:rPr>
              <a:t>Не надо бояться, не стоит сомнений  - у нас все получиться, ведь мы уже давно одна большая дружная семья!</a:t>
            </a:r>
          </a:p>
          <a:p>
            <a:endParaRPr lang="ru-RU" dirty="0"/>
          </a:p>
        </p:txBody>
      </p:sp>
      <p:pic>
        <p:nvPicPr>
          <p:cNvPr id="7" name="Рисунок 6"/>
          <p:cNvPicPr/>
          <p:nvPr/>
        </p:nvPicPr>
        <p:blipFill>
          <a:blip r:embed="rId3" cstate="email">
            <a:clrChange>
              <a:clrFrom>
                <a:srgbClr val="FFFCE4"/>
              </a:clrFrom>
              <a:clrTo>
                <a:srgbClr val="FFFCE4">
                  <a:alpha val="0"/>
                </a:srgbClr>
              </a:clrTo>
            </a:clrChange>
          </a:blip>
          <a:srcRect/>
          <a:stretch>
            <a:fillRect/>
          </a:stretch>
        </p:blipFill>
        <p:spPr bwMode="auto">
          <a:xfrm>
            <a:off x="4429132" y="3143240"/>
            <a:ext cx="1785926" cy="1000132"/>
          </a:xfrm>
          <a:prstGeom prst="rect">
            <a:avLst/>
          </a:prstGeom>
          <a:solidFill>
            <a:srgbClr val="FFFF00"/>
          </a:solidFill>
          <a:ln w="9525">
            <a:noFill/>
            <a:miter lim="800000"/>
            <a:headEnd/>
            <a:tailEnd/>
          </a:ln>
        </p:spPr>
      </p:pic>
      <p:pic>
        <p:nvPicPr>
          <p:cNvPr id="9" name="Рисунок 8" descr="C:\Users\Олег\Desktop\заготовка в газету\фото\2017-10-05 09.47.18.jpg"/>
          <p:cNvPicPr/>
          <p:nvPr/>
        </p:nvPicPr>
        <p:blipFill>
          <a:blip r:embed="rId4" cstate="email"/>
          <a:srcRect/>
          <a:stretch>
            <a:fillRect/>
          </a:stretch>
        </p:blipFill>
        <p:spPr bwMode="auto">
          <a:xfrm>
            <a:off x="1071546" y="4429124"/>
            <a:ext cx="4714908" cy="2928958"/>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srcRect/>
          <a:stretch>
            <a:fillRect/>
          </a:stretch>
        </p:blipFill>
        <p:spPr bwMode="auto">
          <a:xfrm>
            <a:off x="0" y="0"/>
            <a:ext cx="6858000" cy="9187298"/>
          </a:xfrm>
          <a:prstGeom prst="rect">
            <a:avLst/>
          </a:prstGeom>
          <a:noFill/>
          <a:ln w="9525">
            <a:noFill/>
            <a:miter lim="800000"/>
            <a:headEnd/>
            <a:tailEnd/>
          </a:ln>
          <a:effectLst/>
        </p:spPr>
      </p:pic>
      <p:pic>
        <p:nvPicPr>
          <p:cNvPr id="3" name="Рисунок 2" descr="C:\Users\Олег\Desktop\Осень подготовительные\IMG_8587.JPG"/>
          <p:cNvPicPr/>
          <p:nvPr/>
        </p:nvPicPr>
        <p:blipFill>
          <a:blip r:embed="rId3" cstate="email"/>
          <a:srcRect/>
          <a:stretch>
            <a:fillRect/>
          </a:stretch>
        </p:blipFill>
        <p:spPr bwMode="auto">
          <a:xfrm>
            <a:off x="857232" y="4714876"/>
            <a:ext cx="5429288" cy="3143272"/>
          </a:xfrm>
          <a:prstGeom prst="rect">
            <a:avLst/>
          </a:prstGeom>
          <a:noFill/>
          <a:ln w="9525">
            <a:noFill/>
            <a:miter lim="800000"/>
            <a:headEnd/>
            <a:tailEnd/>
          </a:ln>
        </p:spPr>
      </p:pic>
      <p:sp>
        <p:nvSpPr>
          <p:cNvPr id="4" name="Прямоугольник 3"/>
          <p:cNvSpPr/>
          <p:nvPr/>
        </p:nvSpPr>
        <p:spPr>
          <a:xfrm>
            <a:off x="500042" y="571472"/>
            <a:ext cx="5643602" cy="4616648"/>
          </a:xfrm>
          <a:prstGeom prst="rect">
            <a:avLst/>
          </a:prstGeom>
        </p:spPr>
        <p:txBody>
          <a:bodyPr wrap="square">
            <a:spAutoFit/>
          </a:bodyPr>
          <a:lstStyle/>
          <a:p>
            <a:pPr algn="just"/>
            <a:r>
              <a:rPr lang="ru-RU" dirty="0" smtClean="0"/>
              <a:t>	</a:t>
            </a:r>
            <a:r>
              <a:rPr lang="ru-RU" sz="1600" dirty="0" smtClean="0">
                <a:latin typeface="Times New Roman" pitchFamily="18" charset="0"/>
                <a:cs typeface="Times New Roman" pitchFamily="18" charset="0"/>
              </a:rPr>
              <a:t>Очень порадовали своими выступлениями дети. На праздниках они перевоплощались в разных героев: капусту, лук, огурец , картошку, морковь, горох, помидор, яблоко, свеклу. Так же прозвучали стихи об осени и очень красивые  песни и танцы, которые вместе с детьми подготовила музыкальный руководитель Гончарова Мария Владимировна. На праздники к детям приходил весёлый и озорной Баклажан, его роль сыграла Авдеева </a:t>
            </a:r>
            <a:r>
              <a:rPr lang="ru-RU" sz="1600" dirty="0" err="1" smtClean="0">
                <a:latin typeface="Times New Roman" pitchFamily="18" charset="0"/>
                <a:cs typeface="Times New Roman" pitchFamily="18" charset="0"/>
              </a:rPr>
              <a:t>Альфинур</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Салахтиновна</a:t>
            </a:r>
            <a:r>
              <a:rPr lang="ru-RU" sz="1600" dirty="0" smtClean="0">
                <a:latin typeface="Times New Roman" pitchFamily="18" charset="0"/>
                <a:cs typeface="Times New Roman" pitchFamily="18" charset="0"/>
              </a:rPr>
              <a:t>. Он  закружился вместе с детьми в ритмичном танце «Полька».</a:t>
            </a:r>
          </a:p>
          <a:p>
            <a:pPr algn="just"/>
            <a:r>
              <a:rPr lang="ru-RU" sz="1600" dirty="0" smtClean="0">
                <a:latin typeface="Times New Roman" pitchFamily="18" charset="0"/>
                <a:cs typeface="Times New Roman" pitchFamily="18" charset="0"/>
              </a:rPr>
              <a:t>	Осень в лице воспитателя </a:t>
            </a:r>
            <a:r>
              <a:rPr lang="ru-RU" sz="1600" dirty="0" err="1" smtClean="0">
                <a:latin typeface="Times New Roman" pitchFamily="18" charset="0"/>
                <a:cs typeface="Times New Roman" pitchFamily="18" charset="0"/>
              </a:rPr>
              <a:t>Нетесовой</a:t>
            </a:r>
            <a:r>
              <a:rPr lang="ru-RU" sz="1600" dirty="0" smtClean="0">
                <a:latin typeface="Times New Roman" pitchFamily="18" charset="0"/>
                <a:cs typeface="Times New Roman" pitchFamily="18" charset="0"/>
              </a:rPr>
              <a:t> Татьяны Сергеевны  порадовала детей игрой с разноцветными листочками и принесла детям   наливные и вкусные яблочки. Ребята подарили осени свои рисунки и пригласили на вернисаж.  Праздник удался на славу и принес  детям и родителям  радость. Все получили массу удовольствий и впечатлений.</a:t>
            </a:r>
          </a:p>
          <a:p>
            <a:pPr algn="just"/>
            <a:endParaRPr lang="ru-RU" dirty="0" smtClean="0"/>
          </a:p>
          <a:p>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p:cNvPicPr>
            <a:picLocks noChangeAspect="1" noChangeArrowheads="1"/>
          </p:cNvPicPr>
          <p:nvPr/>
        </p:nvPicPr>
        <p:blipFill>
          <a:blip r:embed="rId2"/>
          <a:srcRect/>
          <a:stretch>
            <a:fillRect/>
          </a:stretch>
        </p:blipFill>
        <p:spPr bwMode="auto">
          <a:xfrm>
            <a:off x="0" y="0"/>
            <a:ext cx="6858000" cy="9187298"/>
          </a:xfrm>
          <a:prstGeom prst="rect">
            <a:avLst/>
          </a:prstGeom>
          <a:noFill/>
          <a:ln w="9525">
            <a:noFill/>
            <a:miter lim="800000"/>
            <a:headEnd/>
            <a:tailEnd/>
          </a:ln>
          <a:effectLst/>
        </p:spPr>
      </p:pic>
      <p:sp>
        <p:nvSpPr>
          <p:cNvPr id="4" name="TextBox 3"/>
          <p:cNvSpPr txBox="1"/>
          <p:nvPr/>
        </p:nvSpPr>
        <p:spPr>
          <a:xfrm>
            <a:off x="857232" y="1187624"/>
            <a:ext cx="5429288" cy="369332"/>
          </a:xfrm>
          <a:prstGeom prst="rect">
            <a:avLst/>
          </a:prstGeom>
          <a:noFill/>
        </p:spPr>
        <p:txBody>
          <a:bodyPr wrap="square" rtlCol="0">
            <a:spAutoFit/>
          </a:bodyPr>
          <a:lstStyle/>
          <a:p>
            <a:pPr algn="just"/>
            <a:r>
              <a:rPr lang="ru-RU" dirty="0" smtClean="0"/>
              <a:t>	</a:t>
            </a:r>
            <a:endParaRPr lang="ru-RU" dirty="0"/>
          </a:p>
        </p:txBody>
      </p:sp>
      <p:sp>
        <p:nvSpPr>
          <p:cNvPr id="12" name="TextBox 11"/>
          <p:cNvSpPr txBox="1"/>
          <p:nvPr/>
        </p:nvSpPr>
        <p:spPr>
          <a:xfrm>
            <a:off x="642918" y="1071538"/>
            <a:ext cx="5572164" cy="4616648"/>
          </a:xfrm>
          <a:prstGeom prst="rect">
            <a:avLst/>
          </a:prstGeom>
          <a:noFill/>
        </p:spPr>
        <p:txBody>
          <a:bodyPr wrap="square" rtlCol="0">
            <a:spAutoFit/>
          </a:bodyPr>
          <a:lstStyle/>
          <a:p>
            <a:pPr algn="just"/>
            <a:r>
              <a:rPr lang="ru-RU" sz="1400" dirty="0" smtClean="0">
                <a:latin typeface="Times New Roman" pitchFamily="18" charset="0"/>
                <a:cs typeface="Times New Roman" pitchFamily="18" charset="0"/>
              </a:rPr>
              <a:t>С 23 по 31 октября в нашей группе проходила неделя мультфильмов. Дети узнали об искусстве анимации, что мультфильмы бывают рисованные, кукольные, пластилиновые, созданные с помощью компьютерной </a:t>
            </a:r>
            <a:r>
              <a:rPr lang="ru-RU" sz="1400" dirty="0" err="1" smtClean="0">
                <a:latin typeface="Times New Roman" pitchFamily="18" charset="0"/>
                <a:cs typeface="Times New Roman" pitchFamily="18" charset="0"/>
              </a:rPr>
              <a:t>техники.За</a:t>
            </a:r>
            <a:r>
              <a:rPr lang="ru-RU" sz="1400" dirty="0" smtClean="0">
                <a:latin typeface="Times New Roman" pitchFamily="18" charset="0"/>
                <a:cs typeface="Times New Roman" pitchFamily="18" charset="0"/>
              </a:rPr>
              <a:t> эту неделю малыши просмотрели отрывки из мультфильмов снятых в разной технике, пели знакомые песни, исполняли танцы </a:t>
            </a:r>
            <a:r>
              <a:rPr lang="en-US" sz="1400" dirty="0" smtClean="0">
                <a:latin typeface="Times New Roman" pitchFamily="18" charset="0"/>
                <a:cs typeface="Times New Roman" pitchFamily="18" charset="0"/>
              </a:rPr>
              <a:t>«</a:t>
            </a:r>
            <a:r>
              <a:rPr lang="ru-RU" sz="1400" dirty="0" err="1" smtClean="0">
                <a:latin typeface="Times New Roman" pitchFamily="18" charset="0"/>
                <a:cs typeface="Times New Roman" pitchFamily="18" charset="0"/>
              </a:rPr>
              <a:t>Чунга</a:t>
            </a:r>
            <a:r>
              <a:rPr lang="ru-RU" sz="1400" dirty="0" smtClean="0">
                <a:latin typeface="Times New Roman" pitchFamily="18" charset="0"/>
                <a:cs typeface="Times New Roman" pitchFamily="18" charset="0"/>
              </a:rPr>
              <a:t> – </a:t>
            </a:r>
            <a:r>
              <a:rPr lang="ru-RU" sz="1400" dirty="0" err="1" smtClean="0">
                <a:latin typeface="Times New Roman" pitchFamily="18" charset="0"/>
                <a:cs typeface="Times New Roman" pitchFamily="18" charset="0"/>
              </a:rPr>
              <a:t>чанга</a:t>
            </a:r>
            <a:r>
              <a:rPr lang="en-US"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Голубой</a:t>
            </a:r>
            <a:r>
              <a:rPr lang="ru-RU" sz="1400" dirty="0" smtClean="0">
                <a:latin typeface="Times New Roman" pitchFamily="18" charset="0"/>
                <a:cs typeface="Times New Roman" pitchFamily="18" charset="0"/>
              </a:rPr>
              <a:t> вагон</a:t>
            </a:r>
            <a:r>
              <a:rPr lang="en-US" sz="14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читали произведения, по которым сняты мультфильмы (</a:t>
            </a:r>
            <a:r>
              <a:rPr lang="en-US" sz="1400" dirty="0" smtClean="0">
                <a:latin typeface="Times New Roman" pitchFamily="18" charset="0"/>
                <a:cs typeface="Times New Roman" pitchFamily="18" charset="0"/>
              </a:rPr>
              <a:t>«</a:t>
            </a:r>
            <a:r>
              <a:rPr lang="ru-RU" sz="1400" dirty="0" smtClean="0">
                <a:latin typeface="Times New Roman" pitchFamily="18" charset="0"/>
                <a:cs typeface="Times New Roman" pitchFamily="18" charset="0"/>
              </a:rPr>
              <a:t>Кузька</a:t>
            </a:r>
            <a:r>
              <a:rPr lang="en-US" sz="14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Т.Александрова, </a:t>
            </a:r>
            <a:r>
              <a:rPr lang="en-US" sz="1400" dirty="0" smtClean="0">
                <a:latin typeface="Times New Roman" pitchFamily="18" charset="0"/>
                <a:cs typeface="Times New Roman" pitchFamily="18" charset="0"/>
              </a:rPr>
              <a:t>«</a:t>
            </a:r>
            <a:r>
              <a:rPr lang="ru-RU" sz="1400" dirty="0" smtClean="0">
                <a:latin typeface="Times New Roman" pitchFamily="18" charset="0"/>
                <a:cs typeface="Times New Roman" pitchFamily="18" charset="0"/>
              </a:rPr>
              <a:t>Правда, мы будем всегда?</a:t>
            </a:r>
            <a:r>
              <a:rPr lang="en-US" sz="14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С. Козлов. и др.). Дошкольники познакомились с принципом иллюзии движения (на листах бумаги, рисуют похожие изображения: девочку (из мультфильма Маша и Медведь), у которой в руках мяч, она его подкидывает) . Затем быстро поднимать верхний листок вверх и вниз.). Так как большинство мультфильмов снимается на основе сказок, с детьми была проведена викторина </a:t>
            </a:r>
            <a:r>
              <a:rPr lang="en-US" sz="1400" dirty="0" smtClean="0">
                <a:latin typeface="Times New Roman" pitchFamily="18" charset="0"/>
                <a:cs typeface="Times New Roman" pitchFamily="18" charset="0"/>
              </a:rPr>
              <a:t>«</a:t>
            </a:r>
            <a:r>
              <a:rPr lang="ru-RU" sz="1400" dirty="0" smtClean="0">
                <a:latin typeface="Times New Roman" pitchFamily="18" charset="0"/>
                <a:cs typeface="Times New Roman" pitchFamily="18" charset="0"/>
              </a:rPr>
              <a:t>Угадай сказку</a:t>
            </a:r>
            <a:r>
              <a:rPr lang="en-US" sz="14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на которой нужно было правильно назвать известную волшебную историю и подобрать соответствующие ей картинки-иллюстрации. Любимых мультипликационных героев дошколята отобразили в своём творчестве: рисовали рисунки, раскрашивали картинки с популярными </a:t>
            </a:r>
            <a:r>
              <a:rPr lang="ru-RU" sz="1400" dirty="0" err="1" smtClean="0">
                <a:latin typeface="Times New Roman" pitchFamily="18" charset="0"/>
                <a:cs typeface="Times New Roman" pitchFamily="18" charset="0"/>
              </a:rPr>
              <a:t>мульт-персонажами</a:t>
            </a:r>
            <a:r>
              <a:rPr lang="ru-RU" sz="1400" dirty="0" smtClean="0">
                <a:latin typeface="Times New Roman" pitchFamily="18" charset="0"/>
                <a:cs typeface="Times New Roman" pitchFamily="18" charset="0"/>
              </a:rPr>
              <a:t>. Неделя мультфильмов смогла расширить кругозор рябят, пополнить их </a:t>
            </a:r>
            <a:r>
              <a:rPr lang="en-US" sz="1400" dirty="0" smtClean="0">
                <a:latin typeface="Times New Roman" pitchFamily="18" charset="0"/>
                <a:cs typeface="Times New Roman" pitchFamily="18" charset="0"/>
              </a:rPr>
              <a:t>«</a:t>
            </a:r>
            <a:r>
              <a:rPr lang="ru-RU" sz="1400" dirty="0" smtClean="0">
                <a:latin typeface="Times New Roman" pitchFamily="18" charset="0"/>
                <a:cs typeface="Times New Roman" pitchFamily="18" charset="0"/>
              </a:rPr>
              <a:t>копилку знаний</a:t>
            </a:r>
            <a:r>
              <a:rPr lang="en-US" sz="14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новыми интересными сведениями.</a:t>
            </a:r>
          </a:p>
        </p:txBody>
      </p:sp>
      <p:sp>
        <p:nvSpPr>
          <p:cNvPr id="11" name="Прямоугольник 10"/>
          <p:cNvSpPr/>
          <p:nvPr/>
        </p:nvSpPr>
        <p:spPr>
          <a:xfrm>
            <a:off x="-2162787" y="428596"/>
            <a:ext cx="11183574" cy="954107"/>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lvl="0" algn="ctr"/>
            <a:r>
              <a:rPr lang="ru-RU" sz="2800" b="1" spc="50" dirty="0" smtClean="0">
                <a:ln w="11430"/>
                <a:solidFill>
                  <a:srgbClr val="0070C0"/>
                </a:solidFill>
                <a:effectLst>
                  <a:outerShdw blurRad="76200" dist="50800" dir="5400000" algn="tl" rotWithShape="0">
                    <a:srgbClr val="000000">
                      <a:alpha val="65000"/>
                    </a:srgbClr>
                  </a:outerShdw>
                </a:effectLst>
                <a:latin typeface="Times New Roman" pitchFamily="18" charset="0"/>
                <a:cs typeface="Times New Roman" pitchFamily="18" charset="0"/>
              </a:rPr>
              <a:t>«Неделя  «Мультфильмы»</a:t>
            </a:r>
          </a:p>
          <a:p>
            <a:pPr algn="ctr"/>
            <a:r>
              <a:rPr lang="ru-RU" sz="2800" b="1" spc="50" dirty="0" smtClean="0">
                <a:ln w="11430"/>
                <a:solidFill>
                  <a:srgbClr val="0070C0"/>
                </a:solidFill>
                <a:effectLst>
                  <a:outerShdw blurRad="76200" dist="50800" dir="5400000" algn="tl" rotWithShape="0">
                    <a:srgbClr val="000000">
                      <a:alpha val="65000"/>
                    </a:srgbClr>
                  </a:outerShdw>
                </a:effectLst>
                <a:latin typeface="Times New Roman" pitchFamily="18" charset="0"/>
                <a:cs typeface="Times New Roman" pitchFamily="18" charset="0"/>
              </a:rPr>
              <a:t>»</a:t>
            </a:r>
            <a:endParaRPr lang="ru-RU" sz="2800" b="1" spc="50" dirty="0">
              <a:ln w="11430"/>
              <a:solidFill>
                <a:srgbClr val="0070C0"/>
              </a:solidFill>
              <a:effectLst>
                <a:outerShdw blurRad="76200" dist="50800" dir="5400000" algn="tl" rotWithShape="0">
                  <a:srgbClr val="000000">
                    <a:alpha val="65000"/>
                  </a:srgbClr>
                </a:outerShdw>
              </a:effectLst>
            </a:endParaRPr>
          </a:p>
        </p:txBody>
      </p:sp>
      <p:pic>
        <p:nvPicPr>
          <p:cNvPr id="6" name="Рисунок 5" descr="C:\Users\Олег\Desktop\заготовка в газету\фото\SDC19653.JPG"/>
          <p:cNvPicPr/>
          <p:nvPr/>
        </p:nvPicPr>
        <p:blipFill>
          <a:blip r:embed="rId3" cstate="email"/>
          <a:srcRect/>
          <a:stretch>
            <a:fillRect/>
          </a:stretch>
        </p:blipFill>
        <p:spPr bwMode="auto">
          <a:xfrm>
            <a:off x="1285860" y="5715008"/>
            <a:ext cx="4429156" cy="250033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p:cNvPicPr>
            <a:picLocks noChangeAspect="1" noChangeArrowheads="1"/>
          </p:cNvPicPr>
          <p:nvPr/>
        </p:nvPicPr>
        <p:blipFill>
          <a:blip r:embed="rId3"/>
          <a:srcRect/>
          <a:stretch>
            <a:fillRect/>
          </a:stretch>
        </p:blipFill>
        <p:spPr bwMode="auto">
          <a:xfrm>
            <a:off x="0" y="0"/>
            <a:ext cx="6858000" cy="9187298"/>
          </a:xfrm>
          <a:prstGeom prst="rect">
            <a:avLst/>
          </a:prstGeom>
          <a:noFill/>
          <a:ln w="9525">
            <a:noFill/>
            <a:miter lim="800000"/>
            <a:headEnd/>
            <a:tailEnd/>
          </a:ln>
          <a:effectLst/>
        </p:spPr>
      </p:pic>
      <p:sp>
        <p:nvSpPr>
          <p:cNvPr id="4" name="TextBox 3"/>
          <p:cNvSpPr txBox="1"/>
          <p:nvPr/>
        </p:nvSpPr>
        <p:spPr>
          <a:xfrm>
            <a:off x="857232" y="1071538"/>
            <a:ext cx="5429288" cy="369332"/>
          </a:xfrm>
          <a:prstGeom prst="rect">
            <a:avLst/>
          </a:prstGeom>
          <a:noFill/>
        </p:spPr>
        <p:txBody>
          <a:bodyPr wrap="square" rtlCol="0">
            <a:spAutoFit/>
          </a:bodyPr>
          <a:lstStyle/>
          <a:p>
            <a:pPr algn="just"/>
            <a:r>
              <a:rPr lang="ru-RU" dirty="0" smtClean="0"/>
              <a:t>	</a:t>
            </a:r>
            <a:endParaRPr lang="ru-RU" dirty="0"/>
          </a:p>
        </p:txBody>
      </p:sp>
      <p:pic>
        <p:nvPicPr>
          <p:cNvPr id="11" name="Рисунок 10" descr="http://skychild.ru/uploads/posts/2014-09/1412075707_1395465929_1-kopiya.png"/>
          <p:cNvPicPr/>
          <p:nvPr/>
        </p:nvPicPr>
        <p:blipFill>
          <a:blip r:embed="rId4" cstate="print"/>
          <a:srcRect/>
          <a:stretch>
            <a:fillRect/>
          </a:stretch>
        </p:blipFill>
        <p:spPr bwMode="auto">
          <a:xfrm>
            <a:off x="428604" y="571472"/>
            <a:ext cx="5929354" cy="8143900"/>
          </a:xfrm>
          <a:prstGeom prst="rect">
            <a:avLst/>
          </a:prstGeom>
          <a:noFill/>
          <a:ln w="9525">
            <a:noFill/>
            <a:miter lim="800000"/>
            <a:headEnd/>
            <a:tailEnd/>
          </a:ln>
        </p:spPr>
      </p:pic>
      <p:sp>
        <p:nvSpPr>
          <p:cNvPr id="12" name="Прямоугольник 11"/>
          <p:cNvSpPr/>
          <p:nvPr/>
        </p:nvSpPr>
        <p:spPr>
          <a:xfrm>
            <a:off x="642918" y="857225"/>
            <a:ext cx="5572164" cy="6155531"/>
          </a:xfrm>
          <a:prstGeom prst="rect">
            <a:avLst/>
          </a:prstGeom>
        </p:spPr>
        <p:txBody>
          <a:bodyPr wrap="square">
            <a:spAutoFit/>
          </a:bodyPr>
          <a:lstStyle/>
          <a:p>
            <a:pPr algn="ctr"/>
            <a:r>
              <a:rPr lang="ru-RU" b="1" i="1" dirty="0" smtClean="0">
                <a:latin typeface="Times New Roman" pitchFamily="18" charset="0"/>
                <a:cs typeface="Times New Roman" pitchFamily="18" charset="0"/>
              </a:rPr>
              <a:t>С днем рождения поздравляем</a:t>
            </a:r>
            <a:br>
              <a:rPr lang="ru-RU" b="1" i="1" dirty="0" smtClean="0">
                <a:latin typeface="Times New Roman" pitchFamily="18" charset="0"/>
                <a:cs typeface="Times New Roman" pitchFamily="18" charset="0"/>
              </a:rPr>
            </a:br>
            <a:r>
              <a:rPr lang="ru-RU" b="1" i="1" dirty="0" smtClean="0">
                <a:latin typeface="Times New Roman" pitchFamily="18" charset="0"/>
                <a:cs typeface="Times New Roman" pitchFamily="18" charset="0"/>
              </a:rPr>
              <a:t>И от всей души желаем</a:t>
            </a:r>
            <a:br>
              <a:rPr lang="ru-RU" b="1" i="1" dirty="0" smtClean="0">
                <a:latin typeface="Times New Roman" pitchFamily="18" charset="0"/>
                <a:cs typeface="Times New Roman" pitchFamily="18" charset="0"/>
              </a:rPr>
            </a:br>
            <a:r>
              <a:rPr lang="ru-RU" b="1" i="1" dirty="0" smtClean="0">
                <a:latin typeface="Times New Roman" pitchFamily="18" charset="0"/>
                <a:cs typeface="Times New Roman" pitchFamily="18" charset="0"/>
              </a:rPr>
              <a:t>Улыбаться, веселиться,</a:t>
            </a:r>
            <a:br>
              <a:rPr lang="ru-RU" b="1" i="1" dirty="0" smtClean="0">
                <a:latin typeface="Times New Roman" pitchFamily="18" charset="0"/>
                <a:cs typeface="Times New Roman" pitchFamily="18" charset="0"/>
              </a:rPr>
            </a:br>
            <a:r>
              <a:rPr lang="ru-RU" b="1" i="1" dirty="0" smtClean="0">
                <a:latin typeface="Times New Roman" pitchFamily="18" charset="0"/>
                <a:cs typeface="Times New Roman" pitchFamily="18" charset="0"/>
              </a:rPr>
              <a:t>Не грустить и не сердиться.</a:t>
            </a:r>
            <a:br>
              <a:rPr lang="ru-RU" b="1" i="1" dirty="0" smtClean="0">
                <a:latin typeface="Times New Roman" pitchFamily="18" charset="0"/>
                <a:cs typeface="Times New Roman" pitchFamily="18" charset="0"/>
              </a:rPr>
            </a:br>
            <a:r>
              <a:rPr lang="ru-RU" b="1" i="1" dirty="0" smtClean="0">
                <a:latin typeface="Times New Roman" pitchFamily="18" charset="0"/>
                <a:cs typeface="Times New Roman" pitchFamily="18" charset="0"/>
              </a:rPr>
              <a:t/>
            </a:r>
            <a:br>
              <a:rPr lang="ru-RU" b="1" i="1" dirty="0" smtClean="0">
                <a:latin typeface="Times New Roman" pitchFamily="18" charset="0"/>
                <a:cs typeface="Times New Roman" pitchFamily="18" charset="0"/>
              </a:rPr>
            </a:br>
            <a:r>
              <a:rPr lang="ru-RU" b="1" i="1" dirty="0" smtClean="0">
                <a:latin typeface="Times New Roman" pitchFamily="18" charset="0"/>
                <a:cs typeface="Times New Roman" pitchFamily="18" charset="0"/>
              </a:rPr>
              <a:t>Пусть конфеты и игрушки</a:t>
            </a:r>
            <a:br>
              <a:rPr lang="ru-RU" b="1" i="1" dirty="0" smtClean="0">
                <a:latin typeface="Times New Roman" pitchFamily="18" charset="0"/>
                <a:cs typeface="Times New Roman" pitchFamily="18" charset="0"/>
              </a:rPr>
            </a:br>
            <a:r>
              <a:rPr lang="ru-RU" b="1" i="1" dirty="0" smtClean="0">
                <a:latin typeface="Times New Roman" pitchFamily="18" charset="0"/>
                <a:cs typeface="Times New Roman" pitchFamily="18" charset="0"/>
              </a:rPr>
              <a:t>Вдруг найдутся под подушкой,</a:t>
            </a:r>
            <a:br>
              <a:rPr lang="ru-RU" b="1" i="1" dirty="0" smtClean="0">
                <a:latin typeface="Times New Roman" pitchFamily="18" charset="0"/>
                <a:cs typeface="Times New Roman" pitchFamily="18" charset="0"/>
              </a:rPr>
            </a:br>
            <a:r>
              <a:rPr lang="ru-RU" b="1" i="1" dirty="0" smtClean="0">
                <a:latin typeface="Times New Roman" pitchFamily="18" charset="0"/>
                <a:cs typeface="Times New Roman" pitchFamily="18" charset="0"/>
              </a:rPr>
              <a:t>Будет полон дом друзей,</a:t>
            </a:r>
            <a:br>
              <a:rPr lang="ru-RU" b="1" i="1" dirty="0" smtClean="0">
                <a:latin typeface="Times New Roman" pitchFamily="18" charset="0"/>
                <a:cs typeface="Times New Roman" pitchFamily="18" charset="0"/>
              </a:rPr>
            </a:br>
            <a:r>
              <a:rPr lang="ru-RU" b="1" i="1" dirty="0" smtClean="0">
                <a:latin typeface="Times New Roman" pitchFamily="18" charset="0"/>
                <a:cs typeface="Times New Roman" pitchFamily="18" charset="0"/>
              </a:rPr>
              <a:t>С ними праздник веселей</a:t>
            </a:r>
            <a:r>
              <a:rPr lang="ru-RU" dirty="0" smtClean="0">
                <a:latin typeface="Times New Roman" pitchFamily="18" charset="0"/>
                <a:cs typeface="Times New Roman" pitchFamily="18" charset="0"/>
              </a:rPr>
              <a:t>.</a:t>
            </a:r>
          </a:p>
          <a:p>
            <a:pPr algn="ctr"/>
            <a:endParaRPr lang="ru-RU" dirty="0" smtClean="0"/>
          </a:p>
          <a:p>
            <a:pPr algn="ctr"/>
            <a:endParaRPr lang="ru-RU" dirty="0" smtClean="0"/>
          </a:p>
          <a:p>
            <a:pPr algn="ctr"/>
            <a:endParaRPr lang="ru-RU" sz="2400" b="1" i="1" dirty="0" smtClean="0">
              <a:solidFill>
                <a:srgbClr val="FF0000"/>
              </a:solidFill>
            </a:endParaRPr>
          </a:p>
          <a:p>
            <a:pPr algn="ctr"/>
            <a:endParaRPr lang="ru-RU" sz="2400" b="1" i="1" dirty="0" smtClean="0">
              <a:solidFill>
                <a:srgbClr val="FF0000"/>
              </a:solidFill>
            </a:endParaRPr>
          </a:p>
          <a:p>
            <a:pPr algn="ctr"/>
            <a:endParaRPr lang="ru-RU" sz="2400" b="1" i="1" dirty="0" smtClean="0">
              <a:solidFill>
                <a:srgbClr val="FF0000"/>
              </a:solidFill>
            </a:endParaRPr>
          </a:p>
          <a:p>
            <a:pPr algn="ctr"/>
            <a:endParaRPr lang="ru-RU" sz="2400" b="1" i="1" dirty="0" smtClean="0">
              <a:solidFill>
                <a:srgbClr val="FF0000"/>
              </a:solidFill>
            </a:endParaRPr>
          </a:p>
          <a:p>
            <a:pPr algn="ctr"/>
            <a:endParaRPr lang="ru-RU" sz="2400" b="1" i="1" dirty="0" smtClean="0">
              <a:solidFill>
                <a:srgbClr val="FF0000"/>
              </a:solidFill>
            </a:endParaRPr>
          </a:p>
          <a:p>
            <a:pPr algn="ctr"/>
            <a:endParaRPr lang="ru-RU" sz="2000" b="1" i="1" dirty="0" smtClean="0">
              <a:solidFill>
                <a:srgbClr val="FF0000"/>
              </a:solidFill>
            </a:endParaRPr>
          </a:p>
          <a:p>
            <a:pPr algn="ctr"/>
            <a:endParaRPr lang="ru-RU" sz="2000" b="1" i="1" dirty="0" smtClean="0">
              <a:solidFill>
                <a:srgbClr val="FF0000"/>
              </a:solidFill>
            </a:endParaRPr>
          </a:p>
          <a:p>
            <a:pPr algn="ctr"/>
            <a:endParaRPr lang="ru-RU" dirty="0" smtClean="0"/>
          </a:p>
          <a:p>
            <a:pPr algn="ctr"/>
            <a:endParaRPr lang="ru-RU" dirty="0"/>
          </a:p>
        </p:txBody>
      </p:sp>
      <p:pic>
        <p:nvPicPr>
          <p:cNvPr id="6" name="Рисунок 5" descr="C:\Users\Олег\Desktop\Осень подготовительные\IMG_8590.JPG"/>
          <p:cNvPicPr/>
          <p:nvPr/>
        </p:nvPicPr>
        <p:blipFill>
          <a:blip r:embed="rId5" cstate="email"/>
          <a:srcRect/>
          <a:stretch>
            <a:fillRect/>
          </a:stretch>
        </p:blipFill>
        <p:spPr bwMode="auto">
          <a:xfrm>
            <a:off x="2571744" y="3643306"/>
            <a:ext cx="2214578" cy="2979350"/>
          </a:xfrm>
          <a:prstGeom prst="rect">
            <a:avLst/>
          </a:prstGeom>
          <a:noFill/>
          <a:ln w="9525">
            <a:noFill/>
            <a:miter lim="800000"/>
            <a:headEnd/>
            <a:tailEnd/>
          </a:ln>
        </p:spPr>
      </p:pic>
      <p:sp>
        <p:nvSpPr>
          <p:cNvPr id="7" name="TextBox 6"/>
          <p:cNvSpPr txBox="1"/>
          <p:nvPr/>
        </p:nvSpPr>
        <p:spPr>
          <a:xfrm>
            <a:off x="1500174" y="6715140"/>
            <a:ext cx="4000528" cy="461665"/>
          </a:xfrm>
          <a:prstGeom prst="rect">
            <a:avLst/>
          </a:prstGeom>
          <a:noFill/>
        </p:spPr>
        <p:txBody>
          <a:bodyPr wrap="square" rtlCol="0">
            <a:spAutoFit/>
          </a:bodyPr>
          <a:lstStyle/>
          <a:p>
            <a:pPr algn="ctr"/>
            <a:r>
              <a:rPr lang="ru-RU" sz="2400" b="1" dirty="0" smtClean="0">
                <a:solidFill>
                  <a:srgbClr val="FF0000"/>
                </a:solidFill>
                <a:latin typeface="Times New Roman" pitchFamily="18" charset="0"/>
                <a:cs typeface="Times New Roman" pitchFamily="18" charset="0"/>
              </a:rPr>
              <a:t>Михайличенко </a:t>
            </a:r>
            <a:r>
              <a:rPr lang="ru-RU" sz="2400" b="1" dirty="0" err="1" smtClean="0">
                <a:solidFill>
                  <a:srgbClr val="FF0000"/>
                </a:solidFill>
                <a:latin typeface="Times New Roman" pitchFamily="18" charset="0"/>
                <a:cs typeface="Times New Roman" pitchFamily="18" charset="0"/>
              </a:rPr>
              <a:t>Эмилия</a:t>
            </a:r>
            <a:endParaRPr lang="ru-RU" sz="2400" b="1" dirty="0">
              <a:solidFill>
                <a:srgbClr val="FF0000"/>
              </a:solidFill>
              <a:latin typeface="Times New Roman"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2"/>
          <a:srcRect/>
          <a:stretch>
            <a:fillRect/>
          </a:stretch>
        </p:blipFill>
        <p:spPr bwMode="auto">
          <a:xfrm>
            <a:off x="0" y="0"/>
            <a:ext cx="6858000" cy="9187298"/>
          </a:xfrm>
          <a:prstGeom prst="rect">
            <a:avLst/>
          </a:prstGeom>
          <a:noFill/>
          <a:ln w="9525">
            <a:noFill/>
            <a:miter lim="800000"/>
            <a:headEnd/>
            <a:tailEnd/>
          </a:ln>
          <a:effectLst/>
        </p:spPr>
      </p:pic>
      <p:sp>
        <p:nvSpPr>
          <p:cNvPr id="4" name="TextBox 3"/>
          <p:cNvSpPr txBox="1"/>
          <p:nvPr/>
        </p:nvSpPr>
        <p:spPr>
          <a:xfrm>
            <a:off x="857232" y="1071538"/>
            <a:ext cx="5429288" cy="369332"/>
          </a:xfrm>
          <a:prstGeom prst="rect">
            <a:avLst/>
          </a:prstGeom>
          <a:noFill/>
        </p:spPr>
        <p:txBody>
          <a:bodyPr wrap="square" rtlCol="0">
            <a:spAutoFit/>
          </a:bodyPr>
          <a:lstStyle/>
          <a:p>
            <a:pPr algn="just"/>
            <a:r>
              <a:rPr lang="ru-RU" dirty="0" smtClean="0"/>
              <a:t>	</a:t>
            </a:r>
            <a:endParaRPr lang="ru-RU" dirty="0"/>
          </a:p>
        </p:txBody>
      </p:sp>
      <p:sp>
        <p:nvSpPr>
          <p:cNvPr id="6" name="TextBox 5"/>
          <p:cNvSpPr txBox="1"/>
          <p:nvPr/>
        </p:nvSpPr>
        <p:spPr>
          <a:xfrm>
            <a:off x="857233" y="285720"/>
            <a:ext cx="5643602" cy="954107"/>
          </a:xfrm>
          <a:prstGeom prst="rect">
            <a:avLst/>
          </a:prstGeom>
          <a:noFill/>
        </p:spPr>
        <p:txBody>
          <a:bodyPr wrap="square" rtlCol="0">
            <a:spAutoFit/>
          </a:bodyPr>
          <a:lstStyle/>
          <a:p>
            <a:pPr algn="ctr"/>
            <a:r>
              <a:rPr lang="ru-RU"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rPr>
              <a:t>Это интересно!</a:t>
            </a:r>
          </a:p>
          <a:p>
            <a:pPr algn="ctr"/>
            <a:r>
              <a:rPr lang="ru-RU" sz="2800" b="1" cap="all" dirty="0" smtClean="0">
                <a:ln w="9000" cmpd="sng">
                  <a:solidFill>
                    <a:schemeClr val="accent4">
                      <a:shade val="50000"/>
                      <a:satMod val="120000"/>
                    </a:schemeClr>
                  </a:solidFill>
                  <a:prstDash val="solid"/>
                </a:ln>
                <a:solidFill>
                  <a:srgbClr val="7030A0"/>
                </a:solidFill>
                <a:effectLst>
                  <a:reflection blurRad="12700" stA="28000" endPos="45000" dist="1000" dir="5400000" sy="-100000" algn="bl" rotWithShape="0"/>
                </a:effectLst>
                <a:latin typeface="Times New Roman" pitchFamily="18" charset="0"/>
                <a:cs typeface="Times New Roman" pitchFamily="18" charset="0"/>
              </a:rPr>
              <a:t>"</a:t>
            </a:r>
            <a:r>
              <a:rPr lang="ru-RU" sz="2800" b="1" dirty="0" smtClean="0">
                <a:solidFill>
                  <a:srgbClr val="7030A0"/>
                </a:solidFill>
                <a:latin typeface="Times New Roman" pitchFamily="18" charset="0"/>
                <a:cs typeface="Times New Roman" pitchFamily="18" charset="0"/>
              </a:rPr>
              <a:t> Кризис 6-7 лет </a:t>
            </a:r>
            <a:r>
              <a:rPr lang="ru-RU" sz="2800" b="1" cap="all" dirty="0" smtClean="0">
                <a:ln w="9000" cmpd="sng">
                  <a:solidFill>
                    <a:schemeClr val="accent4">
                      <a:shade val="50000"/>
                      <a:satMod val="120000"/>
                    </a:schemeClr>
                  </a:solidFill>
                  <a:prstDash val="solid"/>
                </a:ln>
                <a:solidFill>
                  <a:srgbClr val="7030A0"/>
                </a:solidFill>
                <a:effectLst>
                  <a:reflection blurRad="12700" stA="28000" endPos="45000" dist="1000" dir="5400000" sy="-100000" algn="bl" rotWithShape="0"/>
                </a:effectLst>
                <a:latin typeface="Times New Roman" pitchFamily="18" charset="0"/>
                <a:cs typeface="Times New Roman" pitchFamily="18" charset="0"/>
              </a:rPr>
              <a:t>""</a:t>
            </a:r>
            <a:endParaRPr lang="ru-RU" sz="2800" b="1" cap="all" dirty="0">
              <a:ln w="9000" cmpd="sng">
                <a:solidFill>
                  <a:schemeClr val="accent4">
                    <a:shade val="50000"/>
                    <a:satMod val="120000"/>
                  </a:schemeClr>
                </a:solidFill>
                <a:prstDash val="solid"/>
              </a:ln>
              <a:solidFill>
                <a:srgbClr val="7030A0"/>
              </a:solidFill>
              <a:effectLst>
                <a:reflection blurRad="12700" stA="28000" endPos="45000" dist="1000" dir="5400000" sy="-100000" algn="bl" rotWithShape="0"/>
              </a:effectLst>
              <a:latin typeface="Times New Roman" pitchFamily="18" charset="0"/>
              <a:cs typeface="Times New Roman" pitchFamily="18" charset="0"/>
            </a:endParaRPr>
          </a:p>
        </p:txBody>
      </p:sp>
      <p:sp>
        <p:nvSpPr>
          <p:cNvPr id="7" name="TextBox 6"/>
          <p:cNvSpPr txBox="1"/>
          <p:nvPr/>
        </p:nvSpPr>
        <p:spPr>
          <a:xfrm>
            <a:off x="357167" y="928662"/>
            <a:ext cx="6215106" cy="8463855"/>
          </a:xfrm>
          <a:prstGeom prst="rect">
            <a:avLst/>
          </a:prstGeom>
          <a:noFill/>
        </p:spPr>
        <p:txBody>
          <a:bodyPr wrap="square" rtlCol="0">
            <a:spAutoFit/>
          </a:bodyPr>
          <a:lstStyle/>
          <a:p>
            <a:pPr algn="ctr"/>
            <a:r>
              <a:rPr lang="ru-RU" b="1" dirty="0" smtClean="0"/>
              <a:t>»</a:t>
            </a:r>
            <a:endParaRPr lang="ru-RU" dirty="0" smtClean="0"/>
          </a:p>
          <a:p>
            <a:pPr algn="just"/>
            <a:r>
              <a:rPr lang="ru-RU" dirty="0" smtClean="0"/>
              <a:t> 	</a:t>
            </a:r>
            <a:r>
              <a:rPr lang="ru-RU" sz="1400" dirty="0" smtClean="0">
                <a:latin typeface="Times New Roman" pitchFamily="18" charset="0"/>
                <a:cs typeface="Times New Roman" pitchFamily="18" charset="0"/>
              </a:rPr>
              <a:t>Кризис конца дошкольного возраста и перехода к возрасту школьному, наиболее вариативен по своим проявлениям. Основной его причиной является то, что дети исчерпали развивающие возможности игр. На всем протяжении дошкольного детства игра была не просто любимым занятием мальчиков и девочек, она являлась стимулом к их прогрессивному поступательному развитию и важнейшим условием его осуществления. Через нее дети осваивали различные социальные роли и отношения, совершенствовали свои умения, оттачивали интеллект, учились управлять своими эмоциями и поведением. Через игровое взаимодействие с различными предметами они познавали окружающий мир. Но рано или поздно наступает момент, когда воображаемые игровые обстоятельства, предметы-заменители и игрушки, «</a:t>
            </a:r>
            <a:r>
              <a:rPr lang="ru-RU" sz="1400" dirty="0" err="1" smtClean="0">
                <a:latin typeface="Times New Roman" pitchFamily="18" charset="0"/>
                <a:cs typeface="Times New Roman" pitchFamily="18" charset="0"/>
              </a:rPr>
              <a:t>невсамделишние</a:t>
            </a:r>
            <a:r>
              <a:rPr lang="ru-RU" sz="1400" dirty="0" smtClean="0">
                <a:latin typeface="Times New Roman" pitchFamily="18" charset="0"/>
                <a:cs typeface="Times New Roman" pitchFamily="18" charset="0"/>
              </a:rPr>
              <a:t>» персонажи и роли уже не могут заполнить разрыв между простейшими утилитарными знаниями и умениями дошкольников и их потребностью познать мир во всей его полноте и сложности, уяснить скрытую от восприятия внутреннюю причинность событий, научиться предвидеть результаты собственных разнообразных воздействий. Дети стремятся стать равными взрослым, которые обладают, по их мнению, уникальными, бесценными качествами всезнания и всемогущества. Ведь именно взрослые знают ответы на все вопросы, именно им все позволено, именно они решают, как будет протекать жизнь окружающих их людей, какие события желательны, а какие нет.</a:t>
            </a:r>
            <a:r>
              <a:rPr lang="ru-RU" sz="1400" dirty="0" smtClean="0"/>
              <a:t> </a:t>
            </a:r>
            <a:r>
              <a:rPr lang="ru-RU" sz="1400" dirty="0" smtClean="0">
                <a:latin typeface="Times New Roman" pitchFamily="18" charset="0"/>
                <a:cs typeface="Times New Roman" pitchFamily="18" charset="0"/>
              </a:rPr>
              <a:t>В стремлении стать взрослыми дети уже прошли несколько ступеней. Они опробовали такие приемы, как пребывание в одной ситуации со взрослыми («Папа, можно, я вместе с тобой буду?., пойду?..»), подражание их поведению и действиям («Мама, можно, я тоже попробую?..»), принятие на себя роли взрослого в сюжетно-ролевой игре в семью, в магазин, в больницу и т. п. Однако достигнутый ребятами уровень интеллектуального развития позволяет им ясно осознавать, что эти приемы оказались недостаточными для того, чтобы действительно стать равными мамам и папам. Они понимают, что собственного опыта им явно недостаточно. Отсюда берет свое начало тяга детей к теоретическим обобщенным знаниям, которые не ограничиваются опытом одного человека, а накоплены человечеством в целом. Знания эти не явные, они скрыты, зашифрованы, и, чтобы проникнуть в суть различных теоретических знаков и символов, детям требуются помощники. Но кто возьмет на себя эти обязанности, детям пока неизвестно.</a:t>
            </a:r>
          </a:p>
          <a:p>
            <a:pPr algn="just"/>
            <a:endParaRPr lang="ru-RU" sz="1400" dirty="0" smtClean="0">
              <a:latin typeface="Times New Roman" pitchFamily="18" charset="0"/>
              <a:cs typeface="Times New Roman" pitchFamily="18" charset="0"/>
            </a:endParaRPr>
          </a:p>
          <a:p>
            <a:pPr algn="just"/>
            <a:r>
              <a:rPr lang="ru-RU" sz="1400" dirty="0" smtClean="0">
                <a:latin typeface="Times New Roman" pitchFamily="18" charset="0"/>
                <a:cs typeface="Times New Roman" pitchFamily="18" charset="0"/>
              </a:rPr>
              <a:t>	</a:t>
            </a:r>
            <a:endParaRPr lang="ru-RU" sz="1400" dirty="0">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srcRect/>
          <a:stretch>
            <a:fillRect/>
          </a:stretch>
        </p:blipFill>
        <p:spPr bwMode="auto">
          <a:xfrm>
            <a:off x="0" y="0"/>
            <a:ext cx="6858000" cy="9187298"/>
          </a:xfrm>
          <a:prstGeom prst="rect">
            <a:avLst/>
          </a:prstGeom>
          <a:noFill/>
          <a:ln w="9525">
            <a:noFill/>
            <a:miter lim="800000"/>
            <a:headEnd/>
            <a:tailEnd/>
          </a:ln>
          <a:effectLst/>
        </p:spPr>
      </p:pic>
      <p:sp>
        <p:nvSpPr>
          <p:cNvPr id="4" name="TextBox 3"/>
          <p:cNvSpPr txBox="1"/>
          <p:nvPr/>
        </p:nvSpPr>
        <p:spPr>
          <a:xfrm>
            <a:off x="857232" y="1071538"/>
            <a:ext cx="5429288" cy="369332"/>
          </a:xfrm>
          <a:prstGeom prst="rect">
            <a:avLst/>
          </a:prstGeom>
          <a:noFill/>
        </p:spPr>
        <p:txBody>
          <a:bodyPr wrap="square" rtlCol="0">
            <a:spAutoFit/>
          </a:bodyPr>
          <a:lstStyle/>
          <a:p>
            <a:pPr algn="just"/>
            <a:r>
              <a:rPr lang="ru-RU" dirty="0" smtClean="0"/>
              <a:t>	</a:t>
            </a:r>
            <a:endParaRPr lang="ru-RU" dirty="0"/>
          </a:p>
        </p:txBody>
      </p:sp>
      <p:sp>
        <p:nvSpPr>
          <p:cNvPr id="6" name="Прямоугольник 5"/>
          <p:cNvSpPr/>
          <p:nvPr/>
        </p:nvSpPr>
        <p:spPr>
          <a:xfrm>
            <a:off x="357166" y="571472"/>
            <a:ext cx="6143668" cy="8780385"/>
          </a:xfrm>
          <a:prstGeom prst="rect">
            <a:avLst/>
          </a:prstGeom>
        </p:spPr>
        <p:txBody>
          <a:bodyPr wrap="square">
            <a:spAutoFit/>
          </a:bodyPr>
          <a:lstStyle/>
          <a:p>
            <a:pPr algn="just"/>
            <a:r>
              <a:rPr lang="ru-RU" sz="1400" dirty="0" smtClean="0">
                <a:latin typeface="Times New Roman" pitchFamily="18" charset="0"/>
                <a:cs typeface="Times New Roman" pitchFamily="18" charset="0"/>
              </a:rPr>
              <a:t>	Ситуация «хочу и не могу» старших дошкольников явно не устраивает. Они выбирают самые разнообразные формы протеста для выражения своего недовольства, ведь чем старше становятся дети, тем обширнее репертуар их действий. Например, ребенок начинает проявлять ревность и подозрительность в отношении родителей и других взрослых членов своей семьи. Девочки и мальчики навязчиво преследуют пап и мам, стараются не оставлять их наедине друг с другом, наивно полагая, что именно в эти моменты взрослые обмениваются какой-то особой информацией, скрытой от детей. </a:t>
            </a:r>
          </a:p>
          <a:p>
            <a:pPr algn="just"/>
            <a:r>
              <a:rPr lang="ru-RU" sz="1400" dirty="0" smtClean="0">
                <a:latin typeface="Times New Roman" pitchFamily="18" charset="0"/>
                <a:cs typeface="Times New Roman" pitchFamily="18" charset="0"/>
              </a:rPr>
              <a:t>Другой распространенной формой протеста является негативизм (отрицание). Он действует в отношении прошлого ребенка. Девчонки и мальчишки с недоверием относятся к тому факту, что когда-то они были малы, глупы и беспомощны. Это недоверие, психологическое отрицание распространяется на предметы одежды, которыми они когда-то пользовались, на их старые игрушки, книжки, высказывания. Им не верится, что раньше занятия кубиками, куклами, машинками доставляли им явное удовольствие, что это их каракулями изрисованы страницы книг. Все то, что два-три года назад вызывало восторг и восхищение, ныне вызывает у них лишь скептическое удивление. Былые любимцы валяются, пылятся по углам, свалены в кучу в ящиках. И хотя дети по-прежнему с восторгом рассматривают витрины, прилавки с игрушками, но привлекает их лишь разнообразие товаров, их сравнительная стоимость. Ребята тянутся к новой деятельности, игрушки уже не способны увлечь их по-настоящему.</a:t>
            </a:r>
          </a:p>
          <a:p>
            <a:pPr algn="just"/>
            <a:r>
              <a:rPr lang="ru-RU" sz="1400" dirty="0" smtClean="0">
                <a:latin typeface="Times New Roman" pitchFamily="18" charset="0"/>
                <a:cs typeface="Times New Roman" pitchFamily="18" charset="0"/>
              </a:rPr>
              <a:t> Кризис конца дошкольного детства может начинаться даже в 5 - 5,5 лет. Тогда он протекает более очевидно и болезненно. Если же время приближено к началу занятий в школе, то он может пройти сглажено, почти незаметно для окружающих. Средством преодоления негативных проявлений кризиса является создание условий для начала освоения ребенком учебной деятельности, где он может овладеть теоретическими знаниями, прежде всего азбукой, письменностью и счетом. Ведь в период кризиса формируется готовность к школьному обучению. И в этом состоит его положительное значение. Попытки многих родителей приобщить своих детей к научно-теоретическому знанию (как можно раньше научить читать, составлять слоги и слова, писать, выполнять арифметические действия, благо соответствующих книг, пособий, игрушек сейчас хоть пруд пруди) заканчиваются неудачей именно потому, что по срокам не совпадают с кризисом конца дошкольного детства.</a:t>
            </a:r>
          </a:p>
          <a:p>
            <a:pPr algn="just"/>
            <a:endParaRPr lang="ru-RU" sz="1400" dirty="0" smtClean="0">
              <a:latin typeface="Times New Roman" pitchFamily="18" charset="0"/>
              <a:cs typeface="Times New Roman" pitchFamily="18" charset="0"/>
            </a:endParaRPr>
          </a:p>
          <a:p>
            <a:endParaRPr lang="ru-RU" sz="1400" dirty="0" smtClean="0">
              <a:latin typeface="Times New Roman" pitchFamily="18" charset="0"/>
              <a:cs typeface="Times New Roman"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srcRect/>
          <a:stretch>
            <a:fillRect/>
          </a:stretch>
        </p:blipFill>
        <p:spPr bwMode="auto">
          <a:xfrm>
            <a:off x="0" y="0"/>
            <a:ext cx="6858000" cy="9187298"/>
          </a:xfrm>
          <a:prstGeom prst="rect">
            <a:avLst/>
          </a:prstGeom>
          <a:noFill/>
          <a:ln w="9525">
            <a:noFill/>
            <a:miter lim="800000"/>
            <a:headEnd/>
            <a:tailEnd/>
          </a:ln>
          <a:effectLst/>
        </p:spPr>
      </p:pic>
      <p:sp>
        <p:nvSpPr>
          <p:cNvPr id="2" name="Прямоугольник 1"/>
          <p:cNvSpPr/>
          <p:nvPr/>
        </p:nvSpPr>
        <p:spPr>
          <a:xfrm>
            <a:off x="785794" y="1285852"/>
            <a:ext cx="5286412" cy="5909310"/>
          </a:xfrm>
          <a:prstGeom prst="rect">
            <a:avLst/>
          </a:prstGeom>
        </p:spPr>
        <p:txBody>
          <a:bodyPr wrap="square">
            <a:spAutoFit/>
          </a:bodyPr>
          <a:lstStyle/>
          <a:p>
            <a:pPr algn="just"/>
            <a:r>
              <a:rPr lang="ru-RU" sz="1400" dirty="0" smtClean="0">
                <a:latin typeface="Times New Roman" pitchFamily="18" charset="0"/>
                <a:cs typeface="Times New Roman" pitchFamily="18" charset="0"/>
              </a:rPr>
              <a:t>	Кризисы (и кризис семи лет) занимают относительно короткое время: несколько месяцев, год, а редко два года. В это время происходят резкие, фундаментальные изменения в психике ребенка. Развитие в кризисные периоды носят бурный, стремительный, "революционный” характер. При этом в очень короткий срок ребенок меняется весь. Кризис возникает на стыке двух возрастов и является завершением предыдущего этапа (в данном случае дошкольного) и начала следующего (школьного).</a:t>
            </a:r>
          </a:p>
          <a:p>
            <a:pPr algn="just"/>
            <a:r>
              <a:rPr lang="ru-RU" sz="1400" dirty="0" smtClean="0">
                <a:latin typeface="Times New Roman" pitchFamily="18" charset="0"/>
                <a:cs typeface="Times New Roman" pitchFamily="18" charset="0"/>
              </a:rPr>
              <a:t>	  Существует связь кризиса семи лет и успешности адаптации детей к школе. Дошкольники, в поведении которых до поступления в школу замечены симптомы кризиса, в первом классе испытывают меньшие трудности, чем те дети, у которых кризис семи лет до школы никак не проявлялся. Родители замечают, что «ребенок вдруг испортился», «всегда был послушным, а сейчас как будто подменили», капризничает, голос повышает, дерзит, «кривляется» и т.д. Из наблюдений: дети подвижны, легко начинают и бросают игру, требуют внимание взрослых, спрашивают о школе, предпочитают совместными со взрослыми занятия игре. Они характеризуются как «очень активные, нуждающиеся в контроле, неусидчивые, непослушные почемучки». Такие дети, придя в школу, адаптируются за короткий период.</a:t>
            </a:r>
          </a:p>
          <a:p>
            <a:pPr algn="just"/>
            <a:r>
              <a:rPr lang="ru-RU" sz="1400" dirty="0" smtClean="0">
                <a:latin typeface="Times New Roman" pitchFamily="18" charset="0"/>
                <a:cs typeface="Times New Roman" pitchFamily="18" charset="0"/>
              </a:rPr>
              <a:t>	Сейчас говорят о смещении границ кризиса семи лет к шестилетнему возрасту. У некоторых детей появляется негативная симптоматика к пяти с половиной годам, поэтому сейчас говорят о кризисе 6-7 лет.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srcRect/>
          <a:stretch>
            <a:fillRect/>
          </a:stretch>
        </p:blipFill>
        <p:spPr bwMode="auto">
          <a:xfrm>
            <a:off x="0" y="0"/>
            <a:ext cx="6858000" cy="9187298"/>
          </a:xfrm>
          <a:prstGeom prst="rect">
            <a:avLst/>
          </a:prstGeom>
          <a:noFill/>
          <a:ln w="9525">
            <a:noFill/>
            <a:miter lim="800000"/>
            <a:headEnd/>
            <a:tailEnd/>
          </a:ln>
          <a:effectLst/>
        </p:spPr>
      </p:pic>
      <p:sp>
        <p:nvSpPr>
          <p:cNvPr id="4" name="TextBox 3"/>
          <p:cNvSpPr txBox="1"/>
          <p:nvPr/>
        </p:nvSpPr>
        <p:spPr>
          <a:xfrm>
            <a:off x="785794" y="857224"/>
            <a:ext cx="5572164" cy="7571303"/>
          </a:xfrm>
          <a:prstGeom prst="rect">
            <a:avLst/>
          </a:prstGeom>
          <a:noFill/>
        </p:spPr>
        <p:txBody>
          <a:bodyPr wrap="square" rtlCol="0">
            <a:spAutoFit/>
          </a:bodyPr>
          <a:lstStyle/>
          <a:p>
            <a:r>
              <a:rPr lang="ru-RU" sz="1400" b="1" dirty="0" smtClean="0">
                <a:latin typeface="Times New Roman" pitchFamily="18" charset="0"/>
                <a:cs typeface="Times New Roman" pitchFamily="18" charset="0"/>
              </a:rPr>
              <a:t>Рекомендации родителям «Как общаться с ребенком во время возрастного кризиса 6-7 лет»</a:t>
            </a:r>
            <a:endParaRPr lang="ru-RU" sz="1400" dirty="0" smtClean="0">
              <a:latin typeface="Times New Roman" pitchFamily="18" charset="0"/>
              <a:cs typeface="Times New Roman" pitchFamily="18" charset="0"/>
            </a:endParaRPr>
          </a:p>
          <a:p>
            <a:pPr algn="just"/>
            <a:r>
              <a:rPr lang="ru-RU" sz="1200" dirty="0" smtClean="0">
                <a:latin typeface="Times New Roman" pitchFamily="18" charset="0"/>
                <a:cs typeface="Times New Roman" pitchFamily="18" charset="0"/>
              </a:rPr>
              <a:t>1.Поощряйте самостоятельность и активность ребенка, предоставьте ему возможность действовать самостоятельно. </a:t>
            </a:r>
          </a:p>
          <a:p>
            <a:pPr algn="just"/>
            <a:r>
              <a:rPr lang="ru-RU" sz="1200" dirty="0" smtClean="0">
                <a:latin typeface="Times New Roman" pitchFamily="18" charset="0"/>
                <a:cs typeface="Times New Roman" pitchFamily="18" charset="0"/>
              </a:rPr>
              <a:t>2. Постарайтесь взять на себя роль друга и советчика, а не строгого воспитателя. Помогайте ребенку в сложных для него ситуациях. </a:t>
            </a:r>
          </a:p>
          <a:p>
            <a:pPr algn="just"/>
            <a:r>
              <a:rPr lang="ru-RU" sz="1200" dirty="0" smtClean="0">
                <a:latin typeface="Times New Roman" pitchFamily="18" charset="0"/>
                <a:cs typeface="Times New Roman" pitchFamily="18" charset="0"/>
              </a:rPr>
              <a:t>3. Привлекайте ребенка к обсуждению различных «взрослых» проблем.</a:t>
            </a:r>
          </a:p>
          <a:p>
            <a:pPr algn="just"/>
            <a:r>
              <a:rPr lang="ru-RU" sz="1200" dirty="0" smtClean="0">
                <a:latin typeface="Times New Roman" pitchFamily="18" charset="0"/>
                <a:cs typeface="Times New Roman" pitchFamily="18" charset="0"/>
              </a:rPr>
              <a:t>4. Поинтересуйтесь его мнением по обсуждаемому вопросу, внимательно выслушайте его, прежде чем критиковать. Возможно, в том, что говорит ребенок, есть рациональное зерно.</a:t>
            </a:r>
          </a:p>
          <a:p>
            <a:pPr algn="just"/>
            <a:r>
              <a:rPr lang="ru-RU" sz="1200" dirty="0" smtClean="0">
                <a:latin typeface="Times New Roman" pitchFamily="18" charset="0"/>
                <a:cs typeface="Times New Roman" pitchFamily="18" charset="0"/>
              </a:rPr>
              <a:t>5. Дайте ему возможность высказаться и тактично поправьте, если он в чем-то ошибается.</a:t>
            </a:r>
          </a:p>
          <a:p>
            <a:pPr algn="just"/>
            <a:r>
              <a:rPr lang="ru-RU" sz="1200" dirty="0" smtClean="0">
                <a:latin typeface="Times New Roman" pitchFamily="18" charset="0"/>
                <a:cs typeface="Times New Roman" pitchFamily="18" charset="0"/>
              </a:rPr>
              <a:t>6. Будьте готовы принять точку зрения малыша и согласиться с ним.  Это не нанесет ущерба вашему авторитету, зато укрепит в ребенке чувство самоуважения.</a:t>
            </a:r>
          </a:p>
          <a:p>
            <a:pPr algn="just"/>
            <a:r>
              <a:rPr lang="ru-RU" sz="1200" dirty="0" smtClean="0">
                <a:latin typeface="Times New Roman" pitchFamily="18" charset="0"/>
                <a:cs typeface="Times New Roman" pitchFamily="18" charset="0"/>
              </a:rPr>
              <a:t> 7. Будьте рядом с ребенком, покажите, что вы понимаете и цените его, уважаете его достижения и можете помочь в случае неудачи.</a:t>
            </a:r>
          </a:p>
          <a:p>
            <a:pPr algn="just"/>
            <a:r>
              <a:rPr lang="ru-RU" sz="1200" dirty="0" smtClean="0">
                <a:latin typeface="Times New Roman" pitchFamily="18" charset="0"/>
                <a:cs typeface="Times New Roman" pitchFamily="18" charset="0"/>
              </a:rPr>
              <a:t>8. Покажите ребенку способ достижения желаемого и не забудьте похвалить его в случае успеха.  </a:t>
            </a:r>
          </a:p>
          <a:p>
            <a:pPr algn="just"/>
            <a:r>
              <a:rPr lang="ru-RU" sz="1200" dirty="0" smtClean="0">
                <a:latin typeface="Times New Roman" pitchFamily="18" charset="0"/>
                <a:cs typeface="Times New Roman" pitchFamily="18" charset="0"/>
              </a:rPr>
              <a:t>9. Поощряйте даже самый маленький успех ребенка на пути достижения цели. Это поможет ему укрепить веру в себя, почувствовать себя сильным и самостоятельным.</a:t>
            </a:r>
          </a:p>
          <a:p>
            <a:pPr algn="just"/>
            <a:r>
              <a:rPr lang="ru-RU" sz="1200" dirty="0" smtClean="0">
                <a:latin typeface="Times New Roman" pitchFamily="18" charset="0"/>
                <a:cs typeface="Times New Roman" pitchFamily="18" charset="0"/>
              </a:rPr>
              <a:t>10.Отвечайте на вопросы ребенка. Не отмахивайтесь от вопросов малыша, даже если вы неоднократно отвечали на них. Возраст 6 – 7 лет - это возраст почемучек.</a:t>
            </a:r>
          </a:p>
          <a:p>
            <a:pPr algn="just"/>
            <a:r>
              <a:rPr lang="ru-RU" sz="1200" dirty="0" smtClean="0">
                <a:latin typeface="Times New Roman" pitchFamily="18" charset="0"/>
                <a:cs typeface="Times New Roman" pitchFamily="18" charset="0"/>
              </a:rPr>
              <a:t> 11. Любознательность ребенка, в этом возрасте не знает границ. Возможность получить ответы на все возникающие вопросы дает сильный толчок для интеллектуального и социального развития малыша.</a:t>
            </a:r>
          </a:p>
          <a:p>
            <a:pPr algn="just"/>
            <a:r>
              <a:rPr lang="ru-RU" sz="1200" dirty="0" smtClean="0">
                <a:latin typeface="Times New Roman" pitchFamily="18" charset="0"/>
                <a:cs typeface="Times New Roman" pitchFamily="18" charset="0"/>
              </a:rPr>
              <a:t>12. Будьте последовательны в своих требованиях. Если вы что-то не разрешаете ребенку, то стойте на своем до конца. Иначе, слезы и истерики станут для него удобным и привычным способом настоять на своем мнении.</a:t>
            </a:r>
          </a:p>
          <a:p>
            <a:pPr algn="just"/>
            <a:r>
              <a:rPr lang="ru-RU" sz="1200" dirty="0" smtClean="0">
                <a:latin typeface="Times New Roman" pitchFamily="18" charset="0"/>
                <a:cs typeface="Times New Roman" pitchFamily="18" charset="0"/>
              </a:rPr>
              <a:t> </a:t>
            </a:r>
          </a:p>
          <a:p>
            <a:pPr algn="just"/>
            <a:r>
              <a:rPr lang="ru-RU" sz="1200" dirty="0" smtClean="0">
                <a:latin typeface="Times New Roman" pitchFamily="18" charset="0"/>
                <a:cs typeface="Times New Roman" pitchFamily="18" charset="0"/>
              </a:rPr>
              <a:t>13. Следите за тем, чтобы все окружающие предъявляли к ребенку одинаковые требования.  В противном случае то, что не разрешают папа с мамой, будет очень легко выпросить у бабушки  или дедушки и тогда все усилия пойдут насмарку.</a:t>
            </a:r>
          </a:p>
          <a:p>
            <a:pPr algn="just"/>
            <a:r>
              <a:rPr lang="ru-RU" sz="1200" dirty="0" smtClean="0">
                <a:latin typeface="Times New Roman" pitchFamily="18" charset="0"/>
                <a:cs typeface="Times New Roman" pitchFamily="18" charset="0"/>
              </a:rPr>
              <a:t>14. Подавайте ребенку пример «взрослого» поведения. Не демонстрируйте при нем обиду и раздражение, недовольство другим человеком.</a:t>
            </a:r>
          </a:p>
          <a:p>
            <a:pPr algn="just"/>
            <a:r>
              <a:rPr lang="ru-RU" sz="1200" dirty="0" smtClean="0">
                <a:latin typeface="Times New Roman" pitchFamily="18" charset="0"/>
                <a:cs typeface="Times New Roman" pitchFamily="18" charset="0"/>
              </a:rPr>
              <a:t>15. Соблюдайте культуру диалога. Помните, что ваш малыш в общении во всем подражает вам, и в его поведении вы можете увидеть зеркальное отражение своих привычек и способов общения.</a:t>
            </a:r>
          </a:p>
          <a:p>
            <a:endParaRPr lang="ru-RU" sz="1400" dirty="0">
              <a:latin typeface="Times New Roman"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p:cNvPicPr>
            <a:picLocks noChangeAspect="1" noChangeArrowheads="1"/>
          </p:cNvPicPr>
          <p:nvPr/>
        </p:nvPicPr>
        <p:blipFill>
          <a:blip r:embed="rId2"/>
          <a:srcRect/>
          <a:stretch>
            <a:fillRect/>
          </a:stretch>
        </p:blipFill>
        <p:spPr bwMode="auto">
          <a:xfrm>
            <a:off x="0" y="0"/>
            <a:ext cx="6858000" cy="9187298"/>
          </a:xfrm>
          <a:prstGeom prst="rect">
            <a:avLst/>
          </a:prstGeom>
          <a:noFill/>
          <a:ln w="9525">
            <a:noFill/>
            <a:miter lim="800000"/>
            <a:headEnd/>
            <a:tailEnd/>
          </a:ln>
          <a:effectLst/>
        </p:spPr>
      </p:pic>
      <p:sp>
        <p:nvSpPr>
          <p:cNvPr id="4" name="TextBox 3"/>
          <p:cNvSpPr txBox="1"/>
          <p:nvPr/>
        </p:nvSpPr>
        <p:spPr>
          <a:xfrm>
            <a:off x="857232" y="1071538"/>
            <a:ext cx="5429288" cy="369332"/>
          </a:xfrm>
          <a:prstGeom prst="rect">
            <a:avLst/>
          </a:prstGeom>
          <a:noFill/>
        </p:spPr>
        <p:txBody>
          <a:bodyPr wrap="square" rtlCol="0">
            <a:spAutoFit/>
          </a:bodyPr>
          <a:lstStyle/>
          <a:p>
            <a:pPr algn="just"/>
            <a:r>
              <a:rPr lang="ru-RU" dirty="0" smtClean="0"/>
              <a:t>	</a:t>
            </a:r>
            <a:endParaRPr lang="ru-RU" dirty="0"/>
          </a:p>
        </p:txBody>
      </p:sp>
      <p:sp>
        <p:nvSpPr>
          <p:cNvPr id="7" name="TextBox 6"/>
          <p:cNvSpPr txBox="1"/>
          <p:nvPr/>
        </p:nvSpPr>
        <p:spPr>
          <a:xfrm>
            <a:off x="1214422" y="755576"/>
            <a:ext cx="5072098" cy="523220"/>
          </a:xfrm>
          <a:prstGeom prst="rect">
            <a:avLst/>
          </a:prstGeom>
          <a:noFill/>
        </p:spPr>
        <p:txBody>
          <a:bodyPr wrap="square" rtlCol="0">
            <a:spAutoFit/>
          </a:bodyPr>
          <a:lstStyle/>
          <a:p>
            <a:pPr algn="ctr"/>
            <a:r>
              <a:rPr lang="ru-RU" sz="2800" b="1" dirty="0" smtClean="0">
                <a:ln w="24500" cmpd="dbl">
                  <a:solidFill>
                    <a:schemeClr val="accent2">
                      <a:shade val="85000"/>
                      <a:satMod val="155000"/>
                    </a:schemeClr>
                  </a:solidFill>
                  <a:prstDash val="solid"/>
                  <a:miter lim="800000"/>
                </a:ln>
                <a:solidFill>
                  <a:srgbClr val="7030A0"/>
                </a:solidFill>
                <a:effectLst>
                  <a:outerShdw blurRad="38100" dist="38100" dir="7020000" algn="tl">
                    <a:srgbClr val="000000">
                      <a:alpha val="35000"/>
                    </a:srgbClr>
                  </a:outerShdw>
                </a:effectLst>
              </a:rPr>
              <a:t>Наши руки не для скуки </a:t>
            </a:r>
            <a:endParaRPr lang="ru-RU" sz="2800" b="1" dirty="0">
              <a:ln w="24500" cmpd="dbl">
                <a:solidFill>
                  <a:schemeClr val="accent2">
                    <a:shade val="85000"/>
                    <a:satMod val="155000"/>
                  </a:schemeClr>
                </a:solidFill>
                <a:prstDash val="solid"/>
                <a:miter lim="800000"/>
              </a:ln>
              <a:solidFill>
                <a:srgbClr val="7030A0"/>
              </a:solidFill>
              <a:effectLst>
                <a:outerShdw blurRad="38100" dist="38100" dir="7020000" algn="tl">
                  <a:srgbClr val="000000">
                    <a:alpha val="35000"/>
                  </a:srgbClr>
                </a:outerShdw>
              </a:effectLst>
            </a:endParaRPr>
          </a:p>
        </p:txBody>
      </p:sp>
      <p:pic>
        <p:nvPicPr>
          <p:cNvPr id="9" name="Рисунок 8" descr="C:\Users\Олег\Desktop\заготовка в газету\фото\SDC19654.JPG"/>
          <p:cNvPicPr/>
          <p:nvPr/>
        </p:nvPicPr>
        <p:blipFill>
          <a:blip r:embed="rId3" cstate="email"/>
          <a:srcRect/>
          <a:stretch>
            <a:fillRect/>
          </a:stretch>
        </p:blipFill>
        <p:spPr bwMode="auto">
          <a:xfrm>
            <a:off x="1214422" y="1643042"/>
            <a:ext cx="4819650" cy="2886075"/>
          </a:xfrm>
          <a:prstGeom prst="rect">
            <a:avLst/>
          </a:prstGeom>
          <a:noFill/>
          <a:ln w="9525">
            <a:noFill/>
            <a:miter lim="800000"/>
            <a:headEnd/>
            <a:tailEnd/>
          </a:ln>
        </p:spPr>
      </p:pic>
      <p:pic>
        <p:nvPicPr>
          <p:cNvPr id="10" name="Рисунок 9" descr="C:\Users\Олег\Desktop\заготовка в газету\фото\2017-10-05 16.09.56.jpg"/>
          <p:cNvPicPr/>
          <p:nvPr/>
        </p:nvPicPr>
        <p:blipFill>
          <a:blip r:embed="rId4" cstate="email"/>
          <a:srcRect/>
          <a:stretch>
            <a:fillRect/>
          </a:stretch>
        </p:blipFill>
        <p:spPr bwMode="auto">
          <a:xfrm>
            <a:off x="1214422" y="4714876"/>
            <a:ext cx="4786346" cy="3143272"/>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srcRect/>
          <a:stretch>
            <a:fillRect/>
          </a:stretch>
        </p:blipFill>
        <p:spPr bwMode="auto">
          <a:xfrm>
            <a:off x="0" y="0"/>
            <a:ext cx="6858000" cy="9187298"/>
          </a:xfrm>
          <a:prstGeom prst="rect">
            <a:avLst/>
          </a:prstGeom>
          <a:noFill/>
          <a:ln w="9525">
            <a:noFill/>
            <a:miter lim="800000"/>
            <a:headEnd/>
            <a:tailEnd/>
          </a:ln>
          <a:effectLst/>
        </p:spPr>
      </p:pic>
      <p:pic>
        <p:nvPicPr>
          <p:cNvPr id="7" name="Рисунок 6" descr="C:\Users\Олег\Desktop\заготовка в газету\фото\SDC19646.JPG"/>
          <p:cNvPicPr/>
          <p:nvPr/>
        </p:nvPicPr>
        <p:blipFill>
          <a:blip r:embed="rId3" cstate="email"/>
          <a:srcRect/>
          <a:stretch>
            <a:fillRect/>
          </a:stretch>
        </p:blipFill>
        <p:spPr bwMode="auto">
          <a:xfrm>
            <a:off x="4000504" y="1071538"/>
            <a:ext cx="2500330" cy="1571636"/>
          </a:xfrm>
          <a:prstGeom prst="rect">
            <a:avLst/>
          </a:prstGeom>
          <a:noFill/>
          <a:ln w="9525">
            <a:noFill/>
            <a:miter lim="800000"/>
            <a:headEnd/>
            <a:tailEnd/>
          </a:ln>
        </p:spPr>
      </p:pic>
      <p:pic>
        <p:nvPicPr>
          <p:cNvPr id="8" name="Рисунок 7" descr="C:\Users\Олег\Desktop\заготовка в газету\фото\SDC19647.JPG"/>
          <p:cNvPicPr/>
          <p:nvPr/>
        </p:nvPicPr>
        <p:blipFill>
          <a:blip r:embed="rId4" cstate="email"/>
          <a:srcRect/>
          <a:stretch>
            <a:fillRect/>
          </a:stretch>
        </p:blipFill>
        <p:spPr bwMode="auto">
          <a:xfrm>
            <a:off x="1000108" y="1071538"/>
            <a:ext cx="2643206" cy="1571636"/>
          </a:xfrm>
          <a:prstGeom prst="rect">
            <a:avLst/>
          </a:prstGeom>
          <a:noFill/>
          <a:ln w="9525">
            <a:noFill/>
            <a:miter lim="800000"/>
            <a:headEnd/>
            <a:tailEnd/>
          </a:ln>
        </p:spPr>
      </p:pic>
      <p:pic>
        <p:nvPicPr>
          <p:cNvPr id="10" name="Рисунок 9" descr="C:\Users\Олег\Desktop\заготовка в газету\фото\SDC19652.JPG"/>
          <p:cNvPicPr/>
          <p:nvPr/>
        </p:nvPicPr>
        <p:blipFill>
          <a:blip r:embed="rId5" cstate="email"/>
          <a:srcRect/>
          <a:stretch>
            <a:fillRect/>
          </a:stretch>
        </p:blipFill>
        <p:spPr bwMode="auto">
          <a:xfrm>
            <a:off x="1071546" y="4572000"/>
            <a:ext cx="4929222" cy="3286148"/>
          </a:xfrm>
          <a:prstGeom prst="rect">
            <a:avLst/>
          </a:prstGeom>
          <a:noFill/>
          <a:ln w="9525">
            <a:noFill/>
            <a:miter lim="800000"/>
            <a:headEnd/>
            <a:tailEnd/>
          </a:ln>
        </p:spPr>
      </p:pic>
      <p:pic>
        <p:nvPicPr>
          <p:cNvPr id="6" name="Рисунок 5" descr="C:\Users\Олег\Desktop\заготовка в газету\фото\SDC19648.JPG"/>
          <p:cNvPicPr/>
          <p:nvPr/>
        </p:nvPicPr>
        <p:blipFill>
          <a:blip r:embed="rId6" cstate="email"/>
          <a:srcRect/>
          <a:stretch>
            <a:fillRect/>
          </a:stretch>
        </p:blipFill>
        <p:spPr bwMode="auto">
          <a:xfrm>
            <a:off x="2357430" y="2857488"/>
            <a:ext cx="2685669" cy="1500198"/>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srcRect/>
          <a:stretch>
            <a:fillRect/>
          </a:stretch>
        </p:blipFill>
        <p:spPr bwMode="auto">
          <a:xfrm>
            <a:off x="0" y="0"/>
            <a:ext cx="6858000" cy="9187298"/>
          </a:xfrm>
          <a:prstGeom prst="rect">
            <a:avLst/>
          </a:prstGeom>
          <a:noFill/>
          <a:ln w="9525">
            <a:noFill/>
            <a:miter lim="800000"/>
            <a:headEnd/>
            <a:tailEnd/>
          </a:ln>
          <a:effectLst/>
        </p:spPr>
      </p:pic>
      <p:sp>
        <p:nvSpPr>
          <p:cNvPr id="10" name="TextBox 9"/>
          <p:cNvSpPr txBox="1"/>
          <p:nvPr/>
        </p:nvSpPr>
        <p:spPr>
          <a:xfrm>
            <a:off x="642918" y="7643834"/>
            <a:ext cx="5643602" cy="646331"/>
          </a:xfrm>
          <a:prstGeom prst="rect">
            <a:avLst/>
          </a:prstGeom>
          <a:noFill/>
        </p:spPr>
        <p:txBody>
          <a:bodyPr wrap="square" rtlCol="0">
            <a:spAutoFit/>
          </a:bodyPr>
          <a:lstStyle/>
          <a:p>
            <a:pPr algn="ctr"/>
            <a:r>
              <a:rPr lang="ru-RU" sz="3600" b="1" dirty="0" smtClean="0">
                <a:solidFill>
                  <a:srgbClr val="FF0000"/>
                </a:solidFill>
              </a:rPr>
              <a:t>До новых встреч!</a:t>
            </a:r>
            <a:endParaRPr lang="ru-RU" sz="3600" b="1" dirty="0">
              <a:solidFill>
                <a:srgbClr val="FF0000"/>
              </a:solidFill>
            </a:endParaRPr>
          </a:p>
        </p:txBody>
      </p:sp>
      <p:pic>
        <p:nvPicPr>
          <p:cNvPr id="12" name="Рисунок 11" descr="C:\Users\Олег\Desktop\заготовка в газету\фото\WP_20171010_16_53_04_Pro.jpg"/>
          <p:cNvPicPr/>
          <p:nvPr/>
        </p:nvPicPr>
        <p:blipFill>
          <a:blip r:embed="rId3" cstate="email"/>
          <a:srcRect/>
          <a:stretch>
            <a:fillRect/>
          </a:stretch>
        </p:blipFill>
        <p:spPr bwMode="auto">
          <a:xfrm>
            <a:off x="1214422" y="4214810"/>
            <a:ext cx="4572032" cy="2857520"/>
          </a:xfrm>
          <a:prstGeom prst="rect">
            <a:avLst/>
          </a:prstGeom>
          <a:noFill/>
          <a:ln w="9525">
            <a:noFill/>
            <a:miter lim="800000"/>
            <a:headEnd/>
            <a:tailEnd/>
          </a:ln>
        </p:spPr>
      </p:pic>
      <p:pic>
        <p:nvPicPr>
          <p:cNvPr id="7" name="Рисунок 6" descr="C:\Users\Олег\Desktop\Осень подготовительные\IMG_8575.JPG"/>
          <p:cNvPicPr/>
          <p:nvPr/>
        </p:nvPicPr>
        <p:blipFill>
          <a:blip r:embed="rId4" cstate="email"/>
          <a:srcRect/>
          <a:stretch>
            <a:fillRect/>
          </a:stretch>
        </p:blipFill>
        <p:spPr bwMode="auto">
          <a:xfrm>
            <a:off x="1285860" y="1357290"/>
            <a:ext cx="4500594" cy="2547447"/>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a:blip r:embed="rId2"/>
          <a:srcRect/>
          <a:stretch>
            <a:fillRect/>
          </a:stretch>
        </p:blipFill>
        <p:spPr bwMode="auto">
          <a:xfrm>
            <a:off x="0" y="0"/>
            <a:ext cx="6858000" cy="9187298"/>
          </a:xfrm>
          <a:prstGeom prst="rect">
            <a:avLst/>
          </a:prstGeom>
          <a:noFill/>
          <a:ln w="9525">
            <a:noFill/>
            <a:miter lim="800000"/>
            <a:headEnd/>
            <a:tailEnd/>
          </a:ln>
          <a:effectLst/>
        </p:spPr>
      </p:pic>
      <p:sp>
        <p:nvSpPr>
          <p:cNvPr id="26" name="Прямоугольник 25"/>
          <p:cNvSpPr/>
          <p:nvPr/>
        </p:nvSpPr>
        <p:spPr>
          <a:xfrm>
            <a:off x="500042" y="857224"/>
            <a:ext cx="5737270" cy="3816429"/>
          </a:xfrm>
          <a:prstGeom prst="rect">
            <a:avLst/>
          </a:prstGeom>
        </p:spPr>
        <p:txBody>
          <a:bodyPr wrap="square">
            <a:spAutoFit/>
          </a:bodyPr>
          <a:lstStyle/>
          <a:p>
            <a:pPr algn="ctr"/>
            <a:r>
              <a:rPr lang="ru-RU" sz="1400" b="1" dirty="0" smtClean="0"/>
              <a:t> </a:t>
            </a:r>
          </a:p>
          <a:p>
            <a:endParaRPr lang="ru-RU" sz="1400" b="1" dirty="0" smtClean="0"/>
          </a:p>
          <a:p>
            <a:endParaRPr lang="ru-RU" sz="1400" b="1" dirty="0" smtClean="0"/>
          </a:p>
          <a:p>
            <a:endParaRPr lang="ru-RU" sz="1400" b="1" dirty="0" smtClean="0"/>
          </a:p>
          <a:p>
            <a:endParaRPr lang="ru-RU" sz="1400" b="1" dirty="0" smtClean="0"/>
          </a:p>
          <a:p>
            <a:endParaRPr lang="ru-RU" sz="1400" b="1" dirty="0" smtClean="0"/>
          </a:p>
          <a:p>
            <a:endParaRPr lang="ru-RU" sz="1400" b="1" dirty="0" smtClean="0"/>
          </a:p>
          <a:p>
            <a:endParaRPr lang="ru-RU" sz="1400" b="1" dirty="0" smtClean="0"/>
          </a:p>
          <a:p>
            <a:endParaRPr lang="ru-RU" sz="1400" b="1" dirty="0" smtClean="0"/>
          </a:p>
          <a:p>
            <a:endParaRPr lang="ru-RU" sz="1400" b="1" dirty="0" smtClean="0"/>
          </a:p>
          <a:p>
            <a:endParaRPr lang="ru-RU" sz="1400" b="1" dirty="0" smtClean="0"/>
          </a:p>
          <a:p>
            <a:endParaRPr lang="ru-RU" sz="1400" b="1" dirty="0" smtClean="0"/>
          </a:p>
          <a:p>
            <a:endParaRPr lang="ru-RU" sz="1400" b="1" dirty="0" smtClean="0"/>
          </a:p>
          <a:p>
            <a:endParaRPr lang="ru-RU" sz="1400" b="1" dirty="0" smtClean="0"/>
          </a:p>
          <a:p>
            <a:endParaRPr lang="ru-RU" sz="1400" b="1" dirty="0" smtClean="0"/>
          </a:p>
          <a:p>
            <a:pPr algn="ctr"/>
            <a:r>
              <a:rPr lang="ru-RU" sz="1400" dirty="0" smtClean="0"/>
              <a:t>.</a:t>
            </a:r>
          </a:p>
          <a:p>
            <a:pPr algn="ctr"/>
            <a:r>
              <a:rPr lang="ru-RU" b="1" dirty="0" smtClean="0"/>
              <a:t> </a:t>
            </a:r>
            <a:endParaRPr lang="ru-RU" dirty="0" smtClean="0"/>
          </a:p>
        </p:txBody>
      </p:sp>
      <p:sp>
        <p:nvSpPr>
          <p:cNvPr id="7" name="TextBox 6"/>
          <p:cNvSpPr txBox="1"/>
          <p:nvPr/>
        </p:nvSpPr>
        <p:spPr>
          <a:xfrm>
            <a:off x="357166" y="785786"/>
            <a:ext cx="3429024" cy="3077766"/>
          </a:xfrm>
          <a:prstGeom prst="rect">
            <a:avLst/>
          </a:prstGeom>
          <a:noFill/>
        </p:spPr>
        <p:txBody>
          <a:bodyPr wrap="square" rtlCol="0">
            <a:spAutoFit/>
          </a:bodyPr>
          <a:lstStyle/>
          <a:p>
            <a:endParaRPr lang="ru-RU" sz="1400" b="1" dirty="0" smtClean="0"/>
          </a:p>
          <a:p>
            <a:endParaRPr lang="ru-RU" b="1" dirty="0" smtClean="0">
              <a:solidFill>
                <a:srgbClr val="C00000"/>
              </a:solidFill>
            </a:endParaRPr>
          </a:p>
          <a:p>
            <a:pPr algn="ctr"/>
            <a:r>
              <a:rPr lang="ru-RU" b="1" dirty="0" smtClean="0">
                <a:solidFill>
                  <a:srgbClr val="C00000"/>
                </a:solidFill>
                <a:latin typeface="Times New Roman" pitchFamily="18" charset="0"/>
                <a:cs typeface="Times New Roman" pitchFamily="18" charset="0"/>
              </a:rPr>
              <a:t>Осень продолжается вместе с октябрём </a:t>
            </a:r>
          </a:p>
          <a:p>
            <a:pPr algn="ctr"/>
            <a:r>
              <a:rPr lang="ru-RU" b="1" dirty="0" smtClean="0">
                <a:solidFill>
                  <a:srgbClr val="C00000"/>
                </a:solidFill>
                <a:latin typeface="Times New Roman" pitchFamily="18" charset="0"/>
                <a:cs typeface="Times New Roman" pitchFamily="18" charset="0"/>
              </a:rPr>
              <a:t> Листья осыпаются золотым дождём. </a:t>
            </a:r>
          </a:p>
          <a:p>
            <a:pPr algn="ctr"/>
            <a:r>
              <a:rPr lang="ru-RU" b="1" dirty="0" smtClean="0">
                <a:solidFill>
                  <a:srgbClr val="C00000"/>
                </a:solidFill>
                <a:latin typeface="Times New Roman" pitchFamily="18" charset="0"/>
                <a:cs typeface="Times New Roman" pitchFamily="18" charset="0"/>
              </a:rPr>
              <a:t> Часто небо хмурится солнышку в упрёк. </a:t>
            </a:r>
          </a:p>
          <a:p>
            <a:pPr algn="ctr"/>
            <a:r>
              <a:rPr lang="ru-RU" b="1" dirty="0" smtClean="0">
                <a:solidFill>
                  <a:srgbClr val="C00000"/>
                </a:solidFill>
                <a:latin typeface="Times New Roman" pitchFamily="18" charset="0"/>
                <a:cs typeface="Times New Roman" pitchFamily="18" charset="0"/>
              </a:rPr>
              <a:t> Подметает улицы дворник-ветерок.</a:t>
            </a:r>
          </a:p>
          <a:p>
            <a:endParaRPr lang="ru-RU" b="1" dirty="0"/>
          </a:p>
        </p:txBody>
      </p:sp>
      <p:sp>
        <p:nvSpPr>
          <p:cNvPr id="9" name="TextBox 8"/>
          <p:cNvSpPr txBox="1"/>
          <p:nvPr/>
        </p:nvSpPr>
        <p:spPr>
          <a:xfrm>
            <a:off x="642918" y="6643701"/>
            <a:ext cx="6000792" cy="2154436"/>
          </a:xfrm>
          <a:prstGeom prst="rect">
            <a:avLst/>
          </a:prstGeom>
          <a:noFill/>
        </p:spPr>
        <p:txBody>
          <a:bodyPr wrap="square" rtlCol="0">
            <a:spAutoFit/>
          </a:bodyPr>
          <a:lstStyle/>
          <a:p>
            <a:pPr algn="ctr"/>
            <a:r>
              <a:rPr lang="ru-RU" b="1" dirty="0" smtClean="0">
                <a:latin typeface="Times New Roman" pitchFamily="18" charset="0"/>
                <a:cs typeface="Times New Roman" pitchFamily="18" charset="0"/>
              </a:rPr>
              <a:t>Приметы о природе в октябре</a:t>
            </a:r>
          </a:p>
          <a:p>
            <a:pPr algn="ctr"/>
            <a:r>
              <a:rPr lang="ru-RU" sz="1400" b="1" dirty="0" smtClean="0">
                <a:solidFill>
                  <a:srgbClr val="7030A0"/>
                </a:solidFill>
              </a:rPr>
              <a:t>Поздний листопад - к суровой и продолжительной зиме.</a:t>
            </a:r>
          </a:p>
          <a:p>
            <a:pPr algn="ctr"/>
            <a:r>
              <a:rPr lang="ru-RU" sz="1400" b="1" dirty="0" smtClean="0">
                <a:solidFill>
                  <a:srgbClr val="7030A0"/>
                </a:solidFill>
              </a:rPr>
              <a:t> Листья осины лежат на земле кверху лицом - зима будет холодная. Кверху изнанкой - теплая.</a:t>
            </a:r>
          </a:p>
          <a:p>
            <a:pPr algn="ctr"/>
            <a:r>
              <a:rPr lang="ru-RU" sz="1400" b="1" dirty="0" smtClean="0">
                <a:solidFill>
                  <a:srgbClr val="7030A0"/>
                </a:solidFill>
              </a:rPr>
              <a:t> Воробьи перелетают стайками с места на место - перед сильным ветром.</a:t>
            </a:r>
          </a:p>
          <a:p>
            <a:pPr algn="ctr"/>
            <a:r>
              <a:rPr lang="ru-RU" sz="1400" b="1" dirty="0" smtClean="0">
                <a:solidFill>
                  <a:srgbClr val="7030A0"/>
                </a:solidFill>
              </a:rPr>
              <a:t>Вечерняя заря яркая - к ветру.</a:t>
            </a:r>
          </a:p>
          <a:p>
            <a:pPr algn="ctr"/>
            <a:r>
              <a:rPr lang="ru-RU" sz="1400" b="1" dirty="0" smtClean="0">
                <a:solidFill>
                  <a:srgbClr val="7030A0"/>
                </a:solidFill>
              </a:rPr>
              <a:t> Большие муравьиные кучи к осени - на суровую зиму.</a:t>
            </a:r>
          </a:p>
          <a:p>
            <a:pPr algn="ctr"/>
            <a:r>
              <a:rPr lang="ru-RU" sz="1400" b="1" dirty="0" smtClean="0">
                <a:solidFill>
                  <a:srgbClr val="7030A0"/>
                </a:solidFill>
              </a:rPr>
              <a:t>Осенью шерсть у зайцев побелеет - скоро настанет зима.</a:t>
            </a:r>
          </a:p>
          <a:p>
            <a:pPr algn="ctr"/>
            <a:endParaRPr lang="ru-RU" dirty="0" smtClean="0">
              <a:latin typeface="Times New Roman" pitchFamily="18" charset="0"/>
              <a:cs typeface="Times New Roman" pitchFamily="18" charset="0"/>
            </a:endParaRPr>
          </a:p>
        </p:txBody>
      </p:sp>
      <p:pic>
        <p:nvPicPr>
          <p:cNvPr id="12" name="Рисунок 11"/>
          <p:cNvPicPr/>
          <p:nvPr/>
        </p:nvPicPr>
        <p:blipFill>
          <a:blip r:embed="rId3" cstate="email"/>
          <a:srcRect/>
          <a:stretch>
            <a:fillRect/>
          </a:stretch>
        </p:blipFill>
        <p:spPr bwMode="auto">
          <a:xfrm>
            <a:off x="3857628" y="1071538"/>
            <a:ext cx="2500330" cy="2857520"/>
          </a:xfrm>
          <a:prstGeom prst="rect">
            <a:avLst/>
          </a:prstGeom>
          <a:noFill/>
          <a:ln w="9525">
            <a:noFill/>
            <a:miter lim="800000"/>
            <a:headEnd/>
            <a:tailEnd/>
          </a:ln>
        </p:spPr>
      </p:pic>
      <p:pic>
        <p:nvPicPr>
          <p:cNvPr id="11" name="Рисунок 10" descr="C:\Users\Олег\Desktop\Осень подготовительные\IMG_8574.JPG"/>
          <p:cNvPicPr/>
          <p:nvPr/>
        </p:nvPicPr>
        <p:blipFill>
          <a:blip r:embed="rId4" cstate="email"/>
          <a:srcRect/>
          <a:stretch>
            <a:fillRect/>
          </a:stretch>
        </p:blipFill>
        <p:spPr bwMode="auto">
          <a:xfrm>
            <a:off x="928670" y="4286248"/>
            <a:ext cx="5143536" cy="2357454"/>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srcRect/>
          <a:stretch>
            <a:fillRect/>
          </a:stretch>
        </p:blipFill>
        <p:spPr bwMode="auto">
          <a:xfrm>
            <a:off x="0" y="0"/>
            <a:ext cx="6858000" cy="9187298"/>
          </a:xfrm>
          <a:prstGeom prst="rect">
            <a:avLst/>
          </a:prstGeom>
          <a:noFill/>
          <a:ln w="9525">
            <a:noFill/>
            <a:miter lim="800000"/>
            <a:headEnd/>
            <a:tailEnd/>
          </a:ln>
          <a:effectLst/>
        </p:spPr>
      </p:pic>
      <p:sp>
        <p:nvSpPr>
          <p:cNvPr id="3" name="TextBox 2"/>
          <p:cNvSpPr txBox="1"/>
          <p:nvPr/>
        </p:nvSpPr>
        <p:spPr>
          <a:xfrm>
            <a:off x="642918" y="928662"/>
            <a:ext cx="5643602" cy="5232202"/>
          </a:xfrm>
          <a:prstGeom prst="rect">
            <a:avLst/>
          </a:prstGeom>
          <a:noFill/>
        </p:spPr>
        <p:txBody>
          <a:bodyPr wrap="square" rtlCol="0">
            <a:spAutoFit/>
          </a:bodyPr>
          <a:lstStyle/>
          <a:p>
            <a:pPr algn="ctr"/>
            <a:r>
              <a:rPr lang="en-US" sz="2000" b="1" dirty="0" smtClean="0">
                <a:solidFill>
                  <a:srgbClr val="FF0000"/>
                </a:solidFill>
              </a:rPr>
              <a:t>«</a:t>
            </a:r>
            <a:r>
              <a:rPr lang="ru-RU" sz="2000" b="1" dirty="0" smtClean="0">
                <a:solidFill>
                  <a:srgbClr val="FF0000"/>
                </a:solidFill>
                <a:latin typeface="Times New Roman" pitchFamily="18" charset="0"/>
                <a:cs typeface="Times New Roman" pitchFamily="18" charset="0"/>
              </a:rPr>
              <a:t>День пожилого человека</a:t>
            </a:r>
            <a:r>
              <a:rPr lang="en-US" sz="2000" b="1" dirty="0" smtClean="0">
                <a:solidFill>
                  <a:srgbClr val="FF0000"/>
                </a:solidFill>
                <a:latin typeface="Times New Roman" pitchFamily="18" charset="0"/>
                <a:cs typeface="Times New Roman" pitchFamily="18" charset="0"/>
              </a:rPr>
              <a:t>»</a:t>
            </a:r>
          </a:p>
          <a:p>
            <a:pPr algn="just"/>
            <a:r>
              <a:rPr lang="ru-RU" sz="1400" dirty="0" smtClean="0">
                <a:latin typeface="Times New Roman" pitchFamily="18" charset="0"/>
                <a:cs typeface="Times New Roman" pitchFamily="18" charset="0"/>
              </a:rPr>
              <a:t>	С 9 по 15 прошла неделя </a:t>
            </a:r>
            <a:r>
              <a:rPr lang="en-US" sz="1400" dirty="0" smtClean="0">
                <a:latin typeface="Times New Roman" pitchFamily="18" charset="0"/>
                <a:cs typeface="Times New Roman" pitchFamily="18" charset="0"/>
              </a:rPr>
              <a:t>«</a:t>
            </a:r>
            <a:r>
              <a:rPr lang="ru-RU" sz="1400" dirty="0" smtClean="0">
                <a:latin typeface="Times New Roman" pitchFamily="18" charset="0"/>
                <a:cs typeface="Times New Roman" pitchFamily="18" charset="0"/>
              </a:rPr>
              <a:t>Пожилого человека</a:t>
            </a:r>
            <a:r>
              <a:rPr lang="en-US" sz="14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Основной целью данной недели было формирование уважительного отношения к людям преклонного возраста. </a:t>
            </a:r>
          </a:p>
          <a:p>
            <a:pPr algn="just"/>
            <a:r>
              <a:rPr lang="ru-RU" sz="1400" dirty="0" smtClean="0">
                <a:latin typeface="Times New Roman" pitchFamily="18" charset="0"/>
                <a:cs typeface="Times New Roman" pitchFamily="18" charset="0"/>
              </a:rPr>
              <a:t>Воспитывали любовь, уважение, сочувствие, сопереживание к близким людям (бабушкам, дедушкам, тётям, дядям и т. д.). Развивали коммуникативные навыки общения, связанной речи, умение анализировать, устанавливать родственные связи. Познакомили с историей возникновения праздника, </a:t>
            </a:r>
            <a:r>
              <a:rPr lang="ru-RU" sz="1400" dirty="0" err="1" smtClean="0">
                <a:latin typeface="Times New Roman" pitchFamily="18" charset="0"/>
                <a:cs typeface="Times New Roman" pitchFamily="18" charset="0"/>
              </a:rPr>
              <a:t>углубли</a:t>
            </a:r>
            <a:r>
              <a:rPr lang="ru-RU" sz="1400" dirty="0" smtClean="0">
                <a:latin typeface="Times New Roman" pitchFamily="18" charset="0"/>
                <a:cs typeface="Times New Roman" pitchFamily="18" charset="0"/>
              </a:rPr>
              <a:t> знания о своей родословной и историей праздника. </a:t>
            </a:r>
          </a:p>
          <a:p>
            <a:pPr algn="just"/>
            <a:r>
              <a:rPr lang="ru-RU" sz="1400" dirty="0" smtClean="0">
                <a:latin typeface="Times New Roman" pitchFamily="18" charset="0"/>
                <a:cs typeface="Times New Roman" pitchFamily="18" charset="0"/>
              </a:rPr>
              <a:t>	Ребята рассказывали о своих дедушках и бабушках: как их зовут, чем они занимаются, какие у них увлечения, как любят проводить свободное время, тем самым развивали связную речь.</a:t>
            </a:r>
          </a:p>
          <a:p>
            <a:pPr algn="just"/>
            <a:r>
              <a:rPr lang="ru-RU" sz="1400" dirty="0" smtClean="0">
                <a:latin typeface="Times New Roman" pitchFamily="18" charset="0"/>
                <a:cs typeface="Times New Roman" pitchFamily="18" charset="0"/>
              </a:rPr>
              <a:t>Читали стихотворения: </a:t>
            </a:r>
            <a:r>
              <a:rPr lang="en-US" sz="1400" dirty="0" smtClean="0">
                <a:latin typeface="Times New Roman" pitchFamily="18" charset="0"/>
                <a:cs typeface="Times New Roman" pitchFamily="18" charset="0"/>
              </a:rPr>
              <a:t>«</a:t>
            </a:r>
            <a:r>
              <a:rPr lang="ru-RU" sz="1400" dirty="0" smtClean="0">
                <a:latin typeface="Times New Roman" pitchFamily="18" charset="0"/>
                <a:cs typeface="Times New Roman" pitchFamily="18" charset="0"/>
              </a:rPr>
              <a:t>Дедуля</a:t>
            </a:r>
            <a:r>
              <a:rPr lang="en-US" sz="14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Т. Боковой, </a:t>
            </a:r>
            <a:r>
              <a:rPr lang="en-US" sz="1400" dirty="0" smtClean="0">
                <a:latin typeface="Times New Roman" pitchFamily="18" charset="0"/>
                <a:cs typeface="Times New Roman" pitchFamily="18" charset="0"/>
              </a:rPr>
              <a:t>«</a:t>
            </a:r>
            <a:r>
              <a:rPr lang="ru-RU" sz="1400" dirty="0" smtClean="0">
                <a:latin typeface="Times New Roman" pitchFamily="18" charset="0"/>
                <a:cs typeface="Times New Roman" pitchFamily="18" charset="0"/>
              </a:rPr>
              <a:t>Бабушкины руки</a:t>
            </a:r>
            <a:r>
              <a:rPr lang="en-US" sz="14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Л. </a:t>
            </a:r>
            <a:r>
              <a:rPr lang="ru-RU" sz="1400" dirty="0" err="1" smtClean="0">
                <a:latin typeface="Times New Roman" pitchFamily="18" charset="0"/>
                <a:cs typeface="Times New Roman" pitchFamily="18" charset="0"/>
              </a:rPr>
              <a:t>Квитко</a:t>
            </a:r>
            <a:r>
              <a:rPr lang="ru-RU" sz="1400" dirty="0" smtClean="0">
                <a:latin typeface="Times New Roman" pitchFamily="18" charset="0"/>
                <a:cs typeface="Times New Roman" pitchFamily="18" charset="0"/>
              </a:rPr>
              <a:t>, воспитывали доброжелательное отношение к старшему поколению Играли в игры, например, </a:t>
            </a:r>
            <a:r>
              <a:rPr lang="en-US" sz="1400" dirty="0" smtClean="0">
                <a:latin typeface="Times New Roman" pitchFamily="18" charset="0"/>
                <a:cs typeface="Times New Roman" pitchFamily="18" charset="0"/>
              </a:rPr>
              <a:t>«</a:t>
            </a:r>
            <a:r>
              <a:rPr lang="ru-RU" sz="1400" dirty="0" smtClean="0">
                <a:latin typeface="Times New Roman" pitchFamily="18" charset="0"/>
                <a:cs typeface="Times New Roman" pitchFamily="18" charset="0"/>
              </a:rPr>
              <a:t>Семья</a:t>
            </a:r>
            <a:r>
              <a:rPr lang="en-US" sz="14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Назови ласково</a:t>
            </a:r>
            <a:r>
              <a:rPr lang="en-US" sz="1400" dirty="0" smtClean="0">
                <a:latin typeface="Times New Roman" pitchFamily="18" charset="0"/>
                <a:cs typeface="Times New Roman" pitchFamily="18" charset="0"/>
              </a:rPr>
              <a:t>» - </a:t>
            </a:r>
            <a:r>
              <a:rPr lang="ru-RU" sz="1400" dirty="0" smtClean="0">
                <a:latin typeface="Times New Roman" pitchFamily="18" charset="0"/>
                <a:cs typeface="Times New Roman" pitchFamily="18" charset="0"/>
              </a:rPr>
              <a:t>образование существительных с уменьшительно-ласкательными суффиксами: мамочка, мамуля, папочка, папуля, бабуля, дедуля, братик, братишка, сестренка, </a:t>
            </a:r>
            <a:r>
              <a:rPr lang="ru-RU" sz="1400" dirty="0" err="1" smtClean="0">
                <a:latin typeface="Times New Roman" pitchFamily="18" charset="0"/>
                <a:cs typeface="Times New Roman" pitchFamily="18" charset="0"/>
              </a:rPr>
              <a:t>сестреночка</a:t>
            </a:r>
            <a:r>
              <a:rPr lang="ru-RU" sz="1400" dirty="0" smtClean="0">
                <a:latin typeface="Times New Roman" pitchFamily="18" charset="0"/>
                <a:cs typeface="Times New Roman" pitchFamily="18" charset="0"/>
              </a:rPr>
              <a:t>, внучок, внученька.</a:t>
            </a:r>
          </a:p>
          <a:p>
            <a:pPr algn="just"/>
            <a:r>
              <a:rPr lang="ru-RU" sz="1400" dirty="0" smtClean="0">
                <a:latin typeface="Times New Roman" pitchFamily="18" charset="0"/>
                <a:cs typeface="Times New Roman" pitchFamily="18" charset="0"/>
              </a:rPr>
              <a:t>Решали ситуаций: </a:t>
            </a:r>
            <a:r>
              <a:rPr lang="en-US" sz="1400" dirty="0" smtClean="0">
                <a:latin typeface="Times New Roman" pitchFamily="18" charset="0"/>
                <a:cs typeface="Times New Roman" pitchFamily="18" charset="0"/>
              </a:rPr>
              <a:t>«</a:t>
            </a:r>
            <a:r>
              <a:rPr lang="ru-RU" sz="1400" dirty="0" smtClean="0">
                <a:latin typeface="Times New Roman" pitchFamily="18" charset="0"/>
                <a:cs typeface="Times New Roman" pitchFamily="18" charset="0"/>
              </a:rPr>
              <a:t>Бабушкины (дедушкины) помощники</a:t>
            </a:r>
            <a:r>
              <a:rPr lang="en-US" sz="14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Бабушка (дедушка) заболела</a:t>
            </a:r>
            <a:r>
              <a:rPr lang="en-US" sz="14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Как я буду поздравлять бабушку и дедушку".</a:t>
            </a:r>
          </a:p>
          <a:p>
            <a:pPr algn="just"/>
            <a:r>
              <a:rPr lang="ru-RU" sz="1400" dirty="0" smtClean="0">
                <a:latin typeface="Times New Roman" pitchFamily="18" charset="0"/>
                <a:cs typeface="Times New Roman" pitchFamily="18" charset="0"/>
              </a:rPr>
              <a:t>Слушали песню </a:t>
            </a:r>
            <a:r>
              <a:rPr lang="en-US" sz="1400" dirty="0" smtClean="0">
                <a:latin typeface="Times New Roman" pitchFamily="18" charset="0"/>
                <a:cs typeface="Times New Roman" pitchFamily="18" charset="0"/>
              </a:rPr>
              <a:t>«</a:t>
            </a:r>
            <a:r>
              <a:rPr lang="ru-RU" sz="1400" dirty="0" smtClean="0">
                <a:latin typeface="Times New Roman" pitchFamily="18" charset="0"/>
                <a:cs typeface="Times New Roman" pitchFamily="18" charset="0"/>
              </a:rPr>
              <a:t>Бабушка рядышком с дедушкой</a:t>
            </a:r>
            <a:r>
              <a:rPr lang="en-US" sz="1400" dirty="0" smtClean="0">
                <a:latin typeface="Times New Roman" pitchFamily="18" charset="0"/>
                <a:cs typeface="Times New Roman" pitchFamily="18" charset="0"/>
              </a:rPr>
              <a:t>»</a:t>
            </a:r>
          </a:p>
          <a:p>
            <a:pPr algn="ctr"/>
            <a:r>
              <a:rPr lang="ru-RU" sz="2000" b="1" dirty="0" smtClean="0">
                <a:solidFill>
                  <a:srgbClr val="0070C0"/>
                </a:solidFill>
                <a:latin typeface="Times New Roman" pitchFamily="18" charset="0"/>
                <a:cs typeface="Times New Roman" pitchFamily="18" charset="0"/>
              </a:rPr>
              <a:t> </a:t>
            </a:r>
            <a:endParaRPr lang="ru-RU" sz="2000" b="1" dirty="0">
              <a:solidFill>
                <a:srgbClr val="0070C0"/>
              </a:solidFill>
              <a:latin typeface="Times New Roman" pitchFamily="18" charset="0"/>
              <a:cs typeface="Times New Roman" pitchFamily="18" charset="0"/>
            </a:endParaRPr>
          </a:p>
        </p:txBody>
      </p:sp>
      <p:pic>
        <p:nvPicPr>
          <p:cNvPr id="5" name="Рисунок 4" descr="C:\Users\Олег\Desktop\заготовка в газету\фото\WP_20171013_09_34_18_Pro.jpg"/>
          <p:cNvPicPr/>
          <p:nvPr/>
        </p:nvPicPr>
        <p:blipFill>
          <a:blip r:embed="rId3" cstate="email"/>
          <a:srcRect/>
          <a:stretch>
            <a:fillRect/>
          </a:stretch>
        </p:blipFill>
        <p:spPr bwMode="auto">
          <a:xfrm>
            <a:off x="1000108" y="5786446"/>
            <a:ext cx="4643470" cy="2571768"/>
          </a:xfrm>
          <a:prstGeom prst="rect">
            <a:avLst/>
          </a:prstGeom>
          <a:noFill/>
          <a:ln w="9525">
            <a:noFill/>
            <a:miter lim="800000"/>
            <a:headEnd/>
            <a:tailEnd/>
          </a:ln>
        </p:spPr>
      </p:pic>
      <p:pic>
        <p:nvPicPr>
          <p:cNvPr id="6" name="Рисунок 5" descr="C:\Users\Олег\Desktop\заготовка в газету\фото\WP_20171013_09_34_18_Pro.jpg"/>
          <p:cNvPicPr/>
          <p:nvPr/>
        </p:nvPicPr>
        <p:blipFill>
          <a:blip r:embed="rId3" cstate="email"/>
          <a:srcRect/>
          <a:stretch>
            <a:fillRect/>
          </a:stretch>
        </p:blipFill>
        <p:spPr bwMode="auto">
          <a:xfrm>
            <a:off x="1152508" y="5938846"/>
            <a:ext cx="4643470" cy="2571768"/>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p:cNvPicPr>
            <a:picLocks noChangeAspect="1" noChangeArrowheads="1"/>
          </p:cNvPicPr>
          <p:nvPr/>
        </p:nvPicPr>
        <p:blipFill>
          <a:blip r:embed="rId2"/>
          <a:srcRect/>
          <a:stretch>
            <a:fillRect/>
          </a:stretch>
        </p:blipFill>
        <p:spPr bwMode="auto">
          <a:xfrm>
            <a:off x="0" y="0"/>
            <a:ext cx="6858000" cy="9187298"/>
          </a:xfrm>
          <a:prstGeom prst="rect">
            <a:avLst/>
          </a:prstGeom>
          <a:noFill/>
          <a:ln w="9525">
            <a:noFill/>
            <a:miter lim="800000"/>
            <a:headEnd/>
            <a:tailEnd/>
          </a:ln>
          <a:effectLst/>
        </p:spPr>
      </p:pic>
      <p:sp>
        <p:nvSpPr>
          <p:cNvPr id="6" name="Прямоугольник 5"/>
          <p:cNvSpPr/>
          <p:nvPr/>
        </p:nvSpPr>
        <p:spPr>
          <a:xfrm>
            <a:off x="428604" y="4716016"/>
            <a:ext cx="5929354" cy="646331"/>
          </a:xfrm>
          <a:prstGeom prst="rect">
            <a:avLst/>
          </a:prstGeom>
        </p:spPr>
        <p:txBody>
          <a:bodyPr wrap="square">
            <a:spAutoFit/>
          </a:bodyPr>
          <a:lstStyle/>
          <a:p>
            <a:pPr algn="just"/>
            <a:r>
              <a:rPr lang="ru-RU" dirty="0" smtClean="0"/>
              <a:t>      </a:t>
            </a:r>
          </a:p>
          <a:p>
            <a:pPr algn="just"/>
            <a:r>
              <a:rPr lang="ru-RU" dirty="0" smtClean="0"/>
              <a:t> </a:t>
            </a:r>
          </a:p>
        </p:txBody>
      </p:sp>
      <p:sp>
        <p:nvSpPr>
          <p:cNvPr id="7" name="TextBox 6"/>
          <p:cNvSpPr txBox="1"/>
          <p:nvPr/>
        </p:nvSpPr>
        <p:spPr>
          <a:xfrm>
            <a:off x="642918" y="1357290"/>
            <a:ext cx="5286412" cy="369332"/>
          </a:xfrm>
          <a:prstGeom prst="rect">
            <a:avLst/>
          </a:prstGeom>
          <a:noFill/>
        </p:spPr>
        <p:txBody>
          <a:bodyPr wrap="square" rtlCol="0">
            <a:spAutoFit/>
          </a:bodyPr>
          <a:lstStyle/>
          <a:p>
            <a:pPr algn="just"/>
            <a:r>
              <a:rPr lang="ru-RU" dirty="0" smtClean="0"/>
              <a:t> </a:t>
            </a:r>
            <a:endParaRPr lang="ru-RU" dirty="0"/>
          </a:p>
        </p:txBody>
      </p:sp>
      <p:sp>
        <p:nvSpPr>
          <p:cNvPr id="8" name="TextBox 7"/>
          <p:cNvSpPr txBox="1"/>
          <p:nvPr/>
        </p:nvSpPr>
        <p:spPr>
          <a:xfrm>
            <a:off x="1071546" y="785786"/>
            <a:ext cx="5304739" cy="523220"/>
          </a:xfrm>
          <a:prstGeom prst="rect">
            <a:avLst/>
          </a:prstGeom>
          <a:noFill/>
        </p:spPr>
        <p:txBody>
          <a:bodyPr wrap="square" rtlCol="0">
            <a:spAutoFit/>
          </a:bodyPr>
          <a:lstStyle/>
          <a:p>
            <a:r>
              <a:rPr lang="ru-RU" sz="2800" b="1" dirty="0" smtClean="0">
                <a:solidFill>
                  <a:srgbClr val="7030A0"/>
                </a:solidFill>
                <a:latin typeface="Times New Roman" pitchFamily="18" charset="0"/>
                <a:cs typeface="Times New Roman" pitchFamily="18" charset="0"/>
              </a:rPr>
              <a:t>Неделя «В мире животных»</a:t>
            </a:r>
            <a:endParaRPr lang="ru-RU" sz="2800" b="1" dirty="0">
              <a:solidFill>
                <a:srgbClr val="7030A0"/>
              </a:solidFill>
              <a:latin typeface="Times New Roman" pitchFamily="18" charset="0"/>
              <a:cs typeface="Times New Roman" pitchFamily="18" charset="0"/>
            </a:endParaRPr>
          </a:p>
        </p:txBody>
      </p:sp>
      <p:pic>
        <p:nvPicPr>
          <p:cNvPr id="11" name="Рисунок 10" descr="C:\Users\Олег\Desktop\заготовка в газету\фото\2017-10-05 09.28.13.jpg"/>
          <p:cNvPicPr/>
          <p:nvPr/>
        </p:nvPicPr>
        <p:blipFill>
          <a:blip r:embed="rId3" cstate="email"/>
          <a:srcRect/>
          <a:stretch>
            <a:fillRect/>
          </a:stretch>
        </p:blipFill>
        <p:spPr bwMode="auto">
          <a:xfrm>
            <a:off x="928670" y="1500166"/>
            <a:ext cx="5000660" cy="2865343"/>
          </a:xfrm>
          <a:prstGeom prst="rect">
            <a:avLst/>
          </a:prstGeom>
          <a:noFill/>
          <a:ln w="9525">
            <a:noFill/>
            <a:miter lim="800000"/>
            <a:headEnd/>
            <a:tailEnd/>
          </a:ln>
        </p:spPr>
      </p:pic>
      <p:sp>
        <p:nvSpPr>
          <p:cNvPr id="10" name="Прямоугольник 9"/>
          <p:cNvSpPr/>
          <p:nvPr/>
        </p:nvSpPr>
        <p:spPr>
          <a:xfrm>
            <a:off x="428604" y="4572000"/>
            <a:ext cx="5929354" cy="3108543"/>
          </a:xfrm>
          <a:prstGeom prst="rect">
            <a:avLst/>
          </a:prstGeom>
        </p:spPr>
        <p:txBody>
          <a:bodyPr wrap="square">
            <a:spAutoFit/>
          </a:bodyPr>
          <a:lstStyle/>
          <a:p>
            <a:pPr algn="just"/>
            <a:r>
              <a:rPr lang="ru-RU" sz="1400" dirty="0" smtClean="0"/>
              <a:t>	</a:t>
            </a:r>
            <a:r>
              <a:rPr lang="ru-RU" sz="1400" dirty="0" smtClean="0">
                <a:latin typeface="Times New Roman" pitchFamily="18" charset="0"/>
                <a:cs typeface="Times New Roman" pitchFamily="18" charset="0"/>
              </a:rPr>
              <a:t>Прошла неделя, посвященная «Всемирному дню животных,  целью которой являлась  расширение знаний детей о животных. Проводились такие мероприятия, как:  -беседы  “Мой любимый питомец”,  «Животные наших лесов», «Кто зимою крепко спит?; - чтение художественных произведений В. Бианки  «Синичкин календарь. Январь», сказки «Два жадных медвежонка», «Зимовье зверей», "</a:t>
            </a:r>
            <a:r>
              <a:rPr lang="ru-RU" sz="1400" dirty="0" err="1" smtClean="0">
                <a:latin typeface="Times New Roman" pitchFamily="18" charset="0"/>
                <a:cs typeface="Times New Roman" pitchFamily="18" charset="0"/>
              </a:rPr>
              <a:t>Заюшкина</a:t>
            </a:r>
            <a:r>
              <a:rPr lang="ru-RU" sz="1400" dirty="0" smtClean="0">
                <a:latin typeface="Times New Roman" pitchFamily="18" charset="0"/>
                <a:cs typeface="Times New Roman" pitchFamily="18" charset="0"/>
              </a:rPr>
              <a:t> избушка”, басни И. А. Крылова «Ворона и лисица»; лепить фигурку животного, состоящую из нескольких частей.</a:t>
            </a:r>
          </a:p>
          <a:p>
            <a:pPr algn="just"/>
            <a:r>
              <a:rPr lang="ru-RU" sz="1400" dirty="0" smtClean="0">
                <a:latin typeface="Times New Roman" pitchFamily="18" charset="0"/>
                <a:cs typeface="Times New Roman" pitchFamily="18" charset="0"/>
              </a:rPr>
              <a:t>	В процессе познавательно-исследовательской деятельности дошкольники знакомились с образом жизни, повадками животных в зимнее время. С этой дети играли в различные дидактические игры развивающей направленности:  «Кто где живёт?»;  «Наш чудесный зоопарк» ; «</a:t>
            </a:r>
            <a:r>
              <a:rPr lang="ru-RU" sz="1400" dirty="0" err="1" smtClean="0">
                <a:latin typeface="Times New Roman" pitchFamily="18" charset="0"/>
                <a:cs typeface="Times New Roman" pitchFamily="18" charset="0"/>
              </a:rPr>
              <a:t>Животныежарких</a:t>
            </a:r>
            <a:r>
              <a:rPr lang="ru-RU" sz="1400" dirty="0" smtClean="0">
                <a:latin typeface="Times New Roman" pitchFamily="18" charset="0"/>
                <a:cs typeface="Times New Roman" pitchFamily="18" charset="0"/>
              </a:rPr>
              <a:t> стран»;  «Обитатели скотного двора»; «Угадай по описанию», «Где чей хвост? … лапы?... следы?»;   «Малыши и мамы».</a:t>
            </a:r>
            <a:endParaRPr lang="ru-RU" sz="1400"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2"/>
          <a:srcRect/>
          <a:stretch>
            <a:fillRect/>
          </a:stretch>
        </p:blipFill>
        <p:spPr bwMode="auto">
          <a:xfrm>
            <a:off x="0" y="0"/>
            <a:ext cx="6858000" cy="9187298"/>
          </a:xfrm>
          <a:prstGeom prst="rect">
            <a:avLst/>
          </a:prstGeom>
          <a:noFill/>
          <a:ln w="9525">
            <a:noFill/>
            <a:miter lim="800000"/>
            <a:headEnd/>
            <a:tailEnd/>
          </a:ln>
          <a:effectLst/>
        </p:spPr>
      </p:pic>
      <p:sp>
        <p:nvSpPr>
          <p:cNvPr id="6" name="Прямоугольник 5"/>
          <p:cNvSpPr/>
          <p:nvPr/>
        </p:nvSpPr>
        <p:spPr>
          <a:xfrm>
            <a:off x="1214422" y="571472"/>
            <a:ext cx="4987560" cy="523220"/>
          </a:xfrm>
          <a:prstGeom prst="rect">
            <a:avLst/>
          </a:prstGeom>
        </p:spPr>
        <p:txBody>
          <a:bodyPr wrap="square">
            <a:spAutoFit/>
          </a:bodyPr>
          <a:lstStyle/>
          <a:p>
            <a:pPr lvl="0" algn="ctr"/>
            <a:r>
              <a:rPr lang="ru-RU" sz="2800" b="1" dirty="0" smtClean="0">
                <a:solidFill>
                  <a:srgbClr val="002060"/>
                </a:solidFill>
                <a:latin typeface="Times New Roman" pitchFamily="18" charset="0"/>
                <a:cs typeface="Times New Roman" pitchFamily="18" charset="0"/>
              </a:rPr>
              <a:t>Экскурсия в </a:t>
            </a:r>
            <a:r>
              <a:rPr lang="ru-RU" sz="2800" b="1" dirty="0" err="1" smtClean="0">
                <a:solidFill>
                  <a:srgbClr val="002060"/>
                </a:solidFill>
                <a:latin typeface="Times New Roman" pitchFamily="18" charset="0"/>
                <a:cs typeface="Times New Roman" pitchFamily="18" charset="0"/>
              </a:rPr>
              <a:t>ЭкоЦентр</a:t>
            </a:r>
            <a:endParaRPr lang="ru-RU" sz="2800" b="1" dirty="0" smtClean="0">
              <a:solidFill>
                <a:srgbClr val="002060"/>
              </a:solidFill>
              <a:latin typeface="Times New Roman" pitchFamily="18" charset="0"/>
              <a:cs typeface="Times New Roman" pitchFamily="18" charset="0"/>
            </a:endParaRPr>
          </a:p>
        </p:txBody>
      </p:sp>
      <p:sp>
        <p:nvSpPr>
          <p:cNvPr id="8" name="TextBox 7"/>
          <p:cNvSpPr txBox="1"/>
          <p:nvPr/>
        </p:nvSpPr>
        <p:spPr>
          <a:xfrm>
            <a:off x="642918" y="3714744"/>
            <a:ext cx="5786478" cy="646331"/>
          </a:xfrm>
          <a:prstGeom prst="rect">
            <a:avLst/>
          </a:prstGeom>
          <a:noFill/>
        </p:spPr>
        <p:txBody>
          <a:bodyPr wrap="square" rtlCol="0">
            <a:spAutoFit/>
          </a:bodyPr>
          <a:lstStyle/>
          <a:p>
            <a:pPr algn="just"/>
            <a:r>
              <a:rPr lang="ru-RU" dirty="0" smtClean="0"/>
              <a:t>      </a:t>
            </a:r>
          </a:p>
          <a:p>
            <a:pPr algn="just"/>
            <a:r>
              <a:rPr lang="ru-RU" dirty="0" smtClean="0"/>
              <a:t>  </a:t>
            </a:r>
            <a:endParaRPr lang="ru-RU" dirty="0"/>
          </a:p>
        </p:txBody>
      </p:sp>
      <p:sp>
        <p:nvSpPr>
          <p:cNvPr id="10" name="TextBox 9"/>
          <p:cNvSpPr txBox="1"/>
          <p:nvPr/>
        </p:nvSpPr>
        <p:spPr>
          <a:xfrm>
            <a:off x="500042" y="1142976"/>
            <a:ext cx="5857916" cy="6986528"/>
          </a:xfrm>
          <a:prstGeom prst="rect">
            <a:avLst/>
          </a:prstGeom>
          <a:noFill/>
        </p:spPr>
        <p:txBody>
          <a:bodyPr wrap="square" rtlCol="0">
            <a:spAutoFit/>
          </a:bodyPr>
          <a:lstStyle/>
          <a:p>
            <a:pPr algn="just"/>
            <a:r>
              <a:rPr lang="ru-RU" sz="1400" dirty="0" smtClean="0">
                <a:latin typeface="Times New Roman" pitchFamily="18" charset="0"/>
                <a:cs typeface="Times New Roman" pitchFamily="18" charset="0"/>
              </a:rPr>
              <a:t>	С детьми подготовительной группы </a:t>
            </a:r>
            <a:r>
              <a:rPr lang="en-US" sz="1400" dirty="0" smtClean="0">
                <a:latin typeface="Times New Roman" pitchFamily="18" charset="0"/>
                <a:cs typeface="Times New Roman" pitchFamily="18" charset="0"/>
              </a:rPr>
              <a:t>«</a:t>
            </a:r>
            <a:r>
              <a:rPr lang="ru-RU" sz="1400" dirty="0" smtClean="0">
                <a:latin typeface="Times New Roman" pitchFamily="18" charset="0"/>
                <a:cs typeface="Times New Roman" pitchFamily="18" charset="0"/>
              </a:rPr>
              <a:t>Веселая семейка</a:t>
            </a:r>
            <a:r>
              <a:rPr lang="en-US" sz="14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мы очень любим ходить на экскурсии, нам очень нравиться  посещать новые места  и узнавать много интересного, что связано с расширением кругозора, что можно добыть из окружающего мира, все для них привлекательно, кажется новым, неизведанным. Наилучшим способом удовлетворить  потребность детей в получении информации - это детские экскурсии. </a:t>
            </a:r>
          </a:p>
          <a:p>
            <a:pPr algn="just"/>
            <a:r>
              <a:rPr lang="ru-RU" sz="1400" dirty="0" smtClean="0">
                <a:latin typeface="Times New Roman" pitchFamily="18" charset="0"/>
                <a:cs typeface="Times New Roman" pitchFamily="18" charset="0"/>
              </a:rPr>
              <a:t>	</a:t>
            </a:r>
            <a:r>
              <a:rPr lang="en-US" sz="1400" dirty="0" smtClean="0">
                <a:latin typeface="Times New Roman" pitchFamily="18" charset="0"/>
                <a:cs typeface="Times New Roman" pitchFamily="18" charset="0"/>
              </a:rPr>
              <a:t>12 </a:t>
            </a:r>
            <a:r>
              <a:rPr lang="ru-RU" sz="1400" dirty="0" smtClean="0">
                <a:latin typeface="Times New Roman" pitchFamily="18" charset="0"/>
                <a:cs typeface="Times New Roman" pitchFamily="18" charset="0"/>
              </a:rPr>
              <a:t>октября мы ходили на экскурсию в </a:t>
            </a:r>
            <a:r>
              <a:rPr lang="ru-RU" sz="1400" dirty="0" err="1" smtClean="0">
                <a:latin typeface="Times New Roman" pitchFamily="18" charset="0"/>
                <a:cs typeface="Times New Roman" pitchFamily="18" charset="0"/>
              </a:rPr>
              <a:t>ЭкоЦентр</a:t>
            </a:r>
            <a:r>
              <a:rPr lang="ru-RU" sz="1400" dirty="0" smtClean="0">
                <a:latin typeface="Times New Roman" pitchFamily="18" charset="0"/>
                <a:cs typeface="Times New Roman" pitchFamily="18" charset="0"/>
              </a:rPr>
              <a:t>. Главная цель данной экскурсии – экологическое просвещение и повышение экологической культуры  детей. Воспитать уважение и интерес к музейным экспонатам, людям, внимательным к жизни животных, любящим и охраняющим их. Познакомить с профессией чучельника, экскурсовода музея, воспитывать уважение к их труду, понимание его </a:t>
            </a:r>
            <a:r>
              <a:rPr lang="ru-RU" sz="1400" dirty="0" err="1" smtClean="0">
                <a:latin typeface="Times New Roman" pitchFamily="18" charset="0"/>
                <a:cs typeface="Times New Roman" pitchFamily="18" charset="0"/>
              </a:rPr>
              <a:t>самоценности</a:t>
            </a:r>
            <a:r>
              <a:rPr lang="ru-RU" sz="1400" dirty="0" smtClean="0">
                <a:latin typeface="Times New Roman" pitchFamily="18" charset="0"/>
                <a:cs typeface="Times New Roman" pitchFamily="18" charset="0"/>
              </a:rPr>
              <a:t>.</a:t>
            </a:r>
          </a:p>
          <a:p>
            <a:pPr algn="just"/>
            <a:r>
              <a:rPr lang="ru-RU" sz="1400" dirty="0" smtClean="0">
                <a:latin typeface="Times New Roman" pitchFamily="18" charset="0"/>
                <a:cs typeface="Times New Roman" pitchFamily="18" charset="0"/>
              </a:rPr>
              <a:t>	Посещая </a:t>
            </a:r>
            <a:r>
              <a:rPr lang="ru-RU" sz="1400" dirty="0" err="1" smtClean="0">
                <a:latin typeface="Times New Roman" pitchFamily="18" charset="0"/>
                <a:cs typeface="Times New Roman" pitchFamily="18" charset="0"/>
              </a:rPr>
              <a:t>ЭкоЦентр</a:t>
            </a:r>
            <a:r>
              <a:rPr lang="ru-RU" sz="1400" dirty="0" smtClean="0">
                <a:latin typeface="Times New Roman" pitchFamily="18" charset="0"/>
                <a:cs typeface="Times New Roman" pitchFamily="18" charset="0"/>
              </a:rPr>
              <a:t>, нас ожидало множество увлекательных, необычных интересных экспонатов. Дошколят познакомили                   с внешним видом рыб, животных и птиц нашего края. На примере отдельных представителей животного мира показали их взаимоотношения со средой обитания, рассказали о </a:t>
            </a:r>
            <a:r>
              <a:rPr lang="ru-RU" sz="1400" dirty="0" err="1" smtClean="0">
                <a:latin typeface="Times New Roman" pitchFamily="18" charset="0"/>
                <a:cs typeface="Times New Roman" pitchFamily="18" charset="0"/>
              </a:rPr>
              <a:t>богатстви</a:t>
            </a:r>
            <a:r>
              <a:rPr lang="ru-RU" sz="1400" dirty="0" smtClean="0">
                <a:latin typeface="Times New Roman" pitchFamily="18" charset="0"/>
                <a:cs typeface="Times New Roman" pitchFamily="18" charset="0"/>
              </a:rPr>
              <a:t> и многообразии птиц и рыб, познакомили с некоторыми особенностями поведения.</a:t>
            </a:r>
          </a:p>
          <a:p>
            <a:pPr algn="just"/>
            <a:r>
              <a:rPr lang="en-US" sz="14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	Ребята смогли закрепить полученные знания и передать родителям неизвестные ранее сведения. Ведь одной из самых важных задач - является воспитание бережного отношения к природе.</a:t>
            </a:r>
          </a:p>
          <a:p>
            <a:pPr algn="just"/>
            <a:r>
              <a:rPr lang="ru-RU" sz="1400" dirty="0" smtClean="0">
                <a:latin typeface="Times New Roman" pitchFamily="18" charset="0"/>
                <a:cs typeface="Times New Roman" pitchFamily="18" charset="0"/>
              </a:rPr>
              <a:t>Выражаем огромную благодарность за проведение экологической экскурсии директору детского экологического центра Мироновой Галине Михайловне и педагогу детского экологического центра </a:t>
            </a:r>
            <a:r>
              <a:rPr lang="ru-RU" sz="1400" dirty="0" err="1" smtClean="0">
                <a:latin typeface="Times New Roman" pitchFamily="18" charset="0"/>
                <a:cs typeface="Times New Roman" pitchFamily="18" charset="0"/>
              </a:rPr>
              <a:t>Клевакиной</a:t>
            </a:r>
            <a:r>
              <a:rPr lang="ru-RU" sz="1400" dirty="0" smtClean="0">
                <a:latin typeface="Times New Roman" pitchFamily="18" charset="0"/>
                <a:cs typeface="Times New Roman" pitchFamily="18" charset="0"/>
              </a:rPr>
              <a:t> Татьяне Владимировне. Спасибо за прекрасное настроение, которое Вы подарили нам в этот день, экскурсия настолько понравилась, что даже не хотелось уходить. </a:t>
            </a:r>
          </a:p>
          <a:p>
            <a:pPr algn="just"/>
            <a:r>
              <a:rPr lang="ru-RU" sz="1400" dirty="0" smtClean="0">
                <a:latin typeface="Times New Roman" pitchFamily="18" charset="0"/>
                <a:cs typeface="Times New Roman" pitchFamily="18" charset="0"/>
              </a:rPr>
              <a:t>Ребятам было очень интересно! Все остались довольны!</a:t>
            </a:r>
          </a:p>
          <a:p>
            <a:endParaRPr lang="ru-RU" sz="1400"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srcRect/>
          <a:stretch>
            <a:fillRect/>
          </a:stretch>
        </p:blipFill>
        <p:spPr bwMode="auto">
          <a:xfrm>
            <a:off x="0" y="0"/>
            <a:ext cx="6858000" cy="9187298"/>
          </a:xfrm>
          <a:prstGeom prst="rect">
            <a:avLst/>
          </a:prstGeom>
          <a:noFill/>
          <a:ln w="9525">
            <a:noFill/>
            <a:miter lim="800000"/>
            <a:headEnd/>
            <a:tailEnd/>
          </a:ln>
          <a:effectLst/>
        </p:spPr>
      </p:pic>
      <p:pic>
        <p:nvPicPr>
          <p:cNvPr id="1028" name="Picture 4" descr="C:\Users\Олег\Pictures\Рисунок12.jpg"/>
          <p:cNvPicPr>
            <a:picLocks noChangeAspect="1" noChangeArrowheads="1"/>
          </p:cNvPicPr>
          <p:nvPr/>
        </p:nvPicPr>
        <p:blipFill>
          <a:blip r:embed="rId3" cstate="email"/>
          <a:srcRect/>
          <a:stretch>
            <a:fillRect/>
          </a:stretch>
        </p:blipFill>
        <p:spPr bwMode="auto">
          <a:xfrm>
            <a:off x="1000108" y="1428728"/>
            <a:ext cx="4870450" cy="3151187"/>
          </a:xfrm>
          <a:prstGeom prst="rect">
            <a:avLst/>
          </a:prstGeom>
          <a:noFill/>
        </p:spPr>
      </p:pic>
      <p:pic>
        <p:nvPicPr>
          <p:cNvPr id="1029" name="Picture 5" descr="C:\Users\Олег\Pictures\Рисунок13.jpg"/>
          <p:cNvPicPr>
            <a:picLocks noChangeAspect="1" noChangeArrowheads="1"/>
          </p:cNvPicPr>
          <p:nvPr/>
        </p:nvPicPr>
        <p:blipFill>
          <a:blip r:embed="rId4" cstate="email"/>
          <a:srcRect/>
          <a:stretch>
            <a:fillRect/>
          </a:stretch>
        </p:blipFill>
        <p:spPr bwMode="auto">
          <a:xfrm>
            <a:off x="928670" y="4929190"/>
            <a:ext cx="5016500" cy="2871787"/>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2"/>
          <a:srcRect/>
          <a:stretch>
            <a:fillRect/>
          </a:stretch>
        </p:blipFill>
        <p:spPr bwMode="auto">
          <a:xfrm>
            <a:off x="0" y="0"/>
            <a:ext cx="6858000" cy="9187298"/>
          </a:xfrm>
          <a:prstGeom prst="rect">
            <a:avLst/>
          </a:prstGeom>
          <a:noFill/>
          <a:ln w="9525">
            <a:noFill/>
            <a:miter lim="800000"/>
            <a:headEnd/>
            <a:tailEnd/>
          </a:ln>
          <a:effectLst/>
        </p:spPr>
      </p:pic>
      <p:pic>
        <p:nvPicPr>
          <p:cNvPr id="4" name="Рисунок 3" descr="C:\Users\Олег\Desktop\заготовка в газету\фото\2017-10-05 09.13.52.jpg"/>
          <p:cNvPicPr/>
          <p:nvPr/>
        </p:nvPicPr>
        <p:blipFill>
          <a:blip r:embed="rId3" cstate="email"/>
          <a:srcRect/>
          <a:stretch>
            <a:fillRect/>
          </a:stretch>
        </p:blipFill>
        <p:spPr bwMode="auto">
          <a:xfrm>
            <a:off x="785794" y="928662"/>
            <a:ext cx="2428892" cy="3276591"/>
          </a:xfrm>
          <a:prstGeom prst="rect">
            <a:avLst/>
          </a:prstGeom>
          <a:noFill/>
          <a:ln w="9525">
            <a:noFill/>
            <a:miter lim="800000"/>
            <a:headEnd/>
            <a:tailEnd/>
          </a:ln>
        </p:spPr>
      </p:pic>
      <p:pic>
        <p:nvPicPr>
          <p:cNvPr id="5" name="Рисунок 4" descr="C:\Users\Олег\Desktop\заготовка в газету\фото\2017-10-05 09.20.40.jpg"/>
          <p:cNvPicPr/>
          <p:nvPr/>
        </p:nvPicPr>
        <p:blipFill>
          <a:blip r:embed="rId4" cstate="email"/>
          <a:srcRect/>
          <a:stretch>
            <a:fillRect/>
          </a:stretch>
        </p:blipFill>
        <p:spPr bwMode="auto">
          <a:xfrm>
            <a:off x="3429000" y="928662"/>
            <a:ext cx="2550992" cy="3257547"/>
          </a:xfrm>
          <a:prstGeom prst="rect">
            <a:avLst/>
          </a:prstGeom>
          <a:noFill/>
          <a:ln w="9525">
            <a:noFill/>
            <a:miter lim="800000"/>
            <a:headEnd/>
            <a:tailEnd/>
          </a:ln>
        </p:spPr>
      </p:pic>
      <p:pic>
        <p:nvPicPr>
          <p:cNvPr id="3077" name="Picture 5" descr="C:\Users\Олег\Pictures\Рисунок1.jpg"/>
          <p:cNvPicPr>
            <a:picLocks noChangeAspect="1" noChangeArrowheads="1"/>
          </p:cNvPicPr>
          <p:nvPr/>
        </p:nvPicPr>
        <p:blipFill>
          <a:blip r:embed="rId5" cstate="email"/>
          <a:srcRect/>
          <a:stretch>
            <a:fillRect/>
          </a:stretch>
        </p:blipFill>
        <p:spPr bwMode="auto">
          <a:xfrm>
            <a:off x="714356" y="4643438"/>
            <a:ext cx="5346700" cy="3005137"/>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srcRect/>
          <a:stretch>
            <a:fillRect/>
          </a:stretch>
        </p:blipFill>
        <p:spPr bwMode="auto">
          <a:xfrm>
            <a:off x="0" y="0"/>
            <a:ext cx="6858000" cy="9187298"/>
          </a:xfrm>
          <a:prstGeom prst="rect">
            <a:avLst/>
          </a:prstGeom>
          <a:noFill/>
          <a:ln w="9525">
            <a:noFill/>
            <a:miter lim="800000"/>
            <a:headEnd/>
            <a:tailEnd/>
          </a:ln>
          <a:effectLst/>
        </p:spPr>
      </p:pic>
      <p:sp>
        <p:nvSpPr>
          <p:cNvPr id="4" name="Прямоугольник 3"/>
          <p:cNvSpPr/>
          <p:nvPr/>
        </p:nvSpPr>
        <p:spPr>
          <a:xfrm>
            <a:off x="1714489" y="571472"/>
            <a:ext cx="3071834" cy="954107"/>
          </a:xfrm>
          <a:prstGeom prst="rect">
            <a:avLst/>
          </a:prstGeom>
        </p:spPr>
        <p:txBody>
          <a:bodyPr wrap="square">
            <a:spAutoFit/>
          </a:bodyPr>
          <a:lstStyle/>
          <a:p>
            <a:pPr lvl="0" algn="ctr"/>
            <a:r>
              <a:rPr lang="ru-RU" sz="2800" b="1" dirty="0" smtClean="0">
                <a:solidFill>
                  <a:srgbClr val="FF0000"/>
                </a:solidFill>
                <a:latin typeface="Times New Roman" pitchFamily="18" charset="0"/>
                <a:cs typeface="Times New Roman" pitchFamily="18" charset="0"/>
              </a:rPr>
              <a:t>Неделя </a:t>
            </a:r>
          </a:p>
          <a:p>
            <a:pPr lvl="0" algn="ctr"/>
            <a:r>
              <a:rPr lang="ru-RU" sz="2800" b="1" dirty="0" smtClean="0">
                <a:solidFill>
                  <a:srgbClr val="FF0000"/>
                </a:solidFill>
                <a:latin typeface="Times New Roman" pitchFamily="18" charset="0"/>
                <a:cs typeface="Times New Roman" pitchFamily="18" charset="0"/>
              </a:rPr>
              <a:t> «Моя родина»</a:t>
            </a:r>
          </a:p>
        </p:txBody>
      </p:sp>
      <p:pic>
        <p:nvPicPr>
          <p:cNvPr id="5" name="Рисунок 4" descr="C:\Users\Олег\Desktop\заготовка в газету\фото\WP_20171010_16_45_51_Pro.jpg"/>
          <p:cNvPicPr/>
          <p:nvPr/>
        </p:nvPicPr>
        <p:blipFill>
          <a:blip r:embed="rId3" cstate="email"/>
          <a:srcRect/>
          <a:stretch>
            <a:fillRect/>
          </a:stretch>
        </p:blipFill>
        <p:spPr bwMode="auto">
          <a:xfrm>
            <a:off x="785794" y="1643042"/>
            <a:ext cx="2686679" cy="1647824"/>
          </a:xfrm>
          <a:prstGeom prst="rect">
            <a:avLst/>
          </a:prstGeom>
          <a:noFill/>
          <a:ln w="9525">
            <a:noFill/>
            <a:miter lim="800000"/>
            <a:headEnd/>
            <a:tailEnd/>
          </a:ln>
        </p:spPr>
      </p:pic>
      <p:pic>
        <p:nvPicPr>
          <p:cNvPr id="2" name="Рисунок 1" descr="C:\Users\Олег\AppData\Local\Microsoft\Windows\Temporary Internet Files\Content.Word\WP_20171018_16_44_45_Pro.jpg"/>
          <p:cNvPicPr/>
          <p:nvPr/>
        </p:nvPicPr>
        <p:blipFill>
          <a:blip r:embed="rId4" cstate="email"/>
          <a:srcRect/>
          <a:stretch>
            <a:fillRect/>
          </a:stretch>
        </p:blipFill>
        <p:spPr bwMode="auto">
          <a:xfrm>
            <a:off x="3071810" y="2428860"/>
            <a:ext cx="2928958" cy="1643074"/>
          </a:xfrm>
          <a:prstGeom prst="rect">
            <a:avLst/>
          </a:prstGeom>
          <a:noFill/>
          <a:ln w="9525">
            <a:noFill/>
            <a:miter lim="800000"/>
            <a:headEnd/>
            <a:tailEnd/>
          </a:ln>
        </p:spPr>
      </p:pic>
      <p:sp>
        <p:nvSpPr>
          <p:cNvPr id="6" name="Прямоугольник 5"/>
          <p:cNvSpPr/>
          <p:nvPr/>
        </p:nvSpPr>
        <p:spPr>
          <a:xfrm>
            <a:off x="642918" y="4286248"/>
            <a:ext cx="5500726" cy="2800767"/>
          </a:xfrm>
          <a:prstGeom prst="rect">
            <a:avLst/>
          </a:prstGeom>
        </p:spPr>
        <p:txBody>
          <a:bodyPr wrap="square">
            <a:spAutoFit/>
          </a:bodyPr>
          <a:lstStyle/>
          <a:p>
            <a:pPr algn="just"/>
            <a:r>
              <a:rPr lang="ru-RU" sz="1600" dirty="0" smtClean="0">
                <a:latin typeface="Times New Roman" pitchFamily="18" charset="0"/>
                <a:cs typeface="Times New Roman" pitchFamily="18" charset="0"/>
              </a:rPr>
              <a:t>	В группах были проведены познавательные беседы  и игры  с целью ознакомления воспитанников с историей нашей Родины, её прошлым, воспитания чувства гордости за свою малую Родину. Дети с интересом просмотрели презентацию «Моя Родина», активно включались в беседу во время  просмотра слайдов, в ходе, которой дошкольники показали достойные знания о символах государственной и национальной независимости: герб, флаг, гимн. В заключении дети послушали гимн Российской Федерации. Мероприятие вызвало эмоциональный отклик в сердцах наших воспитанников.</a:t>
            </a:r>
            <a:endParaRPr lang="ru-RU" sz="1600" dirty="0">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srcRect/>
          <a:stretch>
            <a:fillRect/>
          </a:stretch>
        </p:blipFill>
        <p:spPr bwMode="auto">
          <a:xfrm>
            <a:off x="0" y="0"/>
            <a:ext cx="6858000" cy="9187298"/>
          </a:xfrm>
          <a:prstGeom prst="rect">
            <a:avLst/>
          </a:prstGeom>
          <a:noFill/>
          <a:ln w="9525">
            <a:noFill/>
            <a:miter lim="800000"/>
            <a:headEnd/>
            <a:tailEnd/>
          </a:ln>
          <a:effectLst/>
        </p:spPr>
      </p:pic>
      <p:sp>
        <p:nvSpPr>
          <p:cNvPr id="3" name="TextBox 2"/>
          <p:cNvSpPr txBox="1"/>
          <p:nvPr/>
        </p:nvSpPr>
        <p:spPr>
          <a:xfrm>
            <a:off x="1214422" y="428596"/>
            <a:ext cx="4643470" cy="1446550"/>
          </a:xfrm>
          <a:prstGeom prst="rect">
            <a:avLst/>
          </a:prstGeom>
          <a:noFill/>
        </p:spPr>
        <p:txBody>
          <a:bodyPr wrap="square" rtlCol="0">
            <a:spAutoFit/>
          </a:bodyPr>
          <a:lstStyle/>
          <a:p>
            <a:pPr lvl="0" algn="ctr"/>
            <a:r>
              <a:rPr lang="ru-RU" sz="3200" b="1" dirty="0" smtClean="0">
                <a:solidFill>
                  <a:srgbClr val="FF0000"/>
                </a:solidFill>
                <a:latin typeface="Times New Roman" pitchFamily="18" charset="0"/>
                <a:cs typeface="Times New Roman" pitchFamily="18" charset="0"/>
              </a:rPr>
              <a:t>Праздник  «Разноцветная осень»</a:t>
            </a:r>
          </a:p>
          <a:p>
            <a:pPr algn="ctr"/>
            <a:endParaRPr lang="ru-RU" sz="2400" dirty="0">
              <a:solidFill>
                <a:srgbClr val="FF0000"/>
              </a:solidFill>
            </a:endParaRPr>
          </a:p>
        </p:txBody>
      </p:sp>
      <p:sp>
        <p:nvSpPr>
          <p:cNvPr id="4" name="TextBox 3"/>
          <p:cNvSpPr txBox="1"/>
          <p:nvPr/>
        </p:nvSpPr>
        <p:spPr>
          <a:xfrm>
            <a:off x="642918" y="1785918"/>
            <a:ext cx="5715040" cy="3754874"/>
          </a:xfrm>
          <a:prstGeom prst="rect">
            <a:avLst/>
          </a:prstGeom>
          <a:noFill/>
        </p:spPr>
        <p:txBody>
          <a:bodyPr wrap="square" rtlCol="0">
            <a:spAutoFit/>
          </a:bodyPr>
          <a:lstStyle/>
          <a:p>
            <a:pPr algn="just"/>
            <a:r>
              <a:rPr lang="ru-RU" sz="1400" dirty="0" smtClean="0"/>
              <a:t> 	</a:t>
            </a:r>
            <a:r>
              <a:rPr lang="ru-RU" sz="1600" dirty="0" smtClean="0">
                <a:latin typeface="Times New Roman" pitchFamily="18" charset="0"/>
                <a:cs typeface="Times New Roman" pitchFamily="18" charset="0"/>
              </a:rPr>
              <a:t>17  октября, в подготовительных группах детского сада МКДОУ №1 «Улыбка», прошли утренники посвященные осени. Праздники осени в детском саду является одними из любимейших мероприятий, ведь именно во время торжественных утренников ребятишки могут и повеселиться, и на других посмотреть, и себя показать.  Ведущие  праздников воспитатели </a:t>
            </a:r>
            <a:r>
              <a:rPr lang="ru-RU" sz="1600" dirty="0" err="1" smtClean="0">
                <a:latin typeface="Times New Roman" pitchFamily="18" charset="0"/>
                <a:cs typeface="Times New Roman" pitchFamily="18" charset="0"/>
              </a:rPr>
              <a:t>Акулик</a:t>
            </a:r>
            <a:r>
              <a:rPr lang="ru-RU" sz="1600" dirty="0" smtClean="0">
                <a:latin typeface="Times New Roman" pitchFamily="18" charset="0"/>
                <a:cs typeface="Times New Roman" pitchFamily="18" charset="0"/>
              </a:rPr>
              <a:t> Наталья Петровна и Авдеева Юлия Юрьевна настроили всех на праздничное веселое настроение. Даже если на улице было пасмурно и дождливо, то в нашем детском саду весь этот  день  этого не замечали, об осени воспевали только самое лучшее, от  звонкого детского смеха  становилось тепло и радостно на душе всем присутствующим на праздниках.</a:t>
            </a:r>
          </a:p>
          <a:p>
            <a:pPr algn="just"/>
            <a:r>
              <a:rPr lang="ru-RU" sz="1600" dirty="0" smtClean="0">
                <a:latin typeface="Times New Roman" pitchFamily="18" charset="0"/>
                <a:cs typeface="Times New Roman" pitchFamily="18" charset="0"/>
              </a:rPr>
              <a:t>	</a:t>
            </a:r>
          </a:p>
          <a:p>
            <a:pPr algn="just"/>
            <a:r>
              <a:rPr lang="ru-RU" sz="1400" dirty="0" smtClean="0"/>
              <a:t> 	</a:t>
            </a:r>
            <a:endParaRPr lang="ru-RU" sz="1400" dirty="0"/>
          </a:p>
        </p:txBody>
      </p:sp>
      <p:pic>
        <p:nvPicPr>
          <p:cNvPr id="5" name="Рисунок 4" descr="C:\Users\Олег\Desktop\Осень подготовительные\IMG_8584.JPG"/>
          <p:cNvPicPr/>
          <p:nvPr/>
        </p:nvPicPr>
        <p:blipFill>
          <a:blip r:embed="rId3" cstate="email"/>
          <a:srcRect/>
          <a:stretch>
            <a:fillRect/>
          </a:stretch>
        </p:blipFill>
        <p:spPr bwMode="auto">
          <a:xfrm>
            <a:off x="857232" y="5429256"/>
            <a:ext cx="5429288" cy="3071834"/>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1178</TotalTime>
  <Words>733</Words>
  <Application>Microsoft Office PowerPoint</Application>
  <PresentationFormat>Экран (4:3)</PresentationFormat>
  <Paragraphs>125</Paragraphs>
  <Slides>19</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Олег</dc:creator>
  <cp:lastModifiedBy>Олег</cp:lastModifiedBy>
  <cp:revision>93</cp:revision>
  <dcterms:created xsi:type="dcterms:W3CDTF">2016-12-20T06:02:04Z</dcterms:created>
  <dcterms:modified xsi:type="dcterms:W3CDTF">2017-11-19T05:54:07Z</dcterms:modified>
</cp:coreProperties>
</file>