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57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русского языка в 5 классе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3886200"/>
            <a:ext cx="57912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Бурая Оксана Анатольевна,        учитель русского языка и </a:t>
            </a:r>
            <a:r>
              <a:rPr lang="ru-RU" smtClean="0">
                <a:solidFill>
                  <a:schemeClr val="tx1"/>
                </a:solidFill>
              </a:rPr>
              <a:t>литературы                              СП «ООШ </a:t>
            </a:r>
            <a:r>
              <a:rPr lang="ru-RU" dirty="0" smtClean="0">
                <a:solidFill>
                  <a:schemeClr val="tx1"/>
                </a:solidFill>
              </a:rPr>
              <a:t>№ 23» МАОУ СОШ № 38      г. Златоуст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00" y="2438400"/>
            <a:ext cx="61722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Параграф 48(правило), упр. </a:t>
            </a:r>
            <a:r>
              <a:rPr lang="ru-RU" dirty="0" smtClean="0"/>
              <a:t>247.</a:t>
            </a:r>
            <a:endParaRPr lang="ru-RU" dirty="0"/>
          </a:p>
        </p:txBody>
      </p:sp>
      <p:pic>
        <p:nvPicPr>
          <p:cNvPr id="4" name="Picture 2" descr="C:\Users\1\Desktop\ШМО\39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1533525" cy="197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-ЛИШНИЙ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Стой </a:t>
            </a:r>
            <a:r>
              <a:rPr lang="ru-RU" sz="4000" dirty="0" smtClean="0"/>
              <a:t>братцы стой!  кричит Мартышка.</a:t>
            </a:r>
          </a:p>
          <a:p>
            <a:pPr marL="514350" indent="-514350">
              <a:buNone/>
            </a:pPr>
            <a:r>
              <a:rPr lang="ru-RU" sz="4000" dirty="0" smtClean="0"/>
              <a:t>2. И </a:t>
            </a:r>
            <a:r>
              <a:rPr lang="ru-RU" sz="4000" dirty="0" smtClean="0"/>
              <a:t>говорит так сладко, чуть дыша голубушка как хороша</a:t>
            </a:r>
            <a:r>
              <a:rPr lang="ru-RU" sz="4000" dirty="0" smtClean="0"/>
              <a:t>!</a:t>
            </a:r>
            <a:r>
              <a:rPr lang="ru-RU" sz="4000" dirty="0" smtClean="0"/>
              <a:t> </a:t>
            </a:r>
          </a:p>
          <a:p>
            <a:pPr marL="514350" indent="-514350">
              <a:buNone/>
            </a:pPr>
            <a:r>
              <a:rPr lang="ru-RU" sz="4000" dirty="0" smtClean="0"/>
              <a:t>3. Псари </a:t>
            </a:r>
            <a:r>
              <a:rPr lang="ru-RU" sz="4000" dirty="0" smtClean="0"/>
              <a:t>кричат ахти ребята вор!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ВСПОМНИ ПРАВИЛО!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Прямая речь – это слова ________ , передаваемые без изменения.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В предложениях с прямой речью различают слова автора и ___________.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Прямая речь заключается в __________ и всегда пишется с __________ буквы.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Слова автора отделяются от прямой речи ________ , если стоят _______ и ________ , если стоят ________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73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РАССТАВЬТЕ ЗНАКИ ПРЕПИНАНИЯ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Тут </a:t>
            </a:r>
            <a:r>
              <a:rPr lang="ru-RU" dirty="0" smtClean="0"/>
              <a:t>Воробей, </a:t>
            </a:r>
            <a:r>
              <a:rPr lang="ru-RU" dirty="0" err="1" smtClean="0"/>
              <a:t>случась</a:t>
            </a:r>
            <a:r>
              <a:rPr lang="ru-RU" dirty="0" smtClean="0"/>
              <a:t>, примолвил </a:t>
            </a:r>
            <a:r>
              <a:rPr lang="ru-RU" dirty="0" smtClean="0"/>
              <a:t>им друзья</a:t>
            </a:r>
            <a:r>
              <a:rPr lang="ru-RU" dirty="0" smtClean="0"/>
              <a:t>! Хоть вы охрипните, хваля друг дружку, - </a:t>
            </a:r>
            <a:r>
              <a:rPr lang="ru-RU" dirty="0" smtClean="0"/>
              <a:t>все </a:t>
            </a:r>
            <a:r>
              <a:rPr lang="ru-RU" dirty="0" smtClean="0"/>
              <a:t>ваша музыка плоха</a:t>
            </a:r>
            <a:r>
              <a:rPr lang="ru-RU" dirty="0" smtClean="0"/>
              <a:t>!..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2. Злой </a:t>
            </a:r>
            <a:r>
              <a:rPr lang="ru-RU" dirty="0" smtClean="0"/>
              <a:t>тоской </a:t>
            </a:r>
            <a:r>
              <a:rPr lang="ru-RU" dirty="0" smtClean="0"/>
              <a:t>удручена </a:t>
            </a:r>
            <a:r>
              <a:rPr lang="ru-RU" dirty="0" smtClean="0"/>
              <a:t>к Муравью ползет она не оставь меня кум милый! Дай ты мне собраться с силой и до вешних только дней прокорми и обогрей!</a:t>
            </a:r>
          </a:p>
          <a:p>
            <a:pPr>
              <a:buNone/>
            </a:pPr>
            <a:r>
              <a:rPr lang="ru-RU" dirty="0" smtClean="0"/>
              <a:t>3. Соседка </a:t>
            </a:r>
            <a:r>
              <a:rPr lang="ru-RU" dirty="0" smtClean="0"/>
              <a:t>перестань срамиться ей </a:t>
            </a:r>
            <a:r>
              <a:rPr lang="ru-RU" dirty="0" err="1" smtClean="0"/>
              <a:t>Шавка</a:t>
            </a:r>
            <a:r>
              <a:rPr lang="ru-RU" dirty="0" smtClean="0"/>
              <a:t> говорит…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РАССТАВЬТЕ ЗНАКИ ПРЕПИНАНИЯ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4. Постойте </a:t>
            </a:r>
            <a:r>
              <a:rPr lang="ru-RU" dirty="0" smtClean="0"/>
              <a:t>ж, я сыскал </a:t>
            </a:r>
            <a:r>
              <a:rPr lang="ru-RU" dirty="0" smtClean="0"/>
              <a:t>секрет кричит </a:t>
            </a:r>
            <a:r>
              <a:rPr lang="ru-RU" dirty="0" err="1" smtClean="0"/>
              <a:t>Осел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5.  Куда так кумушка </a:t>
            </a:r>
            <a:r>
              <a:rPr lang="ru-RU" dirty="0" smtClean="0"/>
              <a:t>бежишь ты без </a:t>
            </a:r>
            <a:r>
              <a:rPr lang="ru-RU" dirty="0" smtClean="0"/>
              <a:t>оглядки</a:t>
            </a:r>
            <a:r>
              <a:rPr lang="ru-RU" dirty="0" smtClean="0"/>
              <a:t> </a:t>
            </a:r>
            <a:r>
              <a:rPr lang="ru-RU" dirty="0" smtClean="0"/>
              <a:t> </a:t>
            </a:r>
            <a:r>
              <a:rPr lang="ru-RU" dirty="0" smtClean="0"/>
              <a:t>Лисицу спрашивал Сурок.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6. К </a:t>
            </a:r>
            <a:r>
              <a:rPr lang="ru-RU" dirty="0" smtClean="0"/>
              <a:t>Крестьянину вползла Змея и </a:t>
            </a:r>
            <a:r>
              <a:rPr lang="ru-RU" dirty="0" smtClean="0"/>
              <a:t>говорит Сосед </a:t>
            </a:r>
            <a:r>
              <a:rPr lang="ru-RU" dirty="0" smtClean="0"/>
              <a:t>начнем жить </a:t>
            </a:r>
            <a:r>
              <a:rPr lang="ru-RU" dirty="0" smtClean="0"/>
              <a:t>дружно!</a:t>
            </a:r>
          </a:p>
          <a:p>
            <a:pPr>
              <a:buNone/>
            </a:pPr>
            <a:r>
              <a:rPr lang="ru-RU" dirty="0" smtClean="0"/>
              <a:t>7. Кто </a:t>
            </a:r>
            <a:r>
              <a:rPr lang="ru-RU" dirty="0" smtClean="0"/>
              <a:t>ты? Что делаешь</a:t>
            </a:r>
            <a:r>
              <a:rPr lang="ru-RU" dirty="0" smtClean="0"/>
              <a:t>? </a:t>
            </a:r>
            <a:r>
              <a:rPr lang="ru-RU" dirty="0" smtClean="0"/>
              <a:t>спросил сердито Лев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СОСТАВЬТЕ ПРЕДЛОЖЕНИЯ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 СХЕМАМ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ШМО\3223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33" t="4005" r="5000" b="7106"/>
          <a:stretch>
            <a:fillRect/>
          </a:stretch>
        </p:blipFill>
        <p:spPr bwMode="auto">
          <a:xfrm>
            <a:off x="4572000" y="1524000"/>
            <a:ext cx="3733800" cy="27154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66800" y="1905000"/>
            <a:ext cx="259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/>
              <a:t>«П», – а.   </a:t>
            </a:r>
          </a:p>
          <a:p>
            <a:pPr>
              <a:buNone/>
            </a:pPr>
            <a:r>
              <a:rPr lang="ru-RU" sz="4000" b="1" dirty="0" smtClean="0"/>
              <a:t>«</a:t>
            </a:r>
            <a:r>
              <a:rPr lang="ru-RU" sz="4000" b="1" dirty="0" smtClean="0"/>
              <a:t>П!» – 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4267200"/>
            <a:ext cx="845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«Ведь </a:t>
            </a:r>
            <a:r>
              <a:rPr lang="ru-RU" sz="3200" dirty="0" smtClean="0"/>
              <a:t>это дереву </a:t>
            </a:r>
            <a:r>
              <a:rPr lang="ru-RU" sz="3200" dirty="0" smtClean="0"/>
              <a:t>вредит», - ей </a:t>
            </a:r>
            <a:r>
              <a:rPr lang="ru-RU" sz="3200" dirty="0" smtClean="0"/>
              <a:t>с Дубу ворон </a:t>
            </a:r>
            <a:r>
              <a:rPr lang="ru-RU" sz="3200" dirty="0" smtClean="0"/>
              <a:t>говорит.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5257801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«Пусть сохнет», - говорит Свинья.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5943600"/>
            <a:ext cx="7678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«Неблагодарная!» - </a:t>
            </a:r>
            <a:r>
              <a:rPr lang="ru-RU" sz="3200" dirty="0" smtClean="0"/>
              <a:t>примолвил Дуб ей </a:t>
            </a:r>
            <a:r>
              <a:rPr lang="ru-RU" sz="3200" dirty="0" smtClean="0"/>
              <a:t>тут.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СОСТАВЬТЕ ПРЕДЛОЖЕНИЯ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 СХЕМАМ</a:t>
            </a:r>
            <a:endParaRPr lang="ru-RU" dirty="0"/>
          </a:p>
        </p:txBody>
      </p:sp>
      <p:pic>
        <p:nvPicPr>
          <p:cNvPr id="2050" name="Picture 2" descr="C:\Users\1\Desktop\ШМО\i45620-icon-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35" t="5051" r="3335" b="7401"/>
          <a:stretch>
            <a:fillRect/>
          </a:stretch>
        </p:blipFill>
        <p:spPr bwMode="auto">
          <a:xfrm>
            <a:off x="5257800" y="1524000"/>
            <a:ext cx="3657600" cy="2438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" y="3962400"/>
            <a:ext cx="6276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Псари кричат: «Ахти, ребята, вор</a:t>
            </a:r>
            <a:r>
              <a:rPr lang="ru-RU" sz="3200" dirty="0" smtClean="0"/>
              <a:t>!»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4495800"/>
            <a:ext cx="3082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«Огня!— </a:t>
            </a:r>
            <a:r>
              <a:rPr lang="ru-RU" sz="3200" dirty="0" smtClean="0"/>
              <a:t>кричат.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5029200"/>
            <a:ext cx="80631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И начал так: «Друзья! к чему весь этот шум</a:t>
            </a:r>
            <a:r>
              <a:rPr lang="ru-RU" sz="3200" dirty="0" smtClean="0"/>
              <a:t>?»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55626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«Послушай-ка, </a:t>
            </a:r>
            <a:r>
              <a:rPr lang="ru-RU" sz="3200" dirty="0" smtClean="0"/>
              <a:t>сосед»,— тут </a:t>
            </a:r>
            <a:r>
              <a:rPr lang="ru-RU" sz="3200" dirty="0" smtClean="0"/>
              <a:t>ловчий перервал в </a:t>
            </a:r>
            <a:r>
              <a:rPr lang="ru-RU" sz="3200" dirty="0" smtClean="0"/>
              <a:t>ответ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2000" y="1524000"/>
            <a:ext cx="403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«П», – а.   </a:t>
            </a:r>
          </a:p>
          <a:p>
            <a:pPr>
              <a:buNone/>
            </a:pPr>
            <a:r>
              <a:rPr lang="ru-RU" sz="3600" b="1" dirty="0" smtClean="0"/>
              <a:t>«</a:t>
            </a:r>
            <a:r>
              <a:rPr lang="ru-RU" sz="3600" b="1" dirty="0" smtClean="0"/>
              <a:t>П!» – а. 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А</a:t>
            </a:r>
            <a:r>
              <a:rPr lang="ru-RU" sz="3600" b="1" dirty="0" smtClean="0"/>
              <a:t>: «П?»</a:t>
            </a:r>
          </a:p>
          <a:p>
            <a:pPr>
              <a:buNone/>
            </a:pPr>
            <a:r>
              <a:rPr lang="ru-RU" sz="3600" b="1" dirty="0" smtClean="0"/>
              <a:t>А: «П</a:t>
            </a:r>
            <a:r>
              <a:rPr lang="ru-RU" sz="3600" b="1" dirty="0" smtClean="0"/>
              <a:t>!»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ИСПРАВЬ ОШИБКИ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1. </a:t>
            </a:r>
            <a:r>
              <a:rPr lang="ru-RU" dirty="0" err="1" smtClean="0"/>
              <a:t>Осел</a:t>
            </a:r>
            <a:r>
              <a:rPr lang="ru-RU" dirty="0" smtClean="0"/>
              <a:t> </a:t>
            </a:r>
            <a:r>
              <a:rPr lang="ru-RU" dirty="0" smtClean="0"/>
              <a:t>увидел Соловья </a:t>
            </a:r>
            <a:r>
              <a:rPr lang="ru-RU" dirty="0" smtClean="0"/>
              <a:t>и </a:t>
            </a:r>
            <a:r>
              <a:rPr lang="ru-RU" dirty="0" smtClean="0"/>
              <a:t>говорит ему: </a:t>
            </a:r>
            <a:r>
              <a:rPr lang="ru-RU" dirty="0" smtClean="0"/>
              <a:t>«Послушай-ка, дружище</a:t>
            </a:r>
            <a:r>
              <a:rPr lang="ru-RU" dirty="0" smtClean="0"/>
              <a:t>! </a:t>
            </a:r>
            <a:r>
              <a:rPr lang="ru-RU" dirty="0" smtClean="0"/>
              <a:t> Ты</a:t>
            </a:r>
            <a:r>
              <a:rPr lang="ru-RU" dirty="0" smtClean="0"/>
              <a:t>, сказывают, петь великий </a:t>
            </a:r>
            <a:r>
              <a:rPr lang="ru-RU" dirty="0" err="1" smtClean="0"/>
              <a:t>мастерище</a:t>
            </a:r>
            <a:r>
              <a:rPr lang="ru-RU" dirty="0" smtClean="0"/>
              <a:t>.»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2. «Изрядно,» </a:t>
            </a:r>
            <a:r>
              <a:rPr lang="ru-RU" dirty="0" smtClean="0"/>
              <a:t>— </a:t>
            </a:r>
            <a:r>
              <a:rPr lang="ru-RU" dirty="0" smtClean="0"/>
              <a:t>говорит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3. Ягнёнка </a:t>
            </a:r>
            <a:r>
              <a:rPr lang="ru-RU" dirty="0" smtClean="0"/>
              <a:t>видит он, на добычу </a:t>
            </a:r>
            <a:r>
              <a:rPr lang="ru-RU" dirty="0" smtClean="0"/>
              <a:t>стремится; но</a:t>
            </a:r>
            <a:r>
              <a:rPr lang="ru-RU" dirty="0" smtClean="0"/>
              <a:t>, делу дать хотя законный вид и </a:t>
            </a:r>
            <a:r>
              <a:rPr lang="ru-RU" dirty="0" smtClean="0"/>
              <a:t>толк, кричит </a:t>
            </a:r>
            <a:r>
              <a:rPr lang="ru-RU" dirty="0" smtClean="0"/>
              <a:t>«Как смеешь ты, наглец, нечистым </a:t>
            </a:r>
            <a:r>
              <a:rPr lang="ru-RU" dirty="0" smtClean="0"/>
              <a:t>рылом здесь </a:t>
            </a:r>
            <a:r>
              <a:rPr lang="ru-RU" dirty="0" smtClean="0"/>
              <a:t>чистое мутить </a:t>
            </a:r>
            <a:r>
              <a:rPr lang="ru-RU" dirty="0" smtClean="0"/>
              <a:t>питьё моё с песком </a:t>
            </a:r>
            <a:r>
              <a:rPr lang="ru-RU" dirty="0" smtClean="0"/>
              <a:t>и с </a:t>
            </a:r>
            <a:r>
              <a:rPr lang="ru-RU" dirty="0" smtClean="0"/>
              <a:t>илом? За </a:t>
            </a:r>
            <a:r>
              <a:rPr lang="ru-RU" dirty="0" smtClean="0"/>
              <a:t>дерзость </a:t>
            </a:r>
            <a:r>
              <a:rPr lang="ru-RU" dirty="0" err="1" smtClean="0"/>
              <a:t>такову</a:t>
            </a:r>
            <a:r>
              <a:rPr lang="ru-RU" dirty="0" smtClean="0"/>
              <a:t> я голову </a:t>
            </a:r>
            <a:r>
              <a:rPr lang="ru-RU" dirty="0" smtClean="0"/>
              <a:t>с тебя сорву».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4. «Помилуй</a:t>
            </a:r>
            <a:r>
              <a:rPr lang="ru-RU" dirty="0" smtClean="0"/>
              <a:t>, мне еще и отроду нет году</a:t>
            </a:r>
            <a:r>
              <a:rPr lang="ru-RU" dirty="0" smtClean="0"/>
              <a:t>» </a:t>
            </a:r>
            <a:r>
              <a:rPr lang="ru-RU" dirty="0" smtClean="0"/>
              <a:t>—</a:t>
            </a:r>
            <a:br>
              <a:rPr lang="ru-RU" dirty="0" smtClean="0"/>
            </a:br>
            <a:r>
              <a:rPr lang="ru-RU" dirty="0" smtClean="0"/>
              <a:t>Ягненок </a:t>
            </a:r>
            <a:r>
              <a:rPr lang="ru-RU" dirty="0" smtClean="0"/>
              <a:t>говорит.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err="1" smtClean="0"/>
              <a:t>Осел</a:t>
            </a:r>
            <a:r>
              <a:rPr lang="ru-RU" dirty="0" smtClean="0"/>
              <a:t> </a:t>
            </a:r>
            <a:r>
              <a:rPr lang="ru-RU" dirty="0" smtClean="0"/>
              <a:t>увидел Соловья и говорит ему: «Послушай-ка, дружище!  Ты, сказывают, петь великий </a:t>
            </a:r>
            <a:r>
              <a:rPr lang="ru-RU" dirty="0" err="1" smtClean="0"/>
              <a:t>мастерище</a:t>
            </a:r>
            <a:r>
              <a:rPr lang="ru-RU" dirty="0" smtClean="0"/>
              <a:t>»</a:t>
            </a:r>
            <a:r>
              <a:rPr lang="ru-RU" sz="4300" b="1" dirty="0" smtClean="0">
                <a:solidFill>
                  <a:srgbClr val="FF0000"/>
                </a:solidFill>
              </a:rPr>
              <a:t>.</a:t>
            </a:r>
            <a:r>
              <a:rPr lang="ru-RU" sz="4300" b="1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/>
              <a:t>2. «Изрядно»</a:t>
            </a:r>
            <a:r>
              <a:rPr lang="ru-RU" sz="4300" b="1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/>
              <a:t>— говорит.</a:t>
            </a:r>
          </a:p>
          <a:p>
            <a:pPr>
              <a:buNone/>
            </a:pPr>
            <a:r>
              <a:rPr lang="ru-RU" dirty="0" smtClean="0"/>
              <a:t>3. Ягнёнка </a:t>
            </a:r>
            <a:r>
              <a:rPr lang="ru-RU" dirty="0" smtClean="0"/>
              <a:t>видит он, на добычу стремится; но, делу дать хотя законный вид и толк, </a:t>
            </a:r>
            <a:r>
              <a:rPr lang="ru-RU" dirty="0" smtClean="0"/>
              <a:t>кричит</a:t>
            </a:r>
            <a:r>
              <a:rPr lang="ru-RU" sz="4300" b="1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>«Как смеешь ты, наглец, нечистым рылом здесь чистое мутить питьё моё с песком и с илом? За дерзость </a:t>
            </a:r>
            <a:r>
              <a:rPr lang="ru-RU" dirty="0" err="1" smtClean="0"/>
              <a:t>такову</a:t>
            </a:r>
            <a:r>
              <a:rPr lang="ru-RU" dirty="0" smtClean="0"/>
              <a:t> я голову с тебя сорву». </a:t>
            </a:r>
          </a:p>
          <a:p>
            <a:pPr>
              <a:buNone/>
            </a:pPr>
            <a:r>
              <a:rPr lang="ru-RU" dirty="0" smtClean="0"/>
              <a:t>4. «Помилуй</a:t>
            </a:r>
            <a:r>
              <a:rPr lang="ru-RU" dirty="0" smtClean="0"/>
              <a:t>, мне еще и отроду нет году</a:t>
            </a:r>
            <a:r>
              <a:rPr lang="ru-RU" dirty="0" smtClean="0"/>
              <a:t>»</a:t>
            </a:r>
            <a:r>
              <a:rPr lang="ru-RU" sz="4700" b="1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/>
              <a:t>—</a:t>
            </a:r>
            <a:br>
              <a:rPr lang="ru-RU" dirty="0" smtClean="0"/>
            </a:br>
            <a:r>
              <a:rPr lang="ru-RU" dirty="0" smtClean="0"/>
              <a:t>Ягненок говорит.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266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Урок русского языка в 5 классе</vt:lpstr>
      <vt:lpstr>ТРЕТИЙ -ЛИШНИЙ</vt:lpstr>
      <vt:lpstr>ВСПОМНИ ПРАВИЛО!</vt:lpstr>
      <vt:lpstr>РАССТАВЬТЕ ЗНАКИ ПРЕПИНАНИЯ</vt:lpstr>
      <vt:lpstr>РАССТАВЬТЕ ЗНАКИ ПРЕПИНАНИЯ</vt:lpstr>
      <vt:lpstr>СОСТАВЬТЕ ПРЕДЛОЖЕНИЯ  ПО СХЕМАМ</vt:lpstr>
      <vt:lpstr>СОСТАВЬТЕ ПРЕДЛОЖЕНИЯ  ПО СХЕМАМ</vt:lpstr>
      <vt:lpstr>ИСПРАВЬ ОШИБКИ</vt:lpstr>
      <vt:lpstr>ПРОВЕРЬ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2016-11-22T19:38:29Z</dcterms:created>
  <dcterms:modified xsi:type="dcterms:W3CDTF">2016-11-22T20:44:58Z</dcterms:modified>
</cp:coreProperties>
</file>