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81" r:id="rId14"/>
    <p:sldId id="282" r:id="rId15"/>
    <p:sldId id="28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744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0312" y="3140968"/>
            <a:ext cx="901392" cy="103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195736" y="548679"/>
            <a:ext cx="53414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extrusionH="57150" contourW="12700" prstMaterial="dkEdge">
              <a:bevelT w="29210" h="16510" prst="angle"/>
              <a:bevelB w="38100" h="38100" prst="angle"/>
              <a:contourClr>
                <a:srgbClr val="7030A0"/>
              </a:contourClr>
            </a:sp3d>
          </a:bodyPr>
          <a:lstStyle/>
          <a:p>
            <a:pPr algn="ctr"/>
            <a:r>
              <a:rPr lang="ru-RU" sz="4800" b="1" dirty="0" smtClean="0">
                <a:ln w="15875" cap="rnd" cmpd="thickThin">
                  <a:noFill/>
                  <a:prstDash val="sysDot"/>
                  <a:round/>
                </a:ln>
                <a:gradFill>
                  <a:gsLst>
                    <a:gs pos="0">
                      <a:srgbClr val="C00000"/>
                    </a:gs>
                    <a:gs pos="53000">
                      <a:srgbClr val="7030A0"/>
                    </a:gs>
                    <a:gs pos="83000">
                      <a:schemeClr val="bg1"/>
                    </a:gs>
                    <a:gs pos="100000">
                      <a:srgbClr val="C00000"/>
                    </a:gs>
                  </a:gsLst>
                  <a:lin ang="16200000" scaled="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добро пожаловать </a:t>
            </a:r>
            <a:endParaRPr lang="ru-RU" sz="4800" b="1" cap="none" spc="0" dirty="0">
              <a:ln w="15875" cap="rnd" cmpd="thickThin">
                <a:noFill/>
                <a:prstDash val="sysDot"/>
                <a:round/>
              </a:ln>
              <a:gradFill>
                <a:gsLst>
                  <a:gs pos="0">
                    <a:srgbClr val="C00000"/>
                  </a:gs>
                  <a:gs pos="53000">
                    <a:srgbClr val="7030A0"/>
                  </a:gs>
                  <a:gs pos="83000">
                    <a:schemeClr val="bg1"/>
                  </a:gs>
                  <a:gs pos="100000">
                    <a:srgbClr val="C00000"/>
                  </a:gs>
                </a:gsLst>
                <a:lin ang="16200000" scaled="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5469" y="4653538"/>
            <a:ext cx="64156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reezing" dir="t"/>
            </a:scene3d>
            <a:sp3d contourW="6350" prstMaterial="dkEdge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rgbClr val="7030A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0000" stA="55000" endPos="48000" dist="500" dir="5400000" sy="-100000" algn="bl" rotWithShape="0"/>
                </a:effectLst>
              </a:rPr>
              <a:t>электронное портфолио</a:t>
            </a:r>
            <a:endParaRPr lang="ru-RU" sz="4000" b="1" cap="all" spc="0" dirty="0">
              <a:ln/>
              <a:solidFill>
                <a:srgbClr val="7030A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30234" y="5567902"/>
            <a:ext cx="4265142" cy="830997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Подготовила воспитатель: </a:t>
            </a:r>
          </a:p>
          <a:p>
            <a:pPr algn="ctr"/>
            <a:r>
              <a:rPr lang="ru-RU" sz="2400" b="1" cap="none" spc="0" dirty="0" err="1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Лутфиева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Ильмира </a:t>
            </a:r>
            <a:r>
              <a:rPr lang="ru-RU" sz="2400" b="1" cap="none" spc="0" dirty="0" err="1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Талиповна</a:t>
            </a:r>
            <a:endParaRPr lang="ru-RU" sz="24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30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51845" y="476672"/>
            <a:ext cx="596650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prstClr val="white"/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rgbClr val="8064A2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Наша </a:t>
            </a:r>
            <a:endParaRPr lang="ru-RU" sz="4400" b="1" dirty="0" smtClean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prstClr val="white"/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rgbClr val="8064A2">
                    <a:satMod val="175000"/>
                    <a:alpha val="40000"/>
                  </a:srgb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  <a:p>
            <a:pPr lvl="0" algn="ctr"/>
            <a:r>
              <a:rPr lang="ru-RU" sz="44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prstClr val="white"/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rgbClr val="8064A2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помощник воспитателя</a:t>
            </a:r>
            <a:endParaRPr lang="ru-RU" sz="44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prstClr val="white"/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rgbClr val="8064A2">
                    <a:satMod val="175000"/>
                    <a:alpha val="40000"/>
                  </a:srgb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84177" y="5517232"/>
            <a:ext cx="241745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Рима </a:t>
            </a:r>
            <a:r>
              <a:rPr lang="ru-RU" b="1" dirty="0" err="1" smtClean="0">
                <a:solidFill>
                  <a:srgbClr val="7030A0"/>
                </a:solidFill>
              </a:rPr>
              <a:t>Миниахметовна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Салихова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5324" y="1923222"/>
            <a:ext cx="365285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Чтоб росли быстрее дети,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> </a:t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Нужно чаще их кормить.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> </a:t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Воспитателю, поверьте,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> </a:t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Без помощника не жить.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> </a:t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И уборку нужно сделать,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> </a:t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Пыль повсюду протереть, 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И на склад за чем-то сбегать,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> </a:t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И помочь детей одеть.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> </a:t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Поменять белье, кроватки,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> </a:t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Как поспали, заправлять...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> </a:t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Группу содержать в порядке,</a:t>
            </a:r>
            <a:r>
              <a:rPr lang="ru-RU" sz="2000" b="1" dirty="0">
                <a:solidFill>
                  <a:srgbClr val="7030A0"/>
                </a:solidFill>
                <a:latin typeface="verdana"/>
              </a:rPr>
              <a:t> </a:t>
            </a:r>
            <a:br>
              <a:rPr lang="ru-RU" sz="2000" b="1" dirty="0">
                <a:solidFill>
                  <a:srgbClr val="7030A0"/>
                </a:solidFill>
                <a:latin typeface="verdana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/>
              </a:rPr>
              <a:t>В общем, некогда скучать.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95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92048" y="12292"/>
            <a:ext cx="4559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extrusionH="57150" prstMaterial="dkEdge">
              <a:bevelT w="29210" h="16510" prst="angle"/>
              <a:bevelB w="38100" h="3810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Наши девочки</a:t>
            </a:r>
            <a:endParaRPr lang="ru-RU" sz="54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1555" y="3039450"/>
            <a:ext cx="82907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София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3066" y="875841"/>
            <a:ext cx="651447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Из чего же, из чего же, из чего же  сделаны наши девчонки?.....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Ильмира\Desktop\1358952-f66377f9cae58eb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5674" y="3464847"/>
            <a:ext cx="2016224" cy="2042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485" y="4193331"/>
            <a:ext cx="11611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Каролина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91228" y="3280181"/>
            <a:ext cx="9509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</a:rPr>
              <a:t>Самира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7585" y="3051860"/>
            <a:ext cx="9412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Дилара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96592" y="3194465"/>
            <a:ext cx="8719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Регина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87744" y="4118723"/>
            <a:ext cx="6912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Анна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61901" y="5483838"/>
            <a:ext cx="9198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Карина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8144" y="5403480"/>
            <a:ext cx="6615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Асия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9954" y="6079303"/>
            <a:ext cx="661900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rebuchet MS"/>
              </a:rPr>
              <a:t>Из </a:t>
            </a:r>
            <a:r>
              <a:rPr lang="ru-RU" b="1" dirty="0" smtClean="0">
                <a:solidFill>
                  <a:srgbClr val="7030A0"/>
                </a:solidFill>
                <a:latin typeface="Trebuchet MS"/>
              </a:rPr>
              <a:t>цветочков и </a:t>
            </a:r>
            <a:r>
              <a:rPr lang="ru-RU" b="1" dirty="0">
                <a:solidFill>
                  <a:srgbClr val="7030A0"/>
                </a:solidFill>
                <a:latin typeface="Trebuchet MS"/>
              </a:rPr>
              <a:t>звоночков</a:t>
            </a:r>
            <a:r>
              <a:rPr lang="ru-RU" b="1" dirty="0" smtClean="0">
                <a:solidFill>
                  <a:srgbClr val="7030A0"/>
                </a:solidFill>
                <a:latin typeface="Trebuchet MS"/>
              </a:rPr>
              <a:t>,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rebuchet MS"/>
              </a:rPr>
              <a:t>Из тетрадок и </a:t>
            </a:r>
            <a:r>
              <a:rPr lang="ru-RU" b="1" dirty="0" err="1" smtClean="0">
                <a:solidFill>
                  <a:srgbClr val="7030A0"/>
                </a:solidFill>
                <a:latin typeface="Trebuchet MS"/>
              </a:rPr>
              <a:t>переглядок</a:t>
            </a:r>
            <a:r>
              <a:rPr lang="ru-RU" b="1" dirty="0" smtClean="0">
                <a:solidFill>
                  <a:srgbClr val="7030A0"/>
                </a:solidFill>
                <a:latin typeface="Trebuchet MS"/>
              </a:rPr>
              <a:t>. Сделаны </a:t>
            </a:r>
            <a:r>
              <a:rPr lang="ru-RU" b="1" dirty="0">
                <a:solidFill>
                  <a:srgbClr val="7030A0"/>
                </a:solidFill>
                <a:latin typeface="Trebuchet MS"/>
              </a:rPr>
              <a:t>наши девчонки!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94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476672"/>
            <a:ext cx="5027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extrusionH="57150" prstMaterial="dkEdge">
              <a:bevelT w="29210" h="16510" prst="angle"/>
              <a:bevelB w="38100" h="3810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Наши мальчики</a:t>
            </a:r>
            <a:endParaRPr lang="ru-RU" sz="54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400002"/>
            <a:ext cx="66606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Из чего же, из чего же, из чего же сделаны наши мальчишки?.....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Ильмира\Desktop\1358958-ecbc837701b605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2158" y="3781758"/>
            <a:ext cx="1923913" cy="20025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0711" y="4926514"/>
            <a:ext cx="7857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Арсен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4160892"/>
            <a:ext cx="7409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Амир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17853" y="3412426"/>
            <a:ext cx="9525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Андрей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8" y="3381388"/>
            <a:ext cx="9469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Матвей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7785" y="3902210"/>
            <a:ext cx="9589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Даниил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19410" y="4760961"/>
            <a:ext cx="81471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Артём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5819" y="5784290"/>
            <a:ext cx="558055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rebuchet MS"/>
              </a:rPr>
              <a:t>Из </a:t>
            </a:r>
            <a:r>
              <a:rPr lang="ru-RU" b="1" dirty="0" smtClean="0">
                <a:solidFill>
                  <a:srgbClr val="7030A0"/>
                </a:solidFill>
                <a:latin typeface="Trebuchet MS"/>
              </a:rPr>
              <a:t>веснушек и </a:t>
            </a:r>
            <a:r>
              <a:rPr lang="ru-RU" b="1" dirty="0">
                <a:solidFill>
                  <a:srgbClr val="7030A0"/>
                </a:solidFill>
                <a:latin typeface="Trebuchet MS"/>
              </a:rPr>
              <a:t>хлопушек</a:t>
            </a:r>
            <a:r>
              <a:rPr lang="ru-RU" b="1" dirty="0" smtClean="0">
                <a:solidFill>
                  <a:srgbClr val="7030A0"/>
                </a:solidFill>
                <a:latin typeface="Trebuchet MS"/>
              </a:rPr>
              <a:t>, из линеек и  </a:t>
            </a:r>
            <a:r>
              <a:rPr lang="ru-RU" b="1" dirty="0">
                <a:solidFill>
                  <a:srgbClr val="7030A0"/>
                </a:solidFill>
                <a:latin typeface="Trebuchet MS"/>
              </a:rPr>
              <a:t>батареек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rebuchet MS"/>
              </a:rPr>
              <a:t>Сделаны наши мальчишки!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67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692696"/>
            <a:ext cx="50918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prstMaterial="dk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Наши достижения</a:t>
            </a:r>
            <a:endParaRPr lang="ru-RU" sz="48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48351">
            <a:off x="5632923" y="1888402"/>
            <a:ext cx="2384838" cy="3362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38468">
            <a:off x="982606" y="1916501"/>
            <a:ext cx="2426260" cy="3355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624" y="2996952"/>
            <a:ext cx="2304257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688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27206" y="548680"/>
            <a:ext cx="43794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prstMaterial="dk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Наши родители</a:t>
            </a:r>
            <a:endParaRPr lang="ru-RU" sz="48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6387" name="Picture 3" descr="I:\DCIM\100PHOTO\SAM_63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702" y="1546294"/>
            <a:ext cx="3979090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5004048" y="1916832"/>
            <a:ext cx="3582144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</a:rPr>
              <a:t>Люди, главные на свете,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Вас целуем много раз!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Ваши маленькие дети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Очень-очень любят вас!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С вас, достойных и красивых,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Мы пример готовы брать: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Сын – как папа, будет сильным,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Дочь – хозяйкою, как мать.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Будем мы трудиться сами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И успеха достигать,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И при этом папу с мамой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  <a:latin typeface="Times New Roman"/>
              </a:rPr>
              <a:t>Никогда не забывать</a:t>
            </a:r>
            <a:r>
              <a:rPr lang="ru-RU" b="1" dirty="0" smtClean="0">
                <a:solidFill>
                  <a:srgbClr val="7030A0"/>
                </a:solidFill>
                <a:latin typeface="Times New Roman"/>
              </a:rPr>
              <a:t>!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7992" y="5333151"/>
            <a:ext cx="363400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Родительское собрание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(фрагмент игры-урока «Познавай-ка!»</a:t>
            </a:r>
            <a:endParaRPr lang="ru-RU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98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0625" y="2879725"/>
            <a:ext cx="1682750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91200" y="1484784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prstMaterial="dk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за внимание!</a:t>
            </a:r>
            <a:endParaRPr lang="ru-RU" sz="54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4437112"/>
            <a:ext cx="7364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prstMaterial="dk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</a:t>
            </a:r>
            <a:r>
              <a:rPr lang="ru-RU" sz="54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родолжение следует…</a:t>
            </a:r>
            <a:endParaRPr lang="ru-RU" sz="54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699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2" y="1881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2987431" y="2603871"/>
            <a:ext cx="3168352" cy="9144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reezing" dir="t"/>
            </a:scene3d>
            <a:sp3d extrusionH="57150" prstMaterial="dkEdge">
              <a:bevelT w="38100" h="38100" prst="angle"/>
              <a:bevelB w="38100" h="38100" prst="angle"/>
            </a:sp3d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Цель и задачи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86647" y="764704"/>
            <a:ext cx="3600400" cy="172819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Создание </a:t>
            </a:r>
            <a:endParaRPr lang="ru-RU" b="1" dirty="0"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solidFill>
                  <a:srgbClr val="7030A0"/>
                </a:solidFill>
              </a:rPr>
              <a:t>атмосферы открытости,  общности </a:t>
            </a:r>
          </a:p>
          <a:p>
            <a:pPr algn="ctr"/>
            <a:r>
              <a:rPr lang="ru-RU" b="1" dirty="0">
                <a:solidFill>
                  <a:srgbClr val="7030A0"/>
                </a:solidFill>
              </a:rPr>
              <a:t>всех участников образовательного </a:t>
            </a:r>
            <a:r>
              <a:rPr lang="ru-RU" b="1" dirty="0" smtClean="0">
                <a:solidFill>
                  <a:srgbClr val="7030A0"/>
                </a:solidFill>
              </a:rPr>
              <a:t>процесса</a:t>
            </a:r>
            <a:endParaRPr lang="ru-RU" b="1" dirty="0">
              <a:solidFill>
                <a:srgbClr val="7030A0"/>
              </a:solidFill>
            </a:endParaRPr>
          </a:p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2317006"/>
            <a:ext cx="2325256" cy="151216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Собрать, систематизировать и зафиксировать результаты развития группы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02471" y="4005064"/>
            <a:ext cx="6768752" cy="151216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Укреплять взаимодействие с семьями воспитанников группы,  повышать заинтересованность родителей </a:t>
            </a:r>
            <a:r>
              <a:rPr lang="ru-RU" b="1" dirty="0">
                <a:solidFill>
                  <a:srgbClr val="7030A0"/>
                </a:solidFill>
              </a:rPr>
              <a:t>(законных </a:t>
            </a:r>
            <a:r>
              <a:rPr lang="ru-RU" b="1" dirty="0" smtClean="0">
                <a:solidFill>
                  <a:srgbClr val="7030A0"/>
                </a:solidFill>
              </a:rPr>
              <a:t>представителей</a:t>
            </a:r>
            <a:r>
              <a:rPr lang="ru-RU" b="1" dirty="0">
                <a:solidFill>
                  <a:srgbClr val="7030A0"/>
                </a:solidFill>
              </a:rPr>
              <a:t>) 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endParaRPr lang="ru-RU" b="1" dirty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 результатах  развития группы и совместной деятельности с дошкольным учреждением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57744" y="2317006"/>
            <a:ext cx="2232248" cy="149891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Расширение возможности общения и развития детей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39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9144000" cy="6858000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4322331" y="548680"/>
            <a:ext cx="1847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ru-RU" sz="2800" b="1" cap="none" spc="0" dirty="0">
              <a:ln cmpd="sng">
                <a:solidFill>
                  <a:srgbClr val="7030A0"/>
                </a:solidFill>
                <a:prstDash val="solid"/>
              </a:ln>
              <a:gradFill rotWithShape="1">
                <a:gsLst>
                  <a:gs pos="0">
                    <a:srgbClr val="C0000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rgbClr val="C00000"/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04126" y="148570"/>
            <a:ext cx="665278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extrusionH="57150" prstMaterial="dkEdge">
              <a:bevelT w="29210" h="16510" prst="angle"/>
              <a:bevelB w="38100" h="3810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Структура портфолио</a:t>
            </a:r>
            <a:endParaRPr lang="ru-RU" sz="54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8" name="Вертикальный свиток 17"/>
          <p:cNvSpPr/>
          <p:nvPr/>
        </p:nvSpPr>
        <p:spPr>
          <a:xfrm>
            <a:off x="130022" y="1124389"/>
            <a:ext cx="4608509" cy="1368508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7030A0"/>
              </a:solidFill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7030A0"/>
                </a:solidFill>
              </a:rPr>
              <a:t>Содержит общую информацию, представляющую группу: название группы, девиз, эмблему, фотографии  отдельных уголков группы.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6179" y="1137663"/>
            <a:ext cx="41152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extrusionH="57150" prstMaterial="dkEdge">
              <a:bevelT w="29210" h="16510" prst="angle"/>
              <a:bevelB w="38100" h="3810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1. Добро пожаловать!</a:t>
            </a:r>
            <a:endParaRPr lang="ru-RU" sz="32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0" name="Вертикальный свиток 19"/>
          <p:cNvSpPr/>
          <p:nvPr/>
        </p:nvSpPr>
        <p:spPr>
          <a:xfrm>
            <a:off x="205617" y="2781107"/>
            <a:ext cx="4572236" cy="1057818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7030A0"/>
                </a:solidFill>
              </a:rPr>
              <a:t>Представляет собой фотопортрет всей группы, воспитателей, помощника воспитателей.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3063" y="2746928"/>
            <a:ext cx="48173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extrusionH="57150" prstMaterial="dkEdge">
              <a:bevelT w="29210" h="16510" prst="angle"/>
              <a:bevelB w="38100" h="3810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2. Давайте познакомимся</a:t>
            </a:r>
            <a:endParaRPr lang="ru-RU" sz="32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2" name="Вертикальный свиток 21"/>
          <p:cNvSpPr/>
          <p:nvPr/>
        </p:nvSpPr>
        <p:spPr>
          <a:xfrm>
            <a:off x="105087" y="3941571"/>
            <a:ext cx="4652909" cy="1254530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38424" y="3857775"/>
            <a:ext cx="31917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extrusionH="57150" prstMaterial="dkEdge">
              <a:bevelT w="29210" h="16510" prst="angle"/>
              <a:bevelB w="38100" h="3810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3. Наши девочки</a:t>
            </a:r>
            <a:endParaRPr lang="ru-RU" sz="32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9812" y="4365104"/>
            <a:ext cx="4607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Содержит отдельные описания девочек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 группы: их имена, увлечения,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 любимые игрушки.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25" name="Вертикальный свиток 24"/>
          <p:cNvSpPr/>
          <p:nvPr/>
        </p:nvSpPr>
        <p:spPr>
          <a:xfrm>
            <a:off x="170433" y="5342023"/>
            <a:ext cx="4638125" cy="1261037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09499" y="5342023"/>
            <a:ext cx="34692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extrusionH="57150" prstMaterial="dkEdge">
              <a:bevelT w="29210" h="16510" prst="angle"/>
              <a:bevelB w="38100" h="3810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4. Наши мальчики</a:t>
            </a:r>
            <a:endParaRPr lang="ru-RU" sz="32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5356" y="5772063"/>
            <a:ext cx="40557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Содержит отдельные описания мальчиков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группы: их имена, увлечения,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любимые игрушки,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28" name="Вертикальный свиток 27"/>
          <p:cNvSpPr/>
          <p:nvPr/>
        </p:nvSpPr>
        <p:spPr>
          <a:xfrm>
            <a:off x="4808558" y="1859207"/>
            <a:ext cx="4241894" cy="1067201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1600" b="1" dirty="0">
              <a:ln>
                <a:solidFill>
                  <a:srgbClr val="FF0000"/>
                </a:solidFill>
                <a:prstDash val="solid"/>
              </a:ln>
              <a:solidFill>
                <a:srgbClr val="7030A0"/>
              </a:solidFill>
              <a:effectLst>
                <a:glow rad="101600">
                  <a:srgbClr val="8064A2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75102" y="1746476"/>
            <a:ext cx="26943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prstMaterial="dk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rgbClr val="FF0000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5.Наши</a:t>
            </a:r>
            <a:r>
              <a:rPr lang="ru-RU" sz="36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rgbClr val="FF0000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32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rgbClr val="FF0000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будни</a:t>
            </a:r>
            <a:endParaRPr lang="ru-RU" sz="36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rgbClr val="FF0000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23918" y="2339008"/>
            <a:ext cx="2630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Представляет собой фотоотчет.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4777853" y="3186290"/>
            <a:ext cx="4179783" cy="1143000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Грамоты, дипломы, сертификаты.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5163" y="3173015"/>
            <a:ext cx="38707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prstMaterial="dk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6. Наши достижения</a:t>
            </a:r>
            <a:endParaRPr lang="ru-RU" sz="32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4761686" y="4603994"/>
            <a:ext cx="4253271" cy="1143000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Содержит фотографии, отзывы родителей.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70901" y="4517423"/>
            <a:ext cx="33936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prstMaterial="dk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7. Наши родители</a:t>
            </a:r>
            <a:endParaRPr lang="ru-RU" sz="32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5201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/>
      <p:bldP spid="20" grpId="0" animBg="1"/>
      <p:bldP spid="21" grpId="0"/>
      <p:bldP spid="22" grpId="0" animBg="1"/>
      <p:bldP spid="23" grpId="0"/>
      <p:bldP spid="25" grpId="0" animBg="1"/>
      <p:bldP spid="26" grpId="0"/>
      <p:bldP spid="27" grpId="0"/>
      <p:bldP spid="28" grpId="0" animBg="1"/>
      <p:bldP spid="3" grpId="0"/>
      <p:bldP spid="6" grpId="0" animBg="1"/>
      <p:bldP spid="7" grpId="0"/>
      <p:bldP spid="8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29332" y="1185546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chilly" dir="t"/>
            </a:scene3d>
            <a:sp3d prstMaterial="dkEdge"/>
          </a:bodyPr>
          <a:lstStyle/>
          <a:p>
            <a:endParaRPr lang="ru-RU" sz="5400" b="1" dirty="0">
              <a:ln>
                <a:solidFill>
                  <a:srgbClr val="FF0000"/>
                </a:solidFill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G:\Новая папка (2)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57801"/>
            <a:ext cx="4169383" cy="3744416"/>
          </a:xfrm>
          <a:prstGeom prst="rect">
            <a:avLst/>
          </a:prstGeom>
          <a:noFill/>
          <a:effectLst/>
          <a:scene3d>
            <a:camera prst="orthographicFront"/>
            <a:lightRig rig="flood" dir="t"/>
          </a:scene3d>
          <a:sp3d prstMaterial="matte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843641" y="493273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reezing" dir="t"/>
            </a:scene3d>
            <a:sp3d extrusionH="57150" prstMaterial="dkEdge">
              <a:bevelT w="38100" h="38100" prst="angle"/>
              <a:bevelB w="38100" h="38100" prst="angle"/>
            </a:sp3d>
          </a:bodyPr>
          <a:lstStyle/>
          <a:p>
            <a:endParaRPr lang="ru-RU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11567" y="2884568"/>
            <a:ext cx="4376208" cy="2448272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ru-RU" sz="2400" b="1" dirty="0" smtClean="0">
                <a:solidFill>
                  <a:srgbClr val="00B050"/>
                </a:solidFill>
              </a:rPr>
              <a:t>Любим </a:t>
            </a:r>
            <a:r>
              <a:rPr lang="ru-RU" sz="2400" b="1" dirty="0">
                <a:solidFill>
                  <a:srgbClr val="00B050"/>
                </a:solidFill>
              </a:rPr>
              <a:t>свой мы детский сад.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В нем полным - полно ребят.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Раз, два, три, четыре, пять…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Жаль, что всех не сосчитать.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Может сто их, может двести.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Хорошо , когда мы вместе!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815972" y="283608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dirty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Добро</a:t>
            </a:r>
            <a:r>
              <a:rPr lang="ru-RU" sz="5400" b="1" dirty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dirty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пожаловать</a:t>
            </a:r>
            <a:r>
              <a:rPr lang="ru-RU" sz="5400" b="1" dirty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4468" y="1210907"/>
            <a:ext cx="8874198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b="1" dirty="0"/>
              <a:t>детский сад «Улыбка» общеразвивающего вида с приоритетным осуществлением деятельности по </a:t>
            </a:r>
            <a:r>
              <a:rPr lang="ru-RU" b="1" dirty="0" smtClean="0"/>
              <a:t>физическому развитию детей  села </a:t>
            </a:r>
            <a:r>
              <a:rPr lang="ru-RU" b="1" dirty="0"/>
              <a:t>Бижбуляк муниципального района </a:t>
            </a:r>
            <a:r>
              <a:rPr lang="ru-RU" b="1" dirty="0" err="1"/>
              <a:t>Бижбулякский</a:t>
            </a:r>
            <a:r>
              <a:rPr lang="ru-RU" b="1" dirty="0"/>
              <a:t> район </a:t>
            </a:r>
            <a:r>
              <a:rPr lang="ru-RU" b="1" dirty="0" smtClean="0"/>
              <a:t> Республики </a:t>
            </a:r>
            <a:r>
              <a:rPr lang="ru-RU" b="1" dirty="0"/>
              <a:t>Башкортостан</a:t>
            </a:r>
          </a:p>
        </p:txBody>
      </p:sp>
    </p:spTree>
    <p:extLst>
      <p:ext uri="{BB962C8B-B14F-4D97-AF65-F5344CB8AC3E}">
        <p14:creationId xmlns:p14="http://schemas.microsoft.com/office/powerpoint/2010/main" val="186381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71231" y="188640"/>
            <a:ext cx="4574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C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rgbClr val="7030A0"/>
                    </a:gs>
                    <a:gs pos="50000">
                      <a:srgbClr val="7030A0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НАША ГРУППА</a:t>
            </a:r>
            <a:endParaRPr lang="ru-RU" sz="5400" b="1" cap="none" spc="0" dirty="0">
              <a:ln>
                <a:solidFill>
                  <a:srgbClr val="C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rgbClr val="7030A0"/>
                  </a:gs>
                  <a:gs pos="50000">
                    <a:srgbClr val="7030A0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73872" y="1111970"/>
            <a:ext cx="6169496" cy="842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0642" y="1111970"/>
            <a:ext cx="797357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18580" y="2422723"/>
            <a:ext cx="3797836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reezing" dir="t"/>
            </a:scene3d>
            <a:sp3d prstMaterial="dkEdge"/>
          </a:bodyPr>
          <a:lstStyle/>
          <a:p>
            <a:pPr lvl="0" algn="ctr"/>
            <a:r>
              <a:rPr lang="ru-RU" sz="5400" b="1" dirty="0" smtClean="0">
                <a:ln>
                  <a:solidFill>
                    <a:srgbClr val="C0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7030A0"/>
                    </a:gs>
                    <a:gs pos="50000">
                      <a:srgbClr val="7030A0"/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НАШ ДЕВИЗ</a:t>
            </a:r>
            <a:endParaRPr lang="ru-RU" sz="5400" b="1" dirty="0">
              <a:ln>
                <a:solidFill>
                  <a:srgbClr val="C00000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7030A0"/>
                  </a:gs>
                  <a:gs pos="50000">
                    <a:srgbClr val="7030A0"/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64324" y="3730744"/>
            <a:ext cx="3926588" cy="1846659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 мы только ЗВЗДОЧКИ,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Но вам не долго ждать.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скоро станем ЗВЗДАМИ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будем зажигать!!!</a:t>
            </a:r>
          </a:p>
          <a:p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444" y="2133010"/>
            <a:ext cx="350608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>
                  <a:solidFill>
                    <a:srgbClr val="C0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7030A0"/>
                    </a:gs>
                    <a:gs pos="50000">
                      <a:srgbClr val="7030A0"/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rgbClr val="8064A2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НАША</a:t>
            </a:r>
          </a:p>
          <a:p>
            <a:pPr lvl="0" algn="ctr"/>
            <a:r>
              <a:rPr lang="ru-RU" sz="5400" b="1" dirty="0" smtClean="0">
                <a:ln>
                  <a:solidFill>
                    <a:srgbClr val="C0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7030A0"/>
                    </a:gs>
                    <a:gs pos="50000">
                      <a:srgbClr val="7030A0"/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rgbClr val="8064A2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 ЭМБЛЕМА</a:t>
            </a:r>
            <a:endParaRPr lang="ru-RU" sz="5400" b="1" dirty="0">
              <a:ln>
                <a:solidFill>
                  <a:srgbClr val="C00000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7030A0"/>
                  </a:gs>
                  <a:gs pos="50000">
                    <a:srgbClr val="7030A0"/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rgbClr val="8064A2">
                    <a:satMod val="175000"/>
                    <a:alpha val="40000"/>
                  </a:srgb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78006">
            <a:off x="1330970" y="3748126"/>
            <a:ext cx="2590184" cy="245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96783">
            <a:off x="3389883" y="4514780"/>
            <a:ext cx="257156" cy="278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7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I:\DCIM\100PHOTO\SAM_623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31139">
            <a:off x="899592" y="272673"/>
            <a:ext cx="3541263" cy="3159501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I:\DCIM\100PHOTO\SAM_622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51932">
            <a:off x="4572000" y="269191"/>
            <a:ext cx="3888432" cy="3162983"/>
          </a:xfrm>
          <a:prstGeom prst="rect">
            <a:avLst/>
          </a:prstGeom>
          <a:noFill/>
          <a:effectLst>
            <a:glow rad="228600">
              <a:srgbClr val="00B0F0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:\DCIM\100PHOTO\SAM_622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505" y="3555295"/>
            <a:ext cx="3484636" cy="298777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I:\DCIM\100PHOTO\SAM_623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3573016"/>
            <a:ext cx="3702163" cy="295232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6505" y="2701782"/>
            <a:ext cx="1844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Приёмная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47629" y="2701782"/>
            <a:ext cx="1791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Групповая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36280" y="6032996"/>
            <a:ext cx="1487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Спальня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29123" y="6032996"/>
            <a:ext cx="174229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Столовая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60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380"/>
            <a:ext cx="9144000" cy="687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I:\DCIM\100PHOTO\SAM_62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664296" cy="15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:\DCIM\100PHOTO\SAM_62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796928" y="91610"/>
            <a:ext cx="1595300" cy="265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I:\DCIM\100PHOTO\SAM_62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32656"/>
            <a:ext cx="2661793" cy="162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:\DCIM\100PHOTO\SAM_6228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176" y="2368040"/>
            <a:ext cx="2664296" cy="15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I:\DCIM\100PHOTO\SAM_6229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2394810"/>
            <a:ext cx="2614712" cy="15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:\DCIM\100PHOTO\SAM_6236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185" y="4509120"/>
            <a:ext cx="2618656" cy="15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I:\DCIM\100PHOTO\SAM_6227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7" y="4481855"/>
            <a:ext cx="2661792" cy="162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I:\DCIM\100PHOTO\SAM_5966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3546" y="2650791"/>
            <a:ext cx="2653456" cy="158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I:\DCIM\100PHOTO\SAM_5971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4086" y="4725144"/>
            <a:ext cx="2632376" cy="15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12593" y="1846656"/>
            <a:ext cx="183018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Уголок природы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6249" y="2176704"/>
            <a:ext cx="200805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Уголок уединения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47360" y="1907622"/>
            <a:ext cx="18794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Книжный уголок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3480" y="3963340"/>
            <a:ext cx="284840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Кухонная зона для С/Р игр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0531" y="4139788"/>
            <a:ext cx="20994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Пальчиковые игры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8716" y="3963340"/>
            <a:ext cx="267656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Машины для мальчиков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6104420"/>
            <a:ext cx="212269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Куклы для девочек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79839" y="6211669"/>
            <a:ext cx="294087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Маски для подвижных игр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 драматизации сказок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29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5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57417" y="91266"/>
            <a:ext cx="780195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extrusionH="57150" prstMaterial="dkEdge">
              <a:bevelT w="29210" h="16510" prst="angle"/>
              <a:bevelB w="38100" h="3810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C0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Давайте познакомимся</a:t>
            </a:r>
            <a:endParaRPr lang="ru-RU" sz="5400" b="1" cap="none" spc="0" dirty="0">
              <a:ln>
                <a:solidFill>
                  <a:srgbClr val="C00000"/>
                </a:solidFill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1355" y="2868260"/>
            <a:ext cx="154561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Андреева София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8992" y="2461449"/>
            <a:ext cx="159588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Ахметшин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Арсен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8208" y="2520601"/>
            <a:ext cx="1680909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Белоногов Андрей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67071" y="2530937"/>
            <a:ext cx="1472711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err="1" smtClean="0"/>
              <a:t>Болвинов</a:t>
            </a:r>
            <a:r>
              <a:rPr lang="ru-RU" sz="1400" b="1" dirty="0" smtClean="0"/>
              <a:t> Артём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36992" y="2674489"/>
            <a:ext cx="184807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err="1" smtClean="0"/>
              <a:t>Галимуллина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Самира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9721" y="4667268"/>
            <a:ext cx="1308371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err="1" smtClean="0"/>
              <a:t>Зарипов</a:t>
            </a:r>
            <a:r>
              <a:rPr lang="ru-RU" sz="1400" b="1" dirty="0" smtClean="0"/>
              <a:t> Амир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16366" y="4435664"/>
            <a:ext cx="125720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smtClean="0"/>
              <a:t>Зайцева Анна</a:t>
            </a:r>
            <a:endParaRPr lang="ru-RU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49243" y="4305248"/>
            <a:ext cx="145860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smtClean="0"/>
              <a:t>Иванова Карина</a:t>
            </a:r>
            <a:endParaRPr lang="ru-RU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07847" y="4513379"/>
            <a:ext cx="154356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smtClean="0"/>
              <a:t>Каримова Регина</a:t>
            </a:r>
            <a:endParaRPr lang="ru-RU" sz="1400" b="1" dirty="0"/>
          </a:p>
        </p:txBody>
      </p:sp>
      <p:pic>
        <p:nvPicPr>
          <p:cNvPr id="5137" name="Picture 17" descr="http://pony1.privetpony.ru/upload/smile/alex/6%20(13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7941" y="2846424"/>
            <a:ext cx="1680909" cy="11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3254689" y="3689695"/>
            <a:ext cx="2655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prstMaterial="dk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ЭТО МЫ</a:t>
            </a:r>
            <a:endParaRPr lang="ru-RU" sz="54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772" y="6483522"/>
            <a:ext cx="202632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smtClean="0"/>
              <a:t>Сулейманова Каролина</a:t>
            </a:r>
            <a:endParaRPr lang="ru-RU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878060" y="5902309"/>
            <a:ext cx="138788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smtClean="0"/>
              <a:t>Чернов Матвей</a:t>
            </a:r>
            <a:endParaRPr lang="ru-RU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297770" y="6217347"/>
            <a:ext cx="157447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err="1" smtClean="0"/>
              <a:t>Хисамова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Дилара</a:t>
            </a:r>
            <a:endParaRPr lang="ru-RU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151807" y="6289556"/>
            <a:ext cx="169322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smtClean="0"/>
              <a:t>Сафиуллин Даниил</a:t>
            </a:r>
            <a:endParaRPr lang="ru-RU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273738" y="6135667"/>
            <a:ext cx="139320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Султанова </a:t>
            </a:r>
            <a:r>
              <a:rPr lang="ru-RU" sz="1400" b="1" dirty="0" err="1" smtClean="0">
                <a:solidFill>
                  <a:schemeClr val="tx1"/>
                </a:solidFill>
              </a:rPr>
              <a:t>Асия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4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7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53171" y="589678"/>
            <a:ext cx="513961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reezing" dir="t"/>
            </a:scene3d>
            <a:sp3d extrusionH="57150" prstMaterial="dkEdge">
              <a:bevelT w="29210" h="16510" prst="angle"/>
              <a:bevelB w="38100" h="3810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7030A0"/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bg1"/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rgbClr val="7030A0"/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Наши воспитатели</a:t>
            </a:r>
            <a:endParaRPr lang="ru-RU" sz="4800" b="1" cap="none" spc="0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7030A0"/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bg1"/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rgbClr val="7030A0"/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94015" y="4335443"/>
            <a:ext cx="2218749" cy="64633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 algn="ctr"/>
            <a:r>
              <a:rPr lang="ru-RU" b="1" dirty="0">
                <a:solidFill>
                  <a:srgbClr val="7030A0"/>
                </a:solidFill>
              </a:rPr>
              <a:t>Ильмира </a:t>
            </a:r>
            <a:r>
              <a:rPr lang="ru-RU" b="1" dirty="0" err="1">
                <a:solidFill>
                  <a:srgbClr val="7030A0"/>
                </a:solidFill>
              </a:rPr>
              <a:t>Талиповна</a:t>
            </a:r>
            <a:endParaRPr lang="ru-RU" b="1" dirty="0">
              <a:solidFill>
                <a:srgbClr val="7030A0"/>
              </a:solidFill>
            </a:endParaRPr>
          </a:p>
          <a:p>
            <a:pPr lvl="0" algn="ctr"/>
            <a:r>
              <a:rPr lang="ru-RU" b="1" dirty="0" err="1">
                <a:solidFill>
                  <a:srgbClr val="7030A0"/>
                </a:solidFill>
              </a:rPr>
              <a:t>Лутфиева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128" y="4668302"/>
            <a:ext cx="225760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7030A0"/>
                </a:solidFill>
              </a:rPr>
              <a:t>Гульсина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Вакилевна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Козлова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150" name="Picture 6" descr="http://pony1.privetpony.ru/upload/smile/alex/6%20(13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668302"/>
            <a:ext cx="2448272" cy="19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04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443</Words>
  <Application>Microsoft Office PowerPoint</Application>
  <PresentationFormat>Экран (4:3)</PresentationFormat>
  <Paragraphs>121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Ильмира</dc:creator>
  <cp:lastModifiedBy>Ильмира</cp:lastModifiedBy>
  <cp:revision>83</cp:revision>
  <dcterms:created xsi:type="dcterms:W3CDTF">2015-02-22T17:33:57Z</dcterms:created>
  <dcterms:modified xsi:type="dcterms:W3CDTF">2017-09-07T18:54:48Z</dcterms:modified>
</cp:coreProperties>
</file>