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63" r:id="rId3"/>
    <p:sldId id="258" r:id="rId4"/>
    <p:sldId id="259" r:id="rId5"/>
    <p:sldId id="264" r:id="rId6"/>
    <p:sldId id="275" r:id="rId7"/>
    <p:sldId id="277" r:id="rId8"/>
    <p:sldId id="290" r:id="rId9"/>
    <p:sldId id="292" r:id="rId10"/>
    <p:sldId id="294" r:id="rId11"/>
    <p:sldId id="267" r:id="rId12"/>
    <p:sldId id="273" r:id="rId13"/>
    <p:sldId id="278" r:id="rId14"/>
    <p:sldId id="280" r:id="rId15"/>
    <p:sldId id="282" r:id="rId16"/>
    <p:sldId id="283" r:id="rId17"/>
    <p:sldId id="285" r:id="rId18"/>
    <p:sldId id="287" r:id="rId19"/>
    <p:sldId id="296" r:id="rId20"/>
    <p:sldId id="28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6" autoAdjust="0"/>
    <p:restoredTop sz="94717" autoAdjust="0"/>
  </p:normalViewPr>
  <p:slideViewPr>
    <p:cSldViewPr>
      <p:cViewPr varScale="1">
        <p:scale>
          <a:sx n="52" d="100"/>
          <a:sy n="52" d="100"/>
        </p:scale>
        <p:origin x="-1219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2" d="100"/>
          <a:sy n="42" d="100"/>
        </p:scale>
        <p:origin x="-2333" y="-8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0BE140-3AD8-4664-8201-925FD9ED1EFF}" type="doc">
      <dgm:prSet loTypeId="urn:microsoft.com/office/officeart/2005/8/layout/hProcess3" loCatId="process" qsTypeId="urn:microsoft.com/office/officeart/2005/8/quickstyle/3d5" qsCatId="3D" csTypeId="urn:microsoft.com/office/officeart/2005/8/colors/accent3_2" csCatId="accent3" phldr="0"/>
      <dgm:spPr/>
    </dgm:pt>
    <dgm:pt modelId="{EF678A2F-C52D-4B95-8220-F424372381CF}">
      <dgm:prSet phldrT="[Текст]" phldr="1"/>
      <dgm:spPr/>
      <dgm:t>
        <a:bodyPr/>
        <a:lstStyle/>
        <a:p>
          <a:endParaRPr lang="ru-RU"/>
        </a:p>
      </dgm:t>
    </dgm:pt>
    <dgm:pt modelId="{F8CCFBE2-12BF-49D4-A090-DCA51E04802D}" type="parTrans" cxnId="{23516638-9DC6-4CF4-B3C2-7C52B7907479}">
      <dgm:prSet/>
      <dgm:spPr/>
      <dgm:t>
        <a:bodyPr/>
        <a:lstStyle/>
        <a:p>
          <a:endParaRPr lang="ru-RU"/>
        </a:p>
      </dgm:t>
    </dgm:pt>
    <dgm:pt modelId="{789535CE-FA5F-4548-9B23-97C87529F368}" type="sibTrans" cxnId="{23516638-9DC6-4CF4-B3C2-7C52B7907479}">
      <dgm:prSet/>
      <dgm:spPr/>
      <dgm:t>
        <a:bodyPr/>
        <a:lstStyle/>
        <a:p>
          <a:endParaRPr lang="ru-RU"/>
        </a:p>
      </dgm:t>
    </dgm:pt>
    <dgm:pt modelId="{9B3C9914-6D82-4917-8B5E-32DED6BA8BDB}">
      <dgm:prSet phldrT="[Текст]" phldr="1"/>
      <dgm:spPr/>
      <dgm:t>
        <a:bodyPr/>
        <a:lstStyle/>
        <a:p>
          <a:endParaRPr lang="ru-RU"/>
        </a:p>
      </dgm:t>
    </dgm:pt>
    <dgm:pt modelId="{38D3ED8D-9771-4621-85FB-1EE9A301CB5C}" type="parTrans" cxnId="{BFECD4DC-26AB-4751-ADED-7D69BFF196FD}">
      <dgm:prSet/>
      <dgm:spPr/>
      <dgm:t>
        <a:bodyPr/>
        <a:lstStyle/>
        <a:p>
          <a:endParaRPr lang="ru-RU"/>
        </a:p>
      </dgm:t>
    </dgm:pt>
    <dgm:pt modelId="{959C7DB2-7D05-44BB-9D8B-E94867DB0BE5}" type="sibTrans" cxnId="{BFECD4DC-26AB-4751-ADED-7D69BFF196FD}">
      <dgm:prSet/>
      <dgm:spPr/>
      <dgm:t>
        <a:bodyPr/>
        <a:lstStyle/>
        <a:p>
          <a:endParaRPr lang="ru-RU"/>
        </a:p>
      </dgm:t>
    </dgm:pt>
    <dgm:pt modelId="{56594BA1-2C25-4730-BE05-669EDD4FAE3C}">
      <dgm:prSet phldrT="[Текст]" phldr="1"/>
      <dgm:spPr/>
      <dgm:t>
        <a:bodyPr/>
        <a:lstStyle/>
        <a:p>
          <a:endParaRPr lang="ru-RU"/>
        </a:p>
      </dgm:t>
    </dgm:pt>
    <dgm:pt modelId="{584E7DAE-062B-42C4-8233-079A1BB57547}" type="parTrans" cxnId="{6F52E044-8F48-4BED-9AC3-8DC7B77F36F0}">
      <dgm:prSet/>
      <dgm:spPr/>
      <dgm:t>
        <a:bodyPr/>
        <a:lstStyle/>
        <a:p>
          <a:endParaRPr lang="ru-RU"/>
        </a:p>
      </dgm:t>
    </dgm:pt>
    <dgm:pt modelId="{A5C52744-885F-4964-AFFE-B610F4778E38}" type="sibTrans" cxnId="{6F52E044-8F48-4BED-9AC3-8DC7B77F36F0}">
      <dgm:prSet/>
      <dgm:spPr/>
      <dgm:t>
        <a:bodyPr/>
        <a:lstStyle/>
        <a:p>
          <a:endParaRPr lang="ru-RU"/>
        </a:p>
      </dgm:t>
    </dgm:pt>
    <dgm:pt modelId="{00B4E3B8-6E06-4616-8650-03086782CF49}" type="pres">
      <dgm:prSet presAssocID="{8B0BE140-3AD8-4664-8201-925FD9ED1EFF}" presName="Name0" presStyleCnt="0">
        <dgm:presLayoutVars>
          <dgm:dir/>
          <dgm:animLvl val="lvl"/>
          <dgm:resizeHandles val="exact"/>
        </dgm:presLayoutVars>
      </dgm:prSet>
      <dgm:spPr/>
    </dgm:pt>
    <dgm:pt modelId="{21606839-F372-4CE1-BE25-49C771553F27}" type="pres">
      <dgm:prSet presAssocID="{8B0BE140-3AD8-4664-8201-925FD9ED1EFF}" presName="dummy" presStyleCnt="0"/>
      <dgm:spPr/>
    </dgm:pt>
    <dgm:pt modelId="{24287A16-EDF0-42CD-A14F-0FD9803C700C}" type="pres">
      <dgm:prSet presAssocID="{8B0BE140-3AD8-4664-8201-925FD9ED1EFF}" presName="linH" presStyleCnt="0"/>
      <dgm:spPr/>
    </dgm:pt>
    <dgm:pt modelId="{6285A698-B40E-4672-A7F5-941FDD72F85C}" type="pres">
      <dgm:prSet presAssocID="{8B0BE140-3AD8-4664-8201-925FD9ED1EFF}" presName="padding1" presStyleCnt="0"/>
      <dgm:spPr/>
    </dgm:pt>
    <dgm:pt modelId="{305A8C76-5787-4DFA-A7A5-F6FF9C0DBD3D}" type="pres">
      <dgm:prSet presAssocID="{EF678A2F-C52D-4B95-8220-F424372381CF}" presName="linV" presStyleCnt="0"/>
      <dgm:spPr/>
    </dgm:pt>
    <dgm:pt modelId="{51CA8E96-285E-4099-AE60-E4A7E76415A4}" type="pres">
      <dgm:prSet presAssocID="{EF678A2F-C52D-4B95-8220-F424372381CF}" presName="spVertical1" presStyleCnt="0"/>
      <dgm:spPr/>
    </dgm:pt>
    <dgm:pt modelId="{F9BDD501-40F1-4094-8E05-90C1503909E9}" type="pres">
      <dgm:prSet presAssocID="{EF678A2F-C52D-4B95-8220-F424372381CF}" presName="parTx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4F8886-A243-4BAE-8CE7-693405700CA1}" type="pres">
      <dgm:prSet presAssocID="{EF678A2F-C52D-4B95-8220-F424372381CF}" presName="spVertical2" presStyleCnt="0"/>
      <dgm:spPr/>
    </dgm:pt>
    <dgm:pt modelId="{D8B9FC09-0B2B-48A6-9822-56850213F63A}" type="pres">
      <dgm:prSet presAssocID="{EF678A2F-C52D-4B95-8220-F424372381CF}" presName="spVertical3" presStyleCnt="0"/>
      <dgm:spPr/>
    </dgm:pt>
    <dgm:pt modelId="{E4BF1A3C-E4E4-4BAB-B8D0-CC03E67360C4}" type="pres">
      <dgm:prSet presAssocID="{789535CE-FA5F-4548-9B23-97C87529F368}" presName="space" presStyleCnt="0"/>
      <dgm:spPr/>
    </dgm:pt>
    <dgm:pt modelId="{2D756662-ABAB-4058-8B25-6E941890912B}" type="pres">
      <dgm:prSet presAssocID="{9B3C9914-6D82-4917-8B5E-32DED6BA8BDB}" presName="linV" presStyleCnt="0"/>
      <dgm:spPr/>
    </dgm:pt>
    <dgm:pt modelId="{041D4525-A0E7-460C-88DC-2E98EF366ADC}" type="pres">
      <dgm:prSet presAssocID="{9B3C9914-6D82-4917-8B5E-32DED6BA8BDB}" presName="spVertical1" presStyleCnt="0"/>
      <dgm:spPr/>
    </dgm:pt>
    <dgm:pt modelId="{E7BEC385-31AA-4B5E-A990-40461A6056F2}" type="pres">
      <dgm:prSet presAssocID="{9B3C9914-6D82-4917-8B5E-32DED6BA8BDB}" presName="parTx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AF4D4F-E100-4225-9895-6F4BB930C295}" type="pres">
      <dgm:prSet presAssocID="{9B3C9914-6D82-4917-8B5E-32DED6BA8BDB}" presName="spVertical2" presStyleCnt="0"/>
      <dgm:spPr/>
    </dgm:pt>
    <dgm:pt modelId="{7A1B3707-AB85-4B3A-9E44-BC3CF1DFC75A}" type="pres">
      <dgm:prSet presAssocID="{9B3C9914-6D82-4917-8B5E-32DED6BA8BDB}" presName="spVertical3" presStyleCnt="0"/>
      <dgm:spPr/>
    </dgm:pt>
    <dgm:pt modelId="{C830E232-9087-4D57-8CAE-7E5345A613FC}" type="pres">
      <dgm:prSet presAssocID="{959C7DB2-7D05-44BB-9D8B-E94867DB0BE5}" presName="space" presStyleCnt="0"/>
      <dgm:spPr/>
    </dgm:pt>
    <dgm:pt modelId="{D2200BE9-83AD-435B-AF5B-760B4E0AE729}" type="pres">
      <dgm:prSet presAssocID="{56594BA1-2C25-4730-BE05-669EDD4FAE3C}" presName="linV" presStyleCnt="0"/>
      <dgm:spPr/>
    </dgm:pt>
    <dgm:pt modelId="{4DBFFA3A-66D8-4485-B93E-386B6DF2D9BE}" type="pres">
      <dgm:prSet presAssocID="{56594BA1-2C25-4730-BE05-669EDD4FAE3C}" presName="spVertical1" presStyleCnt="0"/>
      <dgm:spPr/>
    </dgm:pt>
    <dgm:pt modelId="{4BA518E2-2AA2-4EBE-9B06-43D6ACC8406C}" type="pres">
      <dgm:prSet presAssocID="{56594BA1-2C25-4730-BE05-669EDD4FAE3C}" presName="parTx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066083-D456-4457-98E8-76737AEA2B7F}" type="pres">
      <dgm:prSet presAssocID="{56594BA1-2C25-4730-BE05-669EDD4FAE3C}" presName="spVertical2" presStyleCnt="0"/>
      <dgm:spPr/>
    </dgm:pt>
    <dgm:pt modelId="{F4FB1AC4-2F86-4FFE-BDC5-7442A841CC02}" type="pres">
      <dgm:prSet presAssocID="{56594BA1-2C25-4730-BE05-669EDD4FAE3C}" presName="spVertical3" presStyleCnt="0"/>
      <dgm:spPr/>
    </dgm:pt>
    <dgm:pt modelId="{7E3784C8-717C-45D8-BA1A-396DAAAA5E4C}" type="pres">
      <dgm:prSet presAssocID="{8B0BE140-3AD8-4664-8201-925FD9ED1EFF}" presName="padding2" presStyleCnt="0"/>
      <dgm:spPr/>
    </dgm:pt>
    <dgm:pt modelId="{43C49994-F209-4679-8443-CB911735A67E}" type="pres">
      <dgm:prSet presAssocID="{8B0BE140-3AD8-4664-8201-925FD9ED1EFF}" presName="negArrow" presStyleCnt="0"/>
      <dgm:spPr/>
    </dgm:pt>
    <dgm:pt modelId="{E0FE5248-EF8D-48E6-8575-FFD2842DE4B6}" type="pres">
      <dgm:prSet presAssocID="{8B0BE140-3AD8-4664-8201-925FD9ED1EFF}" presName="backgroundArrow" presStyleLbl="node1" presStyleIdx="0" presStyleCnt="1" custLinFactNeighborX="4545" custLinFactNeighborY="30156"/>
      <dgm:spPr/>
    </dgm:pt>
  </dgm:ptLst>
  <dgm:cxnLst>
    <dgm:cxn modelId="{6F52E044-8F48-4BED-9AC3-8DC7B77F36F0}" srcId="{8B0BE140-3AD8-4664-8201-925FD9ED1EFF}" destId="{56594BA1-2C25-4730-BE05-669EDD4FAE3C}" srcOrd="2" destOrd="0" parTransId="{584E7DAE-062B-42C4-8233-079A1BB57547}" sibTransId="{A5C52744-885F-4964-AFFE-B610F4778E38}"/>
    <dgm:cxn modelId="{797BBFBD-F656-4F63-B44B-D40650950F5A}" type="presOf" srcId="{56594BA1-2C25-4730-BE05-669EDD4FAE3C}" destId="{4BA518E2-2AA2-4EBE-9B06-43D6ACC8406C}" srcOrd="0" destOrd="0" presId="urn:microsoft.com/office/officeart/2005/8/layout/hProcess3"/>
    <dgm:cxn modelId="{3CBFF460-B888-486B-B853-C625CE202597}" type="presOf" srcId="{EF678A2F-C52D-4B95-8220-F424372381CF}" destId="{F9BDD501-40F1-4094-8E05-90C1503909E9}" srcOrd="0" destOrd="0" presId="urn:microsoft.com/office/officeart/2005/8/layout/hProcess3"/>
    <dgm:cxn modelId="{CDC826FA-4768-4A74-9B60-D1C63B94AFDF}" type="presOf" srcId="{8B0BE140-3AD8-4664-8201-925FD9ED1EFF}" destId="{00B4E3B8-6E06-4616-8650-03086782CF49}" srcOrd="0" destOrd="0" presId="urn:microsoft.com/office/officeart/2005/8/layout/hProcess3"/>
    <dgm:cxn modelId="{23516638-9DC6-4CF4-B3C2-7C52B7907479}" srcId="{8B0BE140-3AD8-4664-8201-925FD9ED1EFF}" destId="{EF678A2F-C52D-4B95-8220-F424372381CF}" srcOrd="0" destOrd="0" parTransId="{F8CCFBE2-12BF-49D4-A090-DCA51E04802D}" sibTransId="{789535CE-FA5F-4548-9B23-97C87529F368}"/>
    <dgm:cxn modelId="{BFECD4DC-26AB-4751-ADED-7D69BFF196FD}" srcId="{8B0BE140-3AD8-4664-8201-925FD9ED1EFF}" destId="{9B3C9914-6D82-4917-8B5E-32DED6BA8BDB}" srcOrd="1" destOrd="0" parTransId="{38D3ED8D-9771-4621-85FB-1EE9A301CB5C}" sibTransId="{959C7DB2-7D05-44BB-9D8B-E94867DB0BE5}"/>
    <dgm:cxn modelId="{3AE14989-2CD4-4430-A0FB-9B1156D77433}" type="presOf" srcId="{9B3C9914-6D82-4917-8B5E-32DED6BA8BDB}" destId="{E7BEC385-31AA-4B5E-A990-40461A6056F2}" srcOrd="0" destOrd="0" presId="urn:microsoft.com/office/officeart/2005/8/layout/hProcess3"/>
    <dgm:cxn modelId="{F57F80CE-5863-4CE2-B0BB-A99E1F08A2ED}" type="presParOf" srcId="{00B4E3B8-6E06-4616-8650-03086782CF49}" destId="{21606839-F372-4CE1-BE25-49C771553F27}" srcOrd="0" destOrd="0" presId="urn:microsoft.com/office/officeart/2005/8/layout/hProcess3"/>
    <dgm:cxn modelId="{3B4E4A0E-5F52-436F-B984-C85A35EDC4C1}" type="presParOf" srcId="{00B4E3B8-6E06-4616-8650-03086782CF49}" destId="{24287A16-EDF0-42CD-A14F-0FD9803C700C}" srcOrd="1" destOrd="0" presId="urn:microsoft.com/office/officeart/2005/8/layout/hProcess3"/>
    <dgm:cxn modelId="{32545B97-9E37-43CE-977E-8D8940FB49B9}" type="presParOf" srcId="{24287A16-EDF0-42CD-A14F-0FD9803C700C}" destId="{6285A698-B40E-4672-A7F5-941FDD72F85C}" srcOrd="0" destOrd="0" presId="urn:microsoft.com/office/officeart/2005/8/layout/hProcess3"/>
    <dgm:cxn modelId="{0FB5BE1B-4C2B-4CCD-865A-3FA8C87F6D45}" type="presParOf" srcId="{24287A16-EDF0-42CD-A14F-0FD9803C700C}" destId="{305A8C76-5787-4DFA-A7A5-F6FF9C0DBD3D}" srcOrd="1" destOrd="0" presId="urn:microsoft.com/office/officeart/2005/8/layout/hProcess3"/>
    <dgm:cxn modelId="{287118D1-4C20-4BF6-80CC-1E0AA3AED891}" type="presParOf" srcId="{305A8C76-5787-4DFA-A7A5-F6FF9C0DBD3D}" destId="{51CA8E96-285E-4099-AE60-E4A7E76415A4}" srcOrd="0" destOrd="0" presId="urn:microsoft.com/office/officeart/2005/8/layout/hProcess3"/>
    <dgm:cxn modelId="{9DF59651-D151-4BB0-831B-A79E246D5B0F}" type="presParOf" srcId="{305A8C76-5787-4DFA-A7A5-F6FF9C0DBD3D}" destId="{F9BDD501-40F1-4094-8E05-90C1503909E9}" srcOrd="1" destOrd="0" presId="urn:microsoft.com/office/officeart/2005/8/layout/hProcess3"/>
    <dgm:cxn modelId="{FC25B0A0-1581-4C8B-9462-F6A5CCF194E9}" type="presParOf" srcId="{305A8C76-5787-4DFA-A7A5-F6FF9C0DBD3D}" destId="{BE4F8886-A243-4BAE-8CE7-693405700CA1}" srcOrd="2" destOrd="0" presId="urn:microsoft.com/office/officeart/2005/8/layout/hProcess3"/>
    <dgm:cxn modelId="{070554F8-F99F-4BF3-8AF3-C072DAEBF714}" type="presParOf" srcId="{305A8C76-5787-4DFA-A7A5-F6FF9C0DBD3D}" destId="{D8B9FC09-0B2B-48A6-9822-56850213F63A}" srcOrd="3" destOrd="0" presId="urn:microsoft.com/office/officeart/2005/8/layout/hProcess3"/>
    <dgm:cxn modelId="{628953CE-8342-4083-8701-A151E1B580F1}" type="presParOf" srcId="{24287A16-EDF0-42CD-A14F-0FD9803C700C}" destId="{E4BF1A3C-E4E4-4BAB-B8D0-CC03E67360C4}" srcOrd="2" destOrd="0" presId="urn:microsoft.com/office/officeart/2005/8/layout/hProcess3"/>
    <dgm:cxn modelId="{C48B4565-A577-4E77-8ED2-D8DE29049B33}" type="presParOf" srcId="{24287A16-EDF0-42CD-A14F-0FD9803C700C}" destId="{2D756662-ABAB-4058-8B25-6E941890912B}" srcOrd="3" destOrd="0" presId="urn:microsoft.com/office/officeart/2005/8/layout/hProcess3"/>
    <dgm:cxn modelId="{52F578BB-D735-489D-A34D-1C671D53AB5C}" type="presParOf" srcId="{2D756662-ABAB-4058-8B25-6E941890912B}" destId="{041D4525-A0E7-460C-88DC-2E98EF366ADC}" srcOrd="0" destOrd="0" presId="urn:microsoft.com/office/officeart/2005/8/layout/hProcess3"/>
    <dgm:cxn modelId="{EF754DC1-35A2-4CE3-8E5C-571642050C21}" type="presParOf" srcId="{2D756662-ABAB-4058-8B25-6E941890912B}" destId="{E7BEC385-31AA-4B5E-A990-40461A6056F2}" srcOrd="1" destOrd="0" presId="urn:microsoft.com/office/officeart/2005/8/layout/hProcess3"/>
    <dgm:cxn modelId="{DFF3C3DB-8351-4ECD-B2F2-CC54949F1516}" type="presParOf" srcId="{2D756662-ABAB-4058-8B25-6E941890912B}" destId="{6BAF4D4F-E100-4225-9895-6F4BB930C295}" srcOrd="2" destOrd="0" presId="urn:microsoft.com/office/officeart/2005/8/layout/hProcess3"/>
    <dgm:cxn modelId="{C0B43992-8D57-4783-897E-F6A32F1EF6DF}" type="presParOf" srcId="{2D756662-ABAB-4058-8B25-6E941890912B}" destId="{7A1B3707-AB85-4B3A-9E44-BC3CF1DFC75A}" srcOrd="3" destOrd="0" presId="urn:microsoft.com/office/officeart/2005/8/layout/hProcess3"/>
    <dgm:cxn modelId="{93B8CAF6-9954-44D1-A9EA-806DE7E65FFF}" type="presParOf" srcId="{24287A16-EDF0-42CD-A14F-0FD9803C700C}" destId="{C830E232-9087-4D57-8CAE-7E5345A613FC}" srcOrd="4" destOrd="0" presId="urn:microsoft.com/office/officeart/2005/8/layout/hProcess3"/>
    <dgm:cxn modelId="{34BBDF1B-C52A-447A-9D79-1EA4B93E4EA7}" type="presParOf" srcId="{24287A16-EDF0-42CD-A14F-0FD9803C700C}" destId="{D2200BE9-83AD-435B-AF5B-760B4E0AE729}" srcOrd="5" destOrd="0" presId="urn:microsoft.com/office/officeart/2005/8/layout/hProcess3"/>
    <dgm:cxn modelId="{81283112-E8A9-4571-BC2D-95EDC2B1B93E}" type="presParOf" srcId="{D2200BE9-83AD-435B-AF5B-760B4E0AE729}" destId="{4DBFFA3A-66D8-4485-B93E-386B6DF2D9BE}" srcOrd="0" destOrd="0" presId="urn:microsoft.com/office/officeart/2005/8/layout/hProcess3"/>
    <dgm:cxn modelId="{1299D41B-D53B-4B30-8A9C-1B361D53AD83}" type="presParOf" srcId="{D2200BE9-83AD-435B-AF5B-760B4E0AE729}" destId="{4BA518E2-2AA2-4EBE-9B06-43D6ACC8406C}" srcOrd="1" destOrd="0" presId="urn:microsoft.com/office/officeart/2005/8/layout/hProcess3"/>
    <dgm:cxn modelId="{4071105C-8B85-41F8-AC4D-B4CBEFF448B6}" type="presParOf" srcId="{D2200BE9-83AD-435B-AF5B-760B4E0AE729}" destId="{34066083-D456-4457-98E8-76737AEA2B7F}" srcOrd="2" destOrd="0" presId="urn:microsoft.com/office/officeart/2005/8/layout/hProcess3"/>
    <dgm:cxn modelId="{D2212447-408C-4AB4-B5FB-F564C254EBFC}" type="presParOf" srcId="{D2200BE9-83AD-435B-AF5B-760B4E0AE729}" destId="{F4FB1AC4-2F86-4FFE-BDC5-7442A841CC02}" srcOrd="3" destOrd="0" presId="urn:microsoft.com/office/officeart/2005/8/layout/hProcess3"/>
    <dgm:cxn modelId="{FE204964-9E6E-4F79-AAE7-F2204DA962B1}" type="presParOf" srcId="{24287A16-EDF0-42CD-A14F-0FD9803C700C}" destId="{7E3784C8-717C-45D8-BA1A-396DAAAA5E4C}" srcOrd="6" destOrd="0" presId="urn:microsoft.com/office/officeart/2005/8/layout/hProcess3"/>
    <dgm:cxn modelId="{A9C96EC9-ACFA-4E1B-9FE4-4B33FA2933B3}" type="presParOf" srcId="{24287A16-EDF0-42CD-A14F-0FD9803C700C}" destId="{43C49994-F209-4679-8443-CB911735A67E}" srcOrd="7" destOrd="0" presId="urn:microsoft.com/office/officeart/2005/8/layout/hProcess3"/>
    <dgm:cxn modelId="{72D95BD4-637E-4859-9C19-AFCEFA24E51D}" type="presParOf" srcId="{24287A16-EDF0-42CD-A14F-0FD9803C700C}" destId="{E0FE5248-EF8D-48E6-8575-FFD2842DE4B6}" srcOrd="8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350DD3B-BD35-467B-BE81-2ED513F1F28A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4B53950-92A3-46FE-B35B-E704545BD160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7200" b="1" dirty="0" smtClean="0"/>
            <a:t>1</a:t>
          </a:r>
          <a:endParaRPr lang="ru-RU" sz="7200" b="1" dirty="0"/>
        </a:p>
      </dgm:t>
    </dgm:pt>
    <dgm:pt modelId="{73B38971-E77C-420E-9503-8FE9490EED98}" type="parTrans" cxnId="{000B952E-D9FC-47CD-AC31-E2AE0170E713}">
      <dgm:prSet/>
      <dgm:spPr/>
      <dgm:t>
        <a:bodyPr/>
        <a:lstStyle/>
        <a:p>
          <a:endParaRPr lang="ru-RU"/>
        </a:p>
      </dgm:t>
    </dgm:pt>
    <dgm:pt modelId="{F22E5342-90EC-4C14-95BB-1C31B1C12834}" type="sibTrans" cxnId="{000B952E-D9FC-47CD-AC31-E2AE0170E713}">
      <dgm:prSet/>
      <dgm:spPr/>
      <dgm:t>
        <a:bodyPr/>
        <a:lstStyle/>
        <a:p>
          <a:endParaRPr lang="ru-RU"/>
        </a:p>
      </dgm:t>
    </dgm:pt>
    <dgm:pt modelId="{3FB811AC-B09B-4B73-9C42-B07BCA76DD8E}">
      <dgm:prSet phldrT="[Текст]" custT="1"/>
      <dgm:spPr>
        <a:solidFill>
          <a:srgbClr val="FFFF00">
            <a:alpha val="90000"/>
          </a:srgbClr>
        </a:solidFill>
      </dgm:spPr>
      <dgm:t>
        <a:bodyPr/>
        <a:lstStyle/>
        <a:p>
          <a:r>
            <a:rPr lang="ru-RU" sz="2000" b="1" dirty="0" smtClean="0"/>
            <a:t>изучить опыт работы по теме «Технология развития критического мышления через чтение и письмо»;</a:t>
          </a:r>
          <a:endParaRPr lang="ru-RU" sz="2000" b="1" dirty="0"/>
        </a:p>
      </dgm:t>
    </dgm:pt>
    <dgm:pt modelId="{AC26E8BA-FE66-4B87-A19D-22CC9E09BFFE}" type="parTrans" cxnId="{A3E13902-83F9-4D05-84D2-CD4186C85361}">
      <dgm:prSet/>
      <dgm:spPr/>
      <dgm:t>
        <a:bodyPr/>
        <a:lstStyle/>
        <a:p>
          <a:endParaRPr lang="ru-RU"/>
        </a:p>
      </dgm:t>
    </dgm:pt>
    <dgm:pt modelId="{39B6B063-AC4A-41FD-AEC4-AD1D1EF2C00C}" type="sibTrans" cxnId="{A3E13902-83F9-4D05-84D2-CD4186C85361}">
      <dgm:prSet/>
      <dgm:spPr/>
      <dgm:t>
        <a:bodyPr/>
        <a:lstStyle/>
        <a:p>
          <a:endParaRPr lang="ru-RU"/>
        </a:p>
      </dgm:t>
    </dgm:pt>
    <dgm:pt modelId="{6467256B-BF15-41D8-93DB-26172B9CFFFD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7200" dirty="0" smtClean="0"/>
            <a:t>2</a:t>
          </a:r>
          <a:endParaRPr lang="ru-RU" sz="7200" dirty="0"/>
        </a:p>
      </dgm:t>
    </dgm:pt>
    <dgm:pt modelId="{95CEA694-99D3-49D0-8921-499E7EF5CB44}" type="parTrans" cxnId="{AA35E80B-68C8-42CD-BCF4-34489E43ED25}">
      <dgm:prSet/>
      <dgm:spPr/>
      <dgm:t>
        <a:bodyPr/>
        <a:lstStyle/>
        <a:p>
          <a:endParaRPr lang="ru-RU"/>
        </a:p>
      </dgm:t>
    </dgm:pt>
    <dgm:pt modelId="{ADA2DC7A-31A6-48AA-A683-0C752F87F536}" type="sibTrans" cxnId="{AA35E80B-68C8-42CD-BCF4-34489E43ED25}">
      <dgm:prSet/>
      <dgm:spPr/>
      <dgm:t>
        <a:bodyPr/>
        <a:lstStyle/>
        <a:p>
          <a:endParaRPr lang="ru-RU"/>
        </a:p>
      </dgm:t>
    </dgm:pt>
    <dgm:pt modelId="{05170BDF-0608-44AA-8224-367CD733094A}">
      <dgm:prSet phldrT="[Текст]" custT="1"/>
      <dgm:spPr>
        <a:solidFill>
          <a:srgbClr val="FFFF00">
            <a:alpha val="90000"/>
          </a:srgbClr>
        </a:solidFill>
      </dgm:spPr>
      <dgm:t>
        <a:bodyPr/>
        <a:lstStyle/>
        <a:p>
          <a:r>
            <a:rPr lang="ru-RU" sz="2000" b="1" dirty="0" smtClean="0"/>
            <a:t>разработать и апробировать дидактический материал по данной теме;</a:t>
          </a:r>
          <a:endParaRPr lang="ru-RU" sz="2000" b="1" dirty="0"/>
        </a:p>
      </dgm:t>
    </dgm:pt>
    <dgm:pt modelId="{9126EC5E-0C72-46CB-831F-4AB2A39AEC6D}" type="parTrans" cxnId="{9C708170-B325-44C6-BE6D-C162FA685AFB}">
      <dgm:prSet/>
      <dgm:spPr/>
      <dgm:t>
        <a:bodyPr/>
        <a:lstStyle/>
        <a:p>
          <a:endParaRPr lang="ru-RU"/>
        </a:p>
      </dgm:t>
    </dgm:pt>
    <dgm:pt modelId="{42739FD3-932F-4AC6-BAC4-5D3FB21E6D67}" type="sibTrans" cxnId="{9C708170-B325-44C6-BE6D-C162FA685AFB}">
      <dgm:prSet/>
      <dgm:spPr/>
      <dgm:t>
        <a:bodyPr/>
        <a:lstStyle/>
        <a:p>
          <a:endParaRPr lang="ru-RU"/>
        </a:p>
      </dgm:t>
    </dgm:pt>
    <dgm:pt modelId="{C4E9AA2A-AB33-49F0-87CB-C01FD2652237}">
      <dgm:prSet phldrT="[Текст]" custT="1"/>
      <dgm:spPr/>
      <dgm:t>
        <a:bodyPr/>
        <a:lstStyle/>
        <a:p>
          <a:r>
            <a:rPr lang="ru-RU" sz="7200" dirty="0" smtClean="0"/>
            <a:t>3</a:t>
          </a:r>
          <a:endParaRPr lang="ru-RU" sz="7200" dirty="0"/>
        </a:p>
      </dgm:t>
    </dgm:pt>
    <dgm:pt modelId="{1F589746-4ECF-483C-AA88-6D3E5B0D517D}" type="parTrans" cxnId="{9D0863B2-020B-4B08-91CE-52A700D58812}">
      <dgm:prSet/>
      <dgm:spPr/>
      <dgm:t>
        <a:bodyPr/>
        <a:lstStyle/>
        <a:p>
          <a:endParaRPr lang="ru-RU"/>
        </a:p>
      </dgm:t>
    </dgm:pt>
    <dgm:pt modelId="{8121AEE9-06B6-4748-8E1E-E98569AF1926}" type="sibTrans" cxnId="{9D0863B2-020B-4B08-91CE-52A700D58812}">
      <dgm:prSet/>
      <dgm:spPr/>
      <dgm:t>
        <a:bodyPr/>
        <a:lstStyle/>
        <a:p>
          <a:endParaRPr lang="ru-RU"/>
        </a:p>
      </dgm:t>
    </dgm:pt>
    <dgm:pt modelId="{DFF5CEEE-459B-4431-9110-4F0F5A632D16}">
      <dgm:prSet phldrT="[Текст]" custT="1"/>
      <dgm:spPr>
        <a:solidFill>
          <a:srgbClr val="FFFF00">
            <a:alpha val="90000"/>
          </a:srgbClr>
        </a:solidFill>
      </dgm:spPr>
      <dgm:t>
        <a:bodyPr/>
        <a:lstStyle/>
        <a:p>
          <a:r>
            <a:rPr lang="ru-RU" sz="2000" b="1" dirty="0" smtClean="0"/>
            <a:t>через внедрение данной технологии создать условия для развития интеллектуальных умений учащихся.</a:t>
          </a:r>
          <a:endParaRPr lang="ru-RU" sz="2000" b="1" dirty="0"/>
        </a:p>
      </dgm:t>
    </dgm:pt>
    <dgm:pt modelId="{B8B60795-9A93-407C-AE06-3B59C9E14A59}" type="parTrans" cxnId="{248ADA96-EDAA-4F10-975D-27B33769C90A}">
      <dgm:prSet/>
      <dgm:spPr/>
      <dgm:t>
        <a:bodyPr/>
        <a:lstStyle/>
        <a:p>
          <a:endParaRPr lang="ru-RU"/>
        </a:p>
      </dgm:t>
    </dgm:pt>
    <dgm:pt modelId="{20174042-F157-42A4-BEC5-84855E9EC76B}" type="sibTrans" cxnId="{248ADA96-EDAA-4F10-975D-27B33769C90A}">
      <dgm:prSet/>
      <dgm:spPr/>
      <dgm:t>
        <a:bodyPr/>
        <a:lstStyle/>
        <a:p>
          <a:endParaRPr lang="ru-RU"/>
        </a:p>
      </dgm:t>
    </dgm:pt>
    <dgm:pt modelId="{593762A6-5583-4AAE-854D-DE334C3F73E8}" type="pres">
      <dgm:prSet presAssocID="{D350DD3B-BD35-467B-BE81-2ED513F1F28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2BB5153-09B1-43F2-86F8-8A6D191D0D32}" type="pres">
      <dgm:prSet presAssocID="{C4B53950-92A3-46FE-B35B-E704545BD160}" presName="composite" presStyleCnt="0"/>
      <dgm:spPr/>
      <dgm:t>
        <a:bodyPr/>
        <a:lstStyle/>
        <a:p>
          <a:endParaRPr lang="ru-RU"/>
        </a:p>
      </dgm:t>
    </dgm:pt>
    <dgm:pt modelId="{3F9CBD97-FD85-437E-82EF-B47B30906D55}" type="pres">
      <dgm:prSet presAssocID="{C4B53950-92A3-46FE-B35B-E704545BD160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8896FE-0579-422E-8E1D-F92A308E6D5E}" type="pres">
      <dgm:prSet presAssocID="{C4B53950-92A3-46FE-B35B-E704545BD160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E1E807-70D5-42D0-83A0-EF09C8F68224}" type="pres">
      <dgm:prSet presAssocID="{F22E5342-90EC-4C14-95BB-1C31B1C12834}" presName="sp" presStyleCnt="0"/>
      <dgm:spPr/>
      <dgm:t>
        <a:bodyPr/>
        <a:lstStyle/>
        <a:p>
          <a:endParaRPr lang="ru-RU"/>
        </a:p>
      </dgm:t>
    </dgm:pt>
    <dgm:pt modelId="{224D00D0-8705-44F9-A0DE-F58195C08D1E}" type="pres">
      <dgm:prSet presAssocID="{6467256B-BF15-41D8-93DB-26172B9CFFFD}" presName="composite" presStyleCnt="0"/>
      <dgm:spPr/>
      <dgm:t>
        <a:bodyPr/>
        <a:lstStyle/>
        <a:p>
          <a:endParaRPr lang="ru-RU"/>
        </a:p>
      </dgm:t>
    </dgm:pt>
    <dgm:pt modelId="{864DA6E9-5703-4995-BBD3-6A7D3FCB0B4C}" type="pres">
      <dgm:prSet presAssocID="{6467256B-BF15-41D8-93DB-26172B9CFFFD}" presName="parentText" presStyleLbl="alignNode1" presStyleIdx="1" presStyleCnt="3" custLinFactNeighborX="-2498" custLinFactNeighborY="163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F29A34-A69B-49C8-B3E8-3049D003CDA9}" type="pres">
      <dgm:prSet presAssocID="{6467256B-BF15-41D8-93DB-26172B9CFFFD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89FFE7-4264-4EE7-B985-3FC21E0AEE2F}" type="pres">
      <dgm:prSet presAssocID="{ADA2DC7A-31A6-48AA-A683-0C752F87F536}" presName="sp" presStyleCnt="0"/>
      <dgm:spPr/>
      <dgm:t>
        <a:bodyPr/>
        <a:lstStyle/>
        <a:p>
          <a:endParaRPr lang="ru-RU"/>
        </a:p>
      </dgm:t>
    </dgm:pt>
    <dgm:pt modelId="{A702AE78-1ABE-4581-9F06-27EDB0CB200F}" type="pres">
      <dgm:prSet presAssocID="{C4E9AA2A-AB33-49F0-87CB-C01FD2652237}" presName="composite" presStyleCnt="0"/>
      <dgm:spPr/>
      <dgm:t>
        <a:bodyPr/>
        <a:lstStyle/>
        <a:p>
          <a:endParaRPr lang="ru-RU"/>
        </a:p>
      </dgm:t>
    </dgm:pt>
    <dgm:pt modelId="{B531E04E-4DE7-47DB-BFA9-330D2CC5FFB1}" type="pres">
      <dgm:prSet presAssocID="{C4E9AA2A-AB33-49F0-87CB-C01FD2652237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73D814-9DC2-4B81-A88C-28744916C26E}" type="pres">
      <dgm:prSet presAssocID="{C4E9AA2A-AB33-49F0-87CB-C01FD2652237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3E13902-83F9-4D05-84D2-CD4186C85361}" srcId="{C4B53950-92A3-46FE-B35B-E704545BD160}" destId="{3FB811AC-B09B-4B73-9C42-B07BCA76DD8E}" srcOrd="0" destOrd="0" parTransId="{AC26E8BA-FE66-4B87-A19D-22CC9E09BFFE}" sibTransId="{39B6B063-AC4A-41FD-AEC4-AD1D1EF2C00C}"/>
    <dgm:cxn modelId="{9C708170-B325-44C6-BE6D-C162FA685AFB}" srcId="{6467256B-BF15-41D8-93DB-26172B9CFFFD}" destId="{05170BDF-0608-44AA-8224-367CD733094A}" srcOrd="0" destOrd="0" parTransId="{9126EC5E-0C72-46CB-831F-4AB2A39AEC6D}" sibTransId="{42739FD3-932F-4AC6-BAC4-5D3FB21E6D67}"/>
    <dgm:cxn modelId="{9D0863B2-020B-4B08-91CE-52A700D58812}" srcId="{D350DD3B-BD35-467B-BE81-2ED513F1F28A}" destId="{C4E9AA2A-AB33-49F0-87CB-C01FD2652237}" srcOrd="2" destOrd="0" parTransId="{1F589746-4ECF-483C-AA88-6D3E5B0D517D}" sibTransId="{8121AEE9-06B6-4748-8E1E-E98569AF1926}"/>
    <dgm:cxn modelId="{000B952E-D9FC-47CD-AC31-E2AE0170E713}" srcId="{D350DD3B-BD35-467B-BE81-2ED513F1F28A}" destId="{C4B53950-92A3-46FE-B35B-E704545BD160}" srcOrd="0" destOrd="0" parTransId="{73B38971-E77C-420E-9503-8FE9490EED98}" sibTransId="{F22E5342-90EC-4C14-95BB-1C31B1C12834}"/>
    <dgm:cxn modelId="{D27DE490-BA3F-45F1-A7AD-C851AEE9701C}" type="presOf" srcId="{D350DD3B-BD35-467B-BE81-2ED513F1F28A}" destId="{593762A6-5583-4AAE-854D-DE334C3F73E8}" srcOrd="0" destOrd="0" presId="urn:microsoft.com/office/officeart/2005/8/layout/chevron2"/>
    <dgm:cxn modelId="{8B26707A-49B3-48EB-9D06-2F782A1FB77C}" type="presOf" srcId="{C4E9AA2A-AB33-49F0-87CB-C01FD2652237}" destId="{B531E04E-4DE7-47DB-BFA9-330D2CC5FFB1}" srcOrd="0" destOrd="0" presId="urn:microsoft.com/office/officeart/2005/8/layout/chevron2"/>
    <dgm:cxn modelId="{6AA0D1D8-CD34-4767-941E-E34643798454}" type="presOf" srcId="{6467256B-BF15-41D8-93DB-26172B9CFFFD}" destId="{864DA6E9-5703-4995-BBD3-6A7D3FCB0B4C}" srcOrd="0" destOrd="0" presId="urn:microsoft.com/office/officeart/2005/8/layout/chevron2"/>
    <dgm:cxn modelId="{248ADA96-EDAA-4F10-975D-27B33769C90A}" srcId="{C4E9AA2A-AB33-49F0-87CB-C01FD2652237}" destId="{DFF5CEEE-459B-4431-9110-4F0F5A632D16}" srcOrd="0" destOrd="0" parTransId="{B8B60795-9A93-407C-AE06-3B59C9E14A59}" sibTransId="{20174042-F157-42A4-BEC5-84855E9EC76B}"/>
    <dgm:cxn modelId="{F3DDA3A4-CCF1-4663-9068-0A476BE04BE5}" type="presOf" srcId="{05170BDF-0608-44AA-8224-367CD733094A}" destId="{B8F29A34-A69B-49C8-B3E8-3049D003CDA9}" srcOrd="0" destOrd="0" presId="urn:microsoft.com/office/officeart/2005/8/layout/chevron2"/>
    <dgm:cxn modelId="{424CFC43-6356-4300-8DF1-0BA524115302}" type="presOf" srcId="{C4B53950-92A3-46FE-B35B-E704545BD160}" destId="{3F9CBD97-FD85-437E-82EF-B47B30906D55}" srcOrd="0" destOrd="0" presId="urn:microsoft.com/office/officeart/2005/8/layout/chevron2"/>
    <dgm:cxn modelId="{A85E8CF5-CF56-43A1-BB85-F8F95739D96F}" type="presOf" srcId="{3FB811AC-B09B-4B73-9C42-B07BCA76DD8E}" destId="{C38896FE-0579-422E-8E1D-F92A308E6D5E}" srcOrd="0" destOrd="0" presId="urn:microsoft.com/office/officeart/2005/8/layout/chevron2"/>
    <dgm:cxn modelId="{FFE9D20A-88B5-497E-88C7-3F0EF3C07806}" type="presOf" srcId="{DFF5CEEE-459B-4431-9110-4F0F5A632D16}" destId="{3F73D814-9DC2-4B81-A88C-28744916C26E}" srcOrd="0" destOrd="0" presId="urn:microsoft.com/office/officeart/2005/8/layout/chevron2"/>
    <dgm:cxn modelId="{AA35E80B-68C8-42CD-BCF4-34489E43ED25}" srcId="{D350DD3B-BD35-467B-BE81-2ED513F1F28A}" destId="{6467256B-BF15-41D8-93DB-26172B9CFFFD}" srcOrd="1" destOrd="0" parTransId="{95CEA694-99D3-49D0-8921-499E7EF5CB44}" sibTransId="{ADA2DC7A-31A6-48AA-A683-0C752F87F536}"/>
    <dgm:cxn modelId="{72CC5133-31CB-414C-87B3-3A761944C415}" type="presParOf" srcId="{593762A6-5583-4AAE-854D-DE334C3F73E8}" destId="{62BB5153-09B1-43F2-86F8-8A6D191D0D32}" srcOrd="0" destOrd="0" presId="urn:microsoft.com/office/officeart/2005/8/layout/chevron2"/>
    <dgm:cxn modelId="{CDFA802E-9637-4B24-9E84-7C24DDC19447}" type="presParOf" srcId="{62BB5153-09B1-43F2-86F8-8A6D191D0D32}" destId="{3F9CBD97-FD85-437E-82EF-B47B30906D55}" srcOrd="0" destOrd="0" presId="urn:microsoft.com/office/officeart/2005/8/layout/chevron2"/>
    <dgm:cxn modelId="{AF0238B1-EC92-4D80-B913-5B1F745AFDC3}" type="presParOf" srcId="{62BB5153-09B1-43F2-86F8-8A6D191D0D32}" destId="{C38896FE-0579-422E-8E1D-F92A308E6D5E}" srcOrd="1" destOrd="0" presId="urn:microsoft.com/office/officeart/2005/8/layout/chevron2"/>
    <dgm:cxn modelId="{6C7EBC78-EA42-48D2-8B14-A436D6548C12}" type="presParOf" srcId="{593762A6-5583-4AAE-854D-DE334C3F73E8}" destId="{25E1E807-70D5-42D0-83A0-EF09C8F68224}" srcOrd="1" destOrd="0" presId="urn:microsoft.com/office/officeart/2005/8/layout/chevron2"/>
    <dgm:cxn modelId="{D1C929BD-F6BB-44C6-9A5B-6D498FA33430}" type="presParOf" srcId="{593762A6-5583-4AAE-854D-DE334C3F73E8}" destId="{224D00D0-8705-44F9-A0DE-F58195C08D1E}" srcOrd="2" destOrd="0" presId="urn:microsoft.com/office/officeart/2005/8/layout/chevron2"/>
    <dgm:cxn modelId="{5C733C69-3D7E-4091-8A6C-9B35E531FD29}" type="presParOf" srcId="{224D00D0-8705-44F9-A0DE-F58195C08D1E}" destId="{864DA6E9-5703-4995-BBD3-6A7D3FCB0B4C}" srcOrd="0" destOrd="0" presId="urn:microsoft.com/office/officeart/2005/8/layout/chevron2"/>
    <dgm:cxn modelId="{23C8A164-3D8D-4911-B8A6-2D38D5D9FD4F}" type="presParOf" srcId="{224D00D0-8705-44F9-A0DE-F58195C08D1E}" destId="{B8F29A34-A69B-49C8-B3E8-3049D003CDA9}" srcOrd="1" destOrd="0" presId="urn:microsoft.com/office/officeart/2005/8/layout/chevron2"/>
    <dgm:cxn modelId="{1DCDEE06-8D58-47FD-BF2A-D2B72F32F644}" type="presParOf" srcId="{593762A6-5583-4AAE-854D-DE334C3F73E8}" destId="{B389FFE7-4264-4EE7-B985-3FC21E0AEE2F}" srcOrd="3" destOrd="0" presId="urn:microsoft.com/office/officeart/2005/8/layout/chevron2"/>
    <dgm:cxn modelId="{B49AB16D-5FF1-4397-B037-7BB529DABFD0}" type="presParOf" srcId="{593762A6-5583-4AAE-854D-DE334C3F73E8}" destId="{A702AE78-1ABE-4581-9F06-27EDB0CB200F}" srcOrd="4" destOrd="0" presId="urn:microsoft.com/office/officeart/2005/8/layout/chevron2"/>
    <dgm:cxn modelId="{C8AD78E5-8AB7-4D3E-B07F-F7C26987936E}" type="presParOf" srcId="{A702AE78-1ABE-4581-9F06-27EDB0CB200F}" destId="{B531E04E-4DE7-47DB-BFA9-330D2CC5FFB1}" srcOrd="0" destOrd="0" presId="urn:microsoft.com/office/officeart/2005/8/layout/chevron2"/>
    <dgm:cxn modelId="{99EE9CC0-0C26-40FE-BCBB-445A51B056F5}" type="presParOf" srcId="{A702AE78-1ABE-4581-9F06-27EDB0CB200F}" destId="{3F73D814-9DC2-4B81-A88C-28744916C26E}" srcOrd="1" destOrd="0" presId="urn:microsoft.com/office/officeart/2005/8/layout/chevron2"/>
  </dgm:cxnLst>
  <dgm:bg>
    <a:solidFill>
      <a:schemeClr val="accent1">
        <a:lumMod val="60000"/>
        <a:lumOff val="4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FE5248-EF8D-48E6-8575-FFD2842DE4B6}">
      <dsp:nvSpPr>
        <dsp:cNvPr id="0" name=""/>
        <dsp:cNvSpPr/>
      </dsp:nvSpPr>
      <dsp:spPr>
        <a:xfrm>
          <a:off x="0" y="714379"/>
          <a:ext cx="1571636" cy="720000"/>
        </a:xfrm>
        <a:prstGeom prst="rightArrow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A518E2-2AA2-4EBE-9B06-43D6ACC8406C}">
      <dsp:nvSpPr>
        <dsp:cNvPr id="0" name=""/>
        <dsp:cNvSpPr/>
      </dsp:nvSpPr>
      <dsp:spPr>
        <a:xfrm>
          <a:off x="1035760" y="677255"/>
          <a:ext cx="378712" cy="36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01600" rIns="0" bIns="1016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1035760" y="677255"/>
        <a:ext cx="378712" cy="360000"/>
      </dsp:txXfrm>
    </dsp:sp>
    <dsp:sp modelId="{E7BEC385-31AA-4B5E-A990-40461A6056F2}">
      <dsp:nvSpPr>
        <dsp:cNvPr id="0" name=""/>
        <dsp:cNvSpPr/>
      </dsp:nvSpPr>
      <dsp:spPr>
        <a:xfrm>
          <a:off x="581305" y="677255"/>
          <a:ext cx="378712" cy="36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01600" rIns="0" bIns="1016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581305" y="677255"/>
        <a:ext cx="378712" cy="360000"/>
      </dsp:txXfrm>
    </dsp:sp>
    <dsp:sp modelId="{F9BDD501-40F1-4094-8E05-90C1503909E9}">
      <dsp:nvSpPr>
        <dsp:cNvPr id="0" name=""/>
        <dsp:cNvSpPr/>
      </dsp:nvSpPr>
      <dsp:spPr>
        <a:xfrm>
          <a:off x="126851" y="677255"/>
          <a:ext cx="378712" cy="36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01600" rIns="0" bIns="1016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126851" y="677255"/>
        <a:ext cx="378712" cy="36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9CBD97-FD85-437E-82EF-B47B30906D55}">
      <dsp:nvSpPr>
        <dsp:cNvPr id="0" name=""/>
        <dsp:cNvSpPr/>
      </dsp:nvSpPr>
      <dsp:spPr>
        <a:xfrm rot="5400000">
          <a:off x="-275868" y="280485"/>
          <a:ext cx="1839125" cy="1287388"/>
        </a:xfrm>
        <a:prstGeom prst="chevron">
          <a:avLst/>
        </a:prstGeom>
        <a:solidFill>
          <a:srgbClr val="FF00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200" b="1" kern="1200" dirty="0" smtClean="0"/>
            <a:t>1</a:t>
          </a:r>
          <a:endParaRPr lang="ru-RU" sz="7200" b="1" kern="1200" dirty="0"/>
        </a:p>
      </dsp:txBody>
      <dsp:txXfrm rot="-5400000">
        <a:off x="1" y="648310"/>
        <a:ext cx="1287388" cy="551737"/>
      </dsp:txXfrm>
    </dsp:sp>
    <dsp:sp modelId="{C38896FE-0579-422E-8E1D-F92A308E6D5E}">
      <dsp:nvSpPr>
        <dsp:cNvPr id="0" name=""/>
        <dsp:cNvSpPr/>
      </dsp:nvSpPr>
      <dsp:spPr>
        <a:xfrm rot="5400000">
          <a:off x="4267620" y="-2975615"/>
          <a:ext cx="1196060" cy="7156525"/>
        </a:xfrm>
        <a:prstGeom prst="round2SameRect">
          <a:avLst/>
        </a:prstGeom>
        <a:solidFill>
          <a:srgbClr val="FFFF00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/>
            <a:t>изучить опыт работы по теме «Технология развития критического мышления через чтение и письмо»;</a:t>
          </a:r>
          <a:endParaRPr lang="ru-RU" sz="2000" b="1" kern="1200" dirty="0"/>
        </a:p>
      </dsp:txBody>
      <dsp:txXfrm rot="-5400000">
        <a:off x="1287388" y="63004"/>
        <a:ext cx="7098138" cy="1079286"/>
      </dsp:txXfrm>
    </dsp:sp>
    <dsp:sp modelId="{864DA6E9-5703-4995-BBD3-6A7D3FCB0B4C}">
      <dsp:nvSpPr>
        <dsp:cNvPr id="0" name=""/>
        <dsp:cNvSpPr/>
      </dsp:nvSpPr>
      <dsp:spPr>
        <a:xfrm rot="5400000">
          <a:off x="-275868" y="1958143"/>
          <a:ext cx="1839125" cy="1287388"/>
        </a:xfrm>
        <a:prstGeom prst="chevron">
          <a:avLst/>
        </a:prstGeom>
        <a:solidFill>
          <a:srgbClr val="FFC0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200" kern="1200" dirty="0" smtClean="0"/>
            <a:t>2</a:t>
          </a:r>
          <a:endParaRPr lang="ru-RU" sz="7200" kern="1200" dirty="0"/>
        </a:p>
      </dsp:txBody>
      <dsp:txXfrm rot="-5400000">
        <a:off x="1" y="2325968"/>
        <a:ext cx="1287388" cy="551737"/>
      </dsp:txXfrm>
    </dsp:sp>
    <dsp:sp modelId="{B8F29A34-A69B-49C8-B3E8-3049D003CDA9}">
      <dsp:nvSpPr>
        <dsp:cNvPr id="0" name=""/>
        <dsp:cNvSpPr/>
      </dsp:nvSpPr>
      <dsp:spPr>
        <a:xfrm rot="5400000">
          <a:off x="4267935" y="-1328341"/>
          <a:ext cx="1195431" cy="7156525"/>
        </a:xfrm>
        <a:prstGeom prst="round2SameRect">
          <a:avLst/>
        </a:prstGeom>
        <a:solidFill>
          <a:srgbClr val="FFFF00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/>
            <a:t>разработать и апробировать дидактический материал по данной теме;</a:t>
          </a:r>
          <a:endParaRPr lang="ru-RU" sz="2000" b="1" kern="1200" dirty="0"/>
        </a:p>
      </dsp:txBody>
      <dsp:txXfrm rot="-5400000">
        <a:off x="1287388" y="1710562"/>
        <a:ext cx="7098169" cy="1078719"/>
      </dsp:txXfrm>
    </dsp:sp>
    <dsp:sp modelId="{B531E04E-4DE7-47DB-BFA9-330D2CC5FFB1}">
      <dsp:nvSpPr>
        <dsp:cNvPr id="0" name=""/>
        <dsp:cNvSpPr/>
      </dsp:nvSpPr>
      <dsp:spPr>
        <a:xfrm rot="5400000">
          <a:off x="-275868" y="3575661"/>
          <a:ext cx="1839125" cy="128738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200" kern="1200" dirty="0" smtClean="0"/>
            <a:t>3</a:t>
          </a:r>
          <a:endParaRPr lang="ru-RU" sz="7200" kern="1200" dirty="0"/>
        </a:p>
      </dsp:txBody>
      <dsp:txXfrm rot="-5400000">
        <a:off x="1" y="3943486"/>
        <a:ext cx="1287388" cy="551737"/>
      </dsp:txXfrm>
    </dsp:sp>
    <dsp:sp modelId="{3F73D814-9DC2-4B81-A88C-28744916C26E}">
      <dsp:nvSpPr>
        <dsp:cNvPr id="0" name=""/>
        <dsp:cNvSpPr/>
      </dsp:nvSpPr>
      <dsp:spPr>
        <a:xfrm rot="5400000">
          <a:off x="4267935" y="319245"/>
          <a:ext cx="1195431" cy="7156525"/>
        </a:xfrm>
        <a:prstGeom prst="round2SameRect">
          <a:avLst/>
        </a:prstGeom>
        <a:solidFill>
          <a:srgbClr val="FFFF00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/>
            <a:t>через внедрение данной технологии создать условия для развития интеллектуальных умений учащихся.</a:t>
          </a:r>
          <a:endParaRPr lang="ru-RU" sz="2000" b="1" kern="1200" dirty="0"/>
        </a:p>
      </dsp:txBody>
      <dsp:txXfrm rot="-5400000">
        <a:off x="1287388" y="3358148"/>
        <a:ext cx="7098169" cy="10787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4F5ED8-7571-40A1-AB15-038F42EFA51D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89EB8-F81B-4DD3-8559-C549B269CF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431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89EB8-F81B-4DD3-8559-C549B269CF2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4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microsoft.com/office/2007/relationships/hdphoto" Target="../media/hdphoto1.wdp"/><Relationship Id="rId9" Type="http://schemas.microsoft.com/office/2007/relationships/diagramDrawing" Target="../diagrams/drawin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5700" b="1" i="1" dirty="0" smtClean="0">
                <a:solidFill>
                  <a:schemeClr val="bg1"/>
                </a:solidFill>
                <a:latin typeface="Candara" pitchFamily="34" charset="0"/>
                <a:cs typeface="Miriam Fixed" pitchFamily="49" charset="-79"/>
              </a:rPr>
              <a:t>                  Тема:</a:t>
            </a:r>
            <a:endParaRPr lang="ru-RU" sz="5700" b="1" i="1" dirty="0">
              <a:solidFill>
                <a:schemeClr val="bg1"/>
              </a:solidFill>
              <a:latin typeface="Candara" pitchFamily="34" charset="0"/>
              <a:cs typeface="Miriam Fixed" pitchFamily="49" charset="-79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0298" y="1285861"/>
            <a:ext cx="6186503" cy="4840303"/>
          </a:xfrm>
        </p:spPr>
        <p:txBody>
          <a:bodyPr>
            <a:normAutofit fontScale="25000" lnSpcReduction="20000"/>
          </a:bodyPr>
          <a:lstStyle/>
          <a:p>
            <a:pPr algn="ctr">
              <a:lnSpc>
                <a:spcPct val="120000"/>
              </a:lnSpc>
              <a:buNone/>
            </a:pPr>
            <a:r>
              <a:rPr lang="ru-RU" sz="4400" dirty="0" smtClean="0">
                <a:solidFill>
                  <a:schemeClr val="bg1"/>
                </a:solidFill>
              </a:rPr>
              <a:t>     </a:t>
            </a:r>
            <a:r>
              <a:rPr lang="ru-RU" sz="175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«Развитие критического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175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мышления учащихся на уроках русского языка и литературы».</a:t>
            </a:r>
            <a:endParaRPr lang="ru-RU" sz="175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4" name="Picture 2" descr="4914820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712392"/>
            <a:ext cx="2654373" cy="285948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" y="3714752"/>
            <a:ext cx="32861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  <a:latin typeface="Monotype Corsiva" pitchFamily="66" charset="0"/>
                <a:cs typeface="Arial" charset="0"/>
              </a:rPr>
              <a:t>Автор 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 err="1" smtClean="0">
                <a:solidFill>
                  <a:schemeClr val="bg1"/>
                </a:solidFill>
                <a:latin typeface="Monotype Corsiva" pitchFamily="66" charset="0"/>
                <a:cs typeface="Arial" charset="0"/>
              </a:rPr>
              <a:t>Денега</a:t>
            </a:r>
            <a:r>
              <a:rPr lang="ru-RU" b="1" dirty="0" smtClean="0">
                <a:solidFill>
                  <a:schemeClr val="bg1"/>
                </a:solidFill>
                <a:latin typeface="Monotype Corsiva" pitchFamily="66" charset="0"/>
                <a:cs typeface="Arial" charset="0"/>
              </a:rPr>
              <a:t> С.В., учитель русского языка и литературы.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  <a:latin typeface="Monotype Corsiva" pitchFamily="66" charset="0"/>
                <a:cs typeface="Arial" charset="0"/>
              </a:rPr>
              <a:t>ГКОУ ВО  «Специальная (коррекционная)  общеобразовательная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  <a:latin typeface="Monotype Corsiva" pitchFamily="66" charset="0"/>
                <a:cs typeface="Arial" charset="0"/>
              </a:rPr>
              <a:t>школа-интернат  г.Владимира для слепых и слабовидящих детей».    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 smtClean="0">
                <a:solidFill>
                  <a:schemeClr val="bg1"/>
                </a:solidFill>
                <a:latin typeface="Monotype Corsiva" pitchFamily="66" charset="0"/>
                <a:cs typeface="Arial" charset="0"/>
              </a:rPr>
              <a:t>                                                                    2017 г.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/>
            <a:r>
              <a:rPr lang="ru-RU" sz="4000" b="1" dirty="0" smtClean="0"/>
              <a:t>Задачи фазы рефлексии –</a:t>
            </a:r>
            <a:br>
              <a:rPr lang="ru-RU" sz="4000" b="1" dirty="0" smtClean="0"/>
            </a:br>
            <a:r>
              <a:rPr lang="ru-RU" sz="2400" b="1" dirty="0" smtClean="0"/>
              <a:t>(обобщение материала, подведение итогов)</a:t>
            </a:r>
          </a:p>
        </p:txBody>
      </p:sp>
      <p:sp>
        <p:nvSpPr>
          <p:cNvPr id="371715" name="Rectangle 3"/>
          <p:cNvSpPr>
            <a:spLocks noGrp="1" noChangeArrowheads="1"/>
          </p:cNvSpPr>
          <p:nvPr>
            <p:ph type="body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eaLnBrk="1" hangingPunct="1"/>
            <a:r>
              <a:rPr lang="ru-RU" sz="4000" b="1" dirty="0" smtClean="0"/>
              <a:t>Помочь </a:t>
            </a:r>
            <a:r>
              <a:rPr lang="ru-RU" sz="4000" dirty="0" smtClean="0"/>
              <a:t>учащимся самостоятельно обобщить изучаемый материал</a:t>
            </a:r>
          </a:p>
          <a:p>
            <a:pPr algn="ctr" eaLnBrk="1" hangingPunct="1"/>
            <a:r>
              <a:rPr lang="ru-RU" sz="4000" b="1" dirty="0" smtClean="0"/>
              <a:t>Помочь</a:t>
            </a:r>
            <a:r>
              <a:rPr lang="ru-RU" sz="4000" dirty="0" smtClean="0"/>
              <a:t> самостоятельно определить направления в дальнейшем изучении материала</a:t>
            </a: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171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171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717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1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1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71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1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1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1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171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32511"/>
            <a:ext cx="8784976" cy="662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55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ПРИЁМЫ ТЕХНОЛОГИИ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«</a:t>
            </a:r>
            <a:r>
              <a:rPr lang="ru-RU" dirty="0">
                <a:solidFill>
                  <a:schemeClr val="bg1"/>
                </a:solidFill>
              </a:rPr>
              <a:t>К</a:t>
            </a:r>
            <a:r>
              <a:rPr lang="ru-RU" dirty="0" smtClean="0">
                <a:solidFill>
                  <a:schemeClr val="bg1"/>
                </a:solidFill>
              </a:rPr>
              <a:t>ОРЗИНА ИДЕЙ»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420888"/>
            <a:ext cx="3931141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«ПОМЕТКИ НА ПОЛЯХ»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64726872"/>
              </p:ext>
            </p:extLst>
          </p:nvPr>
        </p:nvGraphicFramePr>
        <p:xfrm>
          <a:off x="4644009" y="2420888"/>
          <a:ext cx="4186808" cy="3163094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1103319"/>
                <a:gridCol w="1026089"/>
                <a:gridCol w="1031311"/>
                <a:gridCol w="1026089"/>
              </a:tblGrid>
              <a:tr h="830828"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960"/>
                        </a:spcBef>
                        <a:spcAft>
                          <a:spcPts val="0"/>
                        </a:spcAft>
                      </a:pPr>
                      <a:r>
                        <a:rPr lang="en-US" sz="4000" u="none" strike="noStrike" kern="1200" baseline="0" dirty="0">
                          <a:ln>
                            <a:noFill/>
                          </a:ln>
                          <a:effectLst/>
                        </a:rPr>
                        <a:t>V</a:t>
                      </a:r>
                      <a:endParaRPr lang="en-US" sz="4000" b="0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46265" marR="46265" marT="23133" marB="23133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960"/>
                        </a:spcBef>
                        <a:spcAft>
                          <a:spcPts val="0"/>
                        </a:spcAft>
                      </a:pPr>
                      <a:r>
                        <a:rPr lang="ru-RU" sz="4000" u="none" strike="noStrike" kern="1200" baseline="0" dirty="0">
                          <a:ln>
                            <a:noFill/>
                          </a:ln>
                          <a:effectLst/>
                        </a:rPr>
                        <a:t>+</a:t>
                      </a:r>
                      <a:endParaRPr lang="ru-RU" sz="4000" b="0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46265" marR="46265" marT="23133" marB="23133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960"/>
                        </a:spcBef>
                        <a:spcAft>
                          <a:spcPts val="0"/>
                        </a:spcAft>
                      </a:pPr>
                      <a:r>
                        <a:rPr lang="ru-RU" sz="4000" u="none" strike="noStrike" kern="1200" baseline="0" dirty="0">
                          <a:ln>
                            <a:noFill/>
                          </a:ln>
                          <a:effectLst/>
                        </a:rPr>
                        <a:t>-</a:t>
                      </a:r>
                      <a:endParaRPr lang="ru-RU" sz="4000" b="0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46265" marR="46265" marT="23133" marB="23133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ctr" rtl="0" eaLnBrk="1" fontAlgn="base" latinLnBrk="0" hangingPunct="1">
                        <a:spcBef>
                          <a:spcPts val="960"/>
                        </a:spcBef>
                        <a:spcAft>
                          <a:spcPts val="0"/>
                        </a:spcAft>
                      </a:pPr>
                      <a:r>
                        <a:rPr lang="ru-RU" sz="4000" u="none" strike="noStrike" kern="1200" baseline="0" dirty="0">
                          <a:ln>
                            <a:noFill/>
                          </a:ln>
                          <a:effectLst/>
                        </a:rPr>
                        <a:t>?</a:t>
                      </a:r>
                      <a:endParaRPr lang="ru-RU" sz="4000" b="0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46265" marR="46265" marT="23133" marB="23133"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2104242">
                <a:tc>
                  <a:txBody>
                    <a:bodyPr/>
                    <a:lstStyle/>
                    <a:p>
                      <a:pPr marL="0" marR="0" indent="0" algn="l" rtl="0" eaLnBrk="1" fontAlgn="base" latinLnBrk="0" hangingPunct="1">
                        <a:spcBef>
                          <a:spcPts val="576"/>
                        </a:spcBef>
                        <a:spcAft>
                          <a:spcPts val="0"/>
                        </a:spcAft>
                      </a:pPr>
                      <a:r>
                        <a:rPr lang="ru-RU" sz="2000" u="none" strike="noStrike" kern="1200" baseline="0" dirty="0">
                          <a:ln>
                            <a:noFill/>
                          </a:ln>
                          <a:effectLst/>
                        </a:rPr>
                        <a:t>Я это знал</a:t>
                      </a:r>
                      <a:endParaRPr lang="ru-RU" sz="2000" b="0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46265" marR="46265" marT="23133" marB="23133"/>
                </a:tc>
                <a:tc>
                  <a:txBody>
                    <a:bodyPr/>
                    <a:lstStyle/>
                    <a:p>
                      <a:pPr marL="0" marR="0" indent="0" algn="l" rtl="0" eaLnBrk="1" fontAlgn="base" latinLnBrk="0" hangingPunct="1">
                        <a:spcBef>
                          <a:spcPts val="576"/>
                        </a:spcBef>
                        <a:spcAft>
                          <a:spcPts val="0"/>
                        </a:spcAft>
                      </a:pPr>
                      <a:r>
                        <a:rPr lang="ru-RU" sz="2000" u="none" strike="noStrike" kern="1200" baseline="0" dirty="0">
                          <a:ln>
                            <a:noFill/>
                          </a:ln>
                          <a:effectLst/>
                        </a:rPr>
                        <a:t>Новое для</a:t>
                      </a:r>
                      <a:endParaRPr lang="ru-RU" sz="2000" u="none" strike="noStrike" dirty="0">
                        <a:effectLst/>
                      </a:endParaRPr>
                    </a:p>
                    <a:p>
                      <a:pPr marL="0" marR="0" indent="0" algn="l" rtl="0" eaLnBrk="1" fontAlgn="base" latinLnBrk="0" hangingPunct="1">
                        <a:spcBef>
                          <a:spcPts val="576"/>
                        </a:spcBef>
                        <a:spcAft>
                          <a:spcPts val="0"/>
                        </a:spcAft>
                      </a:pPr>
                      <a:r>
                        <a:rPr lang="ru-RU" sz="2000" u="none" strike="noStrike" kern="1200" baseline="0" dirty="0">
                          <a:ln>
                            <a:noFill/>
                          </a:ln>
                          <a:effectLst/>
                        </a:rPr>
                        <a:t>меня</a:t>
                      </a:r>
                      <a:endParaRPr lang="ru-RU" sz="2000" b="0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46265" marR="46265" marT="23133" marB="23133"/>
                </a:tc>
                <a:tc>
                  <a:txBody>
                    <a:bodyPr/>
                    <a:lstStyle/>
                    <a:p>
                      <a:pPr marL="0" marR="0" indent="0" algn="l" rtl="0" eaLnBrk="1" fontAlgn="base" latinLnBrk="0" hangingPunct="1">
                        <a:spcBef>
                          <a:spcPts val="576"/>
                        </a:spcBef>
                        <a:spcAft>
                          <a:spcPts val="0"/>
                        </a:spcAft>
                      </a:pPr>
                      <a:r>
                        <a:rPr lang="ru-RU" sz="2000" u="none" strike="noStrike" kern="1200" baseline="0" dirty="0">
                          <a:ln>
                            <a:noFill/>
                          </a:ln>
                          <a:effectLst/>
                        </a:rPr>
                        <a:t>Я думал иначе</a:t>
                      </a:r>
                      <a:endParaRPr lang="ru-RU" sz="2000" b="0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46265" marR="46265" marT="23133" marB="23133"/>
                </a:tc>
                <a:tc>
                  <a:txBody>
                    <a:bodyPr/>
                    <a:lstStyle/>
                    <a:p>
                      <a:pPr marL="0" marR="0" indent="0" algn="l" rtl="0" eaLnBrk="1" fontAlgn="base" latinLnBrk="0" hangingPunct="1">
                        <a:spcBef>
                          <a:spcPts val="576"/>
                        </a:spcBef>
                        <a:spcAft>
                          <a:spcPts val="0"/>
                        </a:spcAft>
                      </a:pPr>
                      <a:r>
                        <a:rPr lang="ru-RU" sz="2000" u="none" strike="noStrike" kern="1200" baseline="0" dirty="0">
                          <a:ln>
                            <a:noFill/>
                          </a:ln>
                          <a:effectLst/>
                        </a:rPr>
                        <a:t>Интересно</a:t>
                      </a:r>
                      <a:endParaRPr lang="ru-RU" sz="2000" u="none" strike="noStrike" dirty="0">
                        <a:effectLst/>
                      </a:endParaRPr>
                    </a:p>
                    <a:p>
                      <a:pPr marL="0" marR="0" indent="0" algn="l" rtl="0" eaLnBrk="1" fontAlgn="base" latinLnBrk="0" hangingPunct="1">
                        <a:spcBef>
                          <a:spcPts val="576"/>
                        </a:spcBef>
                        <a:spcAft>
                          <a:spcPts val="0"/>
                        </a:spcAft>
                      </a:pPr>
                      <a:r>
                        <a:rPr lang="ru-RU" sz="2000" u="none" strike="noStrike" kern="1200" baseline="0" dirty="0">
                          <a:ln>
                            <a:noFill/>
                          </a:ln>
                          <a:effectLst/>
                        </a:rPr>
                        <a:t>Непонятно</a:t>
                      </a:r>
                      <a:endParaRPr lang="ru-RU" sz="2000" u="none" strike="noStrike" dirty="0">
                        <a:effectLst/>
                      </a:endParaRPr>
                    </a:p>
                    <a:p>
                      <a:pPr marL="0" marR="0" indent="0" algn="l" rtl="0" eaLnBrk="1" fontAlgn="base" latinLnBrk="0" hangingPunct="1">
                        <a:spcBef>
                          <a:spcPts val="576"/>
                        </a:spcBef>
                        <a:spcAft>
                          <a:spcPts val="0"/>
                        </a:spcAft>
                      </a:pPr>
                      <a:r>
                        <a:rPr lang="ru-RU" sz="2000" u="none" strike="noStrike" kern="1200" baseline="0" dirty="0">
                          <a:ln>
                            <a:noFill/>
                          </a:ln>
                          <a:effectLst/>
                        </a:rPr>
                        <a:t>Нужно разобраться</a:t>
                      </a:r>
                      <a:endParaRPr lang="ru-RU" sz="2000" b="0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46265" marR="46265" marT="23133" marB="23133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0120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ПРИЁМЫ ТЕХНОЛОГИИ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600201"/>
            <a:ext cx="421008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000" b="1" i="1" dirty="0" smtClean="0">
                <a:solidFill>
                  <a:schemeClr val="bg1"/>
                </a:solidFill>
              </a:rPr>
              <a:t>Прием </a:t>
            </a:r>
          </a:p>
          <a:p>
            <a:pPr>
              <a:buNone/>
            </a:pPr>
            <a:r>
              <a:rPr lang="ru-RU" sz="4000" b="1" i="1" dirty="0" smtClean="0">
                <a:solidFill>
                  <a:schemeClr val="bg1"/>
                </a:solidFill>
              </a:rPr>
              <a:t>“Написание эссе”</a:t>
            </a:r>
            <a:r>
              <a:rPr lang="ru-RU" sz="4000" dirty="0" smtClean="0">
                <a:solidFill>
                  <a:schemeClr val="bg1"/>
                </a:solidFill>
              </a:rPr>
              <a:t/>
            </a:r>
            <a:br>
              <a:rPr lang="ru-RU" sz="4000" dirty="0" smtClean="0">
                <a:solidFill>
                  <a:schemeClr val="bg1"/>
                </a:solidFill>
              </a:rPr>
            </a:br>
            <a:r>
              <a:rPr lang="ru-RU" sz="4000" b="1" dirty="0" smtClean="0"/>
              <a:t> </a:t>
            </a:r>
            <a:r>
              <a:rPr lang="ru-RU" sz="3200" b="1" i="1" u="sng" dirty="0" smtClean="0">
                <a:solidFill>
                  <a:schemeClr val="bg1"/>
                </a:solidFill>
              </a:rPr>
              <a:t>свободное письмо на заданную тему</a:t>
            </a:r>
          </a:p>
          <a:p>
            <a:pPr algn="r">
              <a:buNone/>
            </a:pPr>
            <a:r>
              <a:rPr lang="ru-RU" sz="3200" b="1" i="1" u="sng" dirty="0" smtClean="0">
                <a:solidFill>
                  <a:schemeClr val="bg1"/>
                </a:solidFill>
              </a:rPr>
              <a:t> субъективная трактовка</a:t>
            </a:r>
          </a:p>
          <a:p>
            <a:pPr>
              <a:buNone/>
            </a:pPr>
            <a:r>
              <a:rPr lang="ru-RU" sz="3200" b="1" i="1" u="sng" dirty="0" smtClean="0">
                <a:solidFill>
                  <a:schemeClr val="bg1"/>
                </a:solidFill>
              </a:rPr>
              <a:t>свободная композиция</a:t>
            </a:r>
          </a:p>
          <a:p>
            <a:pPr>
              <a:buNone/>
            </a:pPr>
            <a:endParaRPr lang="ru-RU" sz="3200" i="1" u="sng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3600" b="1" i="1" dirty="0" smtClean="0">
                <a:solidFill>
                  <a:schemeClr val="bg1"/>
                </a:solidFill>
              </a:rPr>
              <a:t>Прием</a:t>
            </a:r>
            <a:br>
              <a:rPr lang="ru-RU" sz="3600" b="1" i="1" dirty="0" smtClean="0">
                <a:solidFill>
                  <a:schemeClr val="bg1"/>
                </a:solidFill>
              </a:rPr>
            </a:br>
            <a:r>
              <a:rPr lang="ru-RU" sz="3600" b="1" i="1" dirty="0" smtClean="0">
                <a:solidFill>
                  <a:schemeClr val="bg1"/>
                </a:solidFill>
              </a:rPr>
              <a:t>«Знаю – хочу узнать - узнал»</a:t>
            </a:r>
          </a:p>
          <a:p>
            <a:endParaRPr lang="ru-RU" sz="3600" i="1" dirty="0">
              <a:solidFill>
                <a:schemeClr val="bg1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571999" y="3286124"/>
          <a:ext cx="4357719" cy="32147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5209"/>
                <a:gridCol w="1199935"/>
                <a:gridCol w="1452575"/>
              </a:tblGrid>
              <a:tr h="175908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Знаю</a:t>
                      </a:r>
                    </a:p>
                    <a:p>
                      <a:r>
                        <a:rPr lang="ru-RU" sz="3200" dirty="0" smtClean="0"/>
                        <a:t>(вызов).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Хочу узнать </a:t>
                      </a:r>
                    </a:p>
                    <a:p>
                      <a:r>
                        <a:rPr lang="ru-RU" sz="2400" dirty="0" smtClean="0"/>
                        <a:t>(вызов)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Узнал </a:t>
                      </a:r>
                    </a:p>
                    <a:p>
                      <a:r>
                        <a:rPr lang="ru-RU" sz="1800" dirty="0" smtClean="0"/>
                        <a:t>(реализация</a:t>
                      </a:r>
                      <a:r>
                        <a:rPr lang="ru-RU" sz="1800" baseline="0" dirty="0" smtClean="0"/>
                        <a:t> смысла или рефлексия).</a:t>
                      </a:r>
                      <a:endParaRPr lang="ru-RU" sz="1800" dirty="0"/>
                    </a:p>
                  </a:txBody>
                  <a:tcPr/>
                </a:tc>
              </a:tr>
              <a:tr h="145563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Работаю в паре (что я знаю о теме урока).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Ставлю цели.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Что я знал и что узнал.</a:t>
                      </a:r>
                      <a:endParaRPr lang="ru-RU" sz="20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>
                <a:solidFill>
                  <a:schemeClr val="bg1"/>
                </a:solidFill>
              </a:rPr>
              <a:t>Прием “Составление кластера”</a:t>
            </a:r>
            <a:r>
              <a:rPr lang="ru-RU" b="1" u="sng" dirty="0" smtClean="0">
                <a:solidFill>
                  <a:schemeClr val="bg1"/>
                </a:solidFill>
              </a:rPr>
              <a:t/>
            </a:r>
            <a:br>
              <a:rPr lang="ru-RU" b="1" u="sng" dirty="0" smtClean="0">
                <a:solidFill>
                  <a:schemeClr val="bg1"/>
                </a:solidFill>
              </a:rPr>
            </a:br>
            <a:r>
              <a:rPr lang="ru-RU" b="1" u="sng" dirty="0" smtClean="0">
                <a:solidFill>
                  <a:schemeClr val="bg1"/>
                </a:solidFill>
              </a:rPr>
              <a:t/>
            </a:r>
            <a:br>
              <a:rPr lang="ru-RU" b="1" u="sng" dirty="0" smtClean="0">
                <a:solidFill>
                  <a:schemeClr val="bg1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572560" cy="592935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способ графической организации материала</a:t>
            </a:r>
          </a:p>
          <a:p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записывается ключевое слово -ядро темы</a:t>
            </a:r>
          </a:p>
          <a:p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вокруг ключевого слова записываются слова, выражающие основные идеи, факты, образы по теме</a:t>
            </a:r>
          </a:p>
          <a:p>
            <a:pPr>
              <a:buNone/>
            </a:pPr>
            <a:endParaRPr lang="ru-RU" sz="4000" b="1" u="sng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333375"/>
            <a:ext cx="7885112" cy="62642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800" b="1" u="sng" dirty="0" smtClean="0">
                <a:solidFill>
                  <a:schemeClr val="bg1"/>
                </a:solidFill>
              </a:rPr>
              <a:t>Составление кластера</a:t>
            </a:r>
          </a:p>
          <a:p>
            <a:pPr eaLnBrk="1" hangingPunct="1">
              <a:buFontTx/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Например, при изучении творчества И.А.Бунина :</a:t>
            </a: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3851275" y="4149725"/>
            <a:ext cx="1944688" cy="4318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И.А.Бунин</a:t>
            </a: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323850" y="2060575"/>
            <a:ext cx="4248150" cy="1150938"/>
          </a:xfrm>
          <a:prstGeom prst="rect">
            <a:avLst/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/>
              <a:t>«Я происхожу из старинного</a:t>
            </a:r>
          </a:p>
          <a:p>
            <a:pPr algn="ctr"/>
            <a:r>
              <a:rPr lang="ru-RU" sz="2000" b="1" dirty="0"/>
              <a:t>дворянского рода...», из него</a:t>
            </a:r>
          </a:p>
          <a:p>
            <a:pPr algn="ctr"/>
            <a:r>
              <a:rPr lang="ru-RU" sz="2000" b="1" dirty="0"/>
              <a:t>же В.А.Жуковский</a:t>
            </a: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4859338" y="1989138"/>
            <a:ext cx="3960812" cy="12954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/>
              <a:t>«Тут, в глубочайшей полевой </a:t>
            </a:r>
          </a:p>
          <a:p>
            <a:pPr algn="ctr"/>
            <a:r>
              <a:rPr lang="ru-RU" sz="2000" b="1"/>
              <a:t>тишине, среди...богатейшей </a:t>
            </a:r>
          </a:p>
          <a:p>
            <a:pPr algn="ctr"/>
            <a:r>
              <a:rPr lang="ru-RU" sz="2000" b="1"/>
              <a:t>природы, и прошло все мое</a:t>
            </a:r>
          </a:p>
          <a:p>
            <a:pPr algn="ctr"/>
            <a:r>
              <a:rPr lang="ru-RU" sz="2000" b="1"/>
              <a:t>детство»- И.А.Бунин</a:t>
            </a: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323850" y="3860800"/>
            <a:ext cx="3168650" cy="863600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/>
              <a:t>Много странствует </a:t>
            </a:r>
          </a:p>
          <a:p>
            <a:pPr algn="ctr"/>
            <a:r>
              <a:rPr lang="ru-RU" sz="2000" b="1"/>
              <a:t>по Европе и Азии</a:t>
            </a: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6227763" y="3933825"/>
            <a:ext cx="2736850" cy="720725"/>
          </a:xfrm>
          <a:prstGeom prst="rect">
            <a:avLst/>
          </a:prstGeom>
          <a:solidFill>
            <a:srgbClr val="66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/>
              <a:t>Брат Юлий пробудил</a:t>
            </a:r>
          </a:p>
          <a:p>
            <a:pPr algn="ctr"/>
            <a:r>
              <a:rPr lang="ru-RU" sz="2000" b="1"/>
              <a:t>любовь к книгам</a:t>
            </a:r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323850" y="5373688"/>
            <a:ext cx="3887788" cy="12954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/>
              <a:t>В 1905 поселяется </a:t>
            </a:r>
          </a:p>
          <a:p>
            <a:pPr algn="ctr"/>
            <a:r>
              <a:rPr lang="ru-RU" sz="2000" b="1"/>
              <a:t>в Москве, дружит </a:t>
            </a:r>
          </a:p>
          <a:p>
            <a:pPr algn="ctr"/>
            <a:r>
              <a:rPr lang="ru-RU" sz="2000" b="1"/>
              <a:t>с М.Горьким, </a:t>
            </a:r>
          </a:p>
          <a:p>
            <a:pPr algn="ctr"/>
            <a:r>
              <a:rPr lang="ru-RU" sz="2000" b="1"/>
              <a:t>А.П.Чеховым</a:t>
            </a:r>
          </a:p>
        </p:txBody>
      </p:sp>
      <p:sp>
        <p:nvSpPr>
          <p:cNvPr id="34826" name="Rectangle 10"/>
          <p:cNvSpPr>
            <a:spLocks noChangeArrowheads="1"/>
          </p:cNvSpPr>
          <p:nvPr/>
        </p:nvSpPr>
        <p:spPr bwMode="auto">
          <a:xfrm>
            <a:off x="4859338" y="5229225"/>
            <a:ext cx="4105275" cy="151288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/>
              <a:t>Литературная судьба </a:t>
            </a:r>
          </a:p>
          <a:p>
            <a:pPr algn="ctr"/>
            <a:r>
              <a:rPr lang="ru-RU" sz="2000" b="1"/>
              <a:t>складывалась счастливо, </a:t>
            </a:r>
          </a:p>
          <a:p>
            <a:pPr algn="ctr"/>
            <a:r>
              <a:rPr lang="ru-RU" sz="2000" b="1"/>
              <a:t>его именовали «певцом осени, </a:t>
            </a:r>
          </a:p>
          <a:p>
            <a:pPr algn="ctr"/>
            <a:r>
              <a:rPr lang="ru-RU" sz="2000" b="1"/>
              <a:t>грусти и дворянских гнезд»</a:t>
            </a:r>
          </a:p>
        </p:txBody>
      </p:sp>
      <p:sp>
        <p:nvSpPr>
          <p:cNvPr id="34827" name="AutoShape 11"/>
          <p:cNvSpPr>
            <a:spLocks noChangeArrowheads="1"/>
          </p:cNvSpPr>
          <p:nvPr/>
        </p:nvSpPr>
        <p:spPr bwMode="auto">
          <a:xfrm>
            <a:off x="4572000" y="2636838"/>
            <a:ext cx="287338" cy="4318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A160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28" name="AutoShape 12"/>
          <p:cNvSpPr>
            <a:spLocks noChangeArrowheads="1"/>
          </p:cNvSpPr>
          <p:nvPr/>
        </p:nvSpPr>
        <p:spPr bwMode="auto">
          <a:xfrm>
            <a:off x="7524750" y="3284538"/>
            <a:ext cx="431800" cy="649287"/>
          </a:xfrm>
          <a:prstGeom prst="downArrow">
            <a:avLst>
              <a:gd name="adj1" fmla="val 50000"/>
              <a:gd name="adj2" fmla="val 37592"/>
            </a:avLst>
          </a:prstGeom>
          <a:solidFill>
            <a:srgbClr val="FA160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29" name="AutoShape 13"/>
          <p:cNvSpPr>
            <a:spLocks noChangeArrowheads="1"/>
          </p:cNvSpPr>
          <p:nvPr/>
        </p:nvSpPr>
        <p:spPr bwMode="auto">
          <a:xfrm>
            <a:off x="7451725" y="4652963"/>
            <a:ext cx="576263" cy="576262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A160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30" name="AutoShape 14"/>
          <p:cNvSpPr>
            <a:spLocks noChangeArrowheads="1"/>
          </p:cNvSpPr>
          <p:nvPr/>
        </p:nvSpPr>
        <p:spPr bwMode="auto">
          <a:xfrm>
            <a:off x="4211638" y="5732463"/>
            <a:ext cx="647700" cy="504825"/>
          </a:xfrm>
          <a:prstGeom prst="leftArrow">
            <a:avLst>
              <a:gd name="adj1" fmla="val 50000"/>
              <a:gd name="adj2" fmla="val 32075"/>
            </a:avLst>
          </a:prstGeom>
          <a:solidFill>
            <a:srgbClr val="FA160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31" name="AutoShape 15"/>
          <p:cNvSpPr>
            <a:spLocks noChangeArrowheads="1"/>
          </p:cNvSpPr>
          <p:nvPr/>
        </p:nvSpPr>
        <p:spPr bwMode="auto">
          <a:xfrm>
            <a:off x="2339975" y="4724400"/>
            <a:ext cx="503238" cy="649288"/>
          </a:xfrm>
          <a:prstGeom prst="upArrow">
            <a:avLst>
              <a:gd name="adj1" fmla="val 50000"/>
              <a:gd name="adj2" fmla="val 32291"/>
            </a:avLst>
          </a:prstGeom>
          <a:solidFill>
            <a:srgbClr val="FA160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32" name="AutoShape 16"/>
          <p:cNvSpPr>
            <a:spLocks noChangeArrowheads="1"/>
          </p:cNvSpPr>
          <p:nvPr/>
        </p:nvSpPr>
        <p:spPr bwMode="auto">
          <a:xfrm>
            <a:off x="2339975" y="3213100"/>
            <a:ext cx="503238" cy="647700"/>
          </a:xfrm>
          <a:prstGeom prst="upArrow">
            <a:avLst>
              <a:gd name="adj1" fmla="val 50000"/>
              <a:gd name="adj2" fmla="val 32177"/>
            </a:avLst>
          </a:prstGeom>
          <a:solidFill>
            <a:srgbClr val="FA160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33" name="AutoShape 17"/>
          <p:cNvSpPr>
            <a:spLocks noChangeArrowheads="1"/>
          </p:cNvSpPr>
          <p:nvPr/>
        </p:nvSpPr>
        <p:spPr bwMode="auto">
          <a:xfrm>
            <a:off x="3924300" y="3213100"/>
            <a:ext cx="360363" cy="935038"/>
          </a:xfrm>
          <a:prstGeom prst="upArrow">
            <a:avLst>
              <a:gd name="adj1" fmla="val 50000"/>
              <a:gd name="adj2" fmla="val 6486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34" name="AutoShape 18"/>
          <p:cNvSpPr>
            <a:spLocks noChangeArrowheads="1"/>
          </p:cNvSpPr>
          <p:nvPr/>
        </p:nvSpPr>
        <p:spPr bwMode="auto">
          <a:xfrm>
            <a:off x="5292725" y="3284538"/>
            <a:ext cx="358775" cy="865187"/>
          </a:xfrm>
          <a:prstGeom prst="upArrow">
            <a:avLst>
              <a:gd name="adj1" fmla="val 50000"/>
              <a:gd name="adj2" fmla="val 6028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35" name="AutoShape 19"/>
          <p:cNvSpPr>
            <a:spLocks noChangeArrowheads="1"/>
          </p:cNvSpPr>
          <p:nvPr/>
        </p:nvSpPr>
        <p:spPr bwMode="auto">
          <a:xfrm>
            <a:off x="5795963" y="4149725"/>
            <a:ext cx="431800" cy="360363"/>
          </a:xfrm>
          <a:prstGeom prst="rightArrow">
            <a:avLst>
              <a:gd name="adj1" fmla="val 50000"/>
              <a:gd name="adj2" fmla="val 300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36" name="AutoShape 20"/>
          <p:cNvSpPr>
            <a:spLocks noChangeArrowheads="1"/>
          </p:cNvSpPr>
          <p:nvPr/>
        </p:nvSpPr>
        <p:spPr bwMode="auto">
          <a:xfrm>
            <a:off x="3492500" y="4149725"/>
            <a:ext cx="358775" cy="431800"/>
          </a:xfrm>
          <a:prstGeom prst="lef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37" name="AutoShape 21"/>
          <p:cNvSpPr>
            <a:spLocks noChangeArrowheads="1"/>
          </p:cNvSpPr>
          <p:nvPr/>
        </p:nvSpPr>
        <p:spPr bwMode="auto">
          <a:xfrm>
            <a:off x="5292725" y="4581525"/>
            <a:ext cx="360363" cy="647700"/>
          </a:xfrm>
          <a:prstGeom prst="downArrow">
            <a:avLst>
              <a:gd name="adj1" fmla="val 50000"/>
              <a:gd name="adj2" fmla="val 4493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38" name="AutoShape 22"/>
          <p:cNvSpPr>
            <a:spLocks noChangeArrowheads="1"/>
          </p:cNvSpPr>
          <p:nvPr/>
        </p:nvSpPr>
        <p:spPr bwMode="auto">
          <a:xfrm>
            <a:off x="3924300" y="4581525"/>
            <a:ext cx="361950" cy="792163"/>
          </a:xfrm>
          <a:prstGeom prst="downArrow">
            <a:avLst>
              <a:gd name="adj1" fmla="val 55880"/>
              <a:gd name="adj2" fmla="val 7456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9718" name="Picture 23" descr="Ha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850" y="0"/>
            <a:ext cx="1835150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4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4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4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4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34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34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34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7" dur="500"/>
                                        <p:tgtEl>
                                          <p:spTgt spid="34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34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7" dur="500"/>
                                        <p:tgtEl>
                                          <p:spTgt spid="34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animBg="1"/>
      <p:bldP spid="34821" grpId="0" animBg="1"/>
      <p:bldP spid="34822" grpId="0" animBg="1"/>
      <p:bldP spid="34823" grpId="0" animBg="1"/>
      <p:bldP spid="34824" grpId="0" animBg="1"/>
      <p:bldP spid="34825" grpId="0" animBg="1"/>
      <p:bldP spid="34826" grpId="0" animBg="1"/>
      <p:bldP spid="34827" grpId="0" animBg="1"/>
      <p:bldP spid="34828" grpId="0" animBg="1"/>
      <p:bldP spid="34829" grpId="0" animBg="1"/>
      <p:bldP spid="34830" grpId="0" animBg="1"/>
      <p:bldP spid="34831" grpId="0" animBg="1"/>
      <p:bldP spid="34832" grpId="0" animBg="1"/>
      <p:bldP spid="34833" grpId="0" animBg="1"/>
      <p:bldP spid="34834" grpId="0" animBg="1"/>
      <p:bldP spid="34835" grpId="0" animBg="1"/>
      <p:bldP spid="34836" grpId="0" animBg="1"/>
      <p:bldP spid="34837" grpId="0" animBg="1"/>
      <p:bldP spid="3483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8254976"/>
              </p:ext>
            </p:extLst>
          </p:nvPr>
        </p:nvGraphicFramePr>
        <p:xfrm>
          <a:off x="285721" y="1500174"/>
          <a:ext cx="8429684" cy="4744887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2761862"/>
                <a:gridCol w="2761862"/>
                <a:gridCol w="2905960"/>
              </a:tblGrid>
              <a:tr h="1178727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До</a:t>
                      </a:r>
                      <a:r>
                        <a:rPr lang="ru-RU" sz="3200" baseline="0" dirty="0" smtClean="0"/>
                        <a:t> преступления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Раскольников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После преступления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7872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Отношение к родным</a:t>
                      </a:r>
                      <a:endParaRPr lang="ru-RU" sz="3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7872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Отношение к себе</a:t>
                      </a:r>
                      <a:endParaRPr lang="ru-RU" sz="3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7872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Отношение</a:t>
                      </a:r>
                      <a:r>
                        <a:rPr lang="ru-RU" sz="3600" b="1" baseline="0" dirty="0" smtClean="0"/>
                        <a:t> к Богу</a:t>
                      </a:r>
                      <a:endParaRPr lang="ru-RU" sz="3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Сводная таблица</a:t>
            </a:r>
            <a:endParaRPr lang="ru-RU" sz="6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848950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28605"/>
            <a:ext cx="3971924" cy="442915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algn="ctr" fontAlgn="base">
              <a:buNone/>
            </a:pPr>
            <a:r>
              <a:rPr lang="ru-RU" b="1" dirty="0" smtClean="0">
                <a:solidFill>
                  <a:schemeClr val="tx1"/>
                </a:solidFill>
              </a:rPr>
              <a:t>«Если вы мне расскажете, я это быстро забуду,</a:t>
            </a:r>
          </a:p>
          <a:p>
            <a:pPr algn="ctr" fontAlgn="base">
              <a:buNone/>
            </a:pPr>
            <a:r>
              <a:rPr lang="ru-RU" b="1" dirty="0" smtClean="0">
                <a:solidFill>
                  <a:schemeClr val="tx1"/>
                </a:solidFill>
              </a:rPr>
              <a:t>если вы мне напишите, я прочитаю, но тоже забуду, а если вы вовлечёте меня в дело, я буду это знать и запомню»</a:t>
            </a:r>
          </a:p>
          <a:p>
            <a:pPr fontAlgn="base">
              <a:buNone/>
            </a:pPr>
            <a:r>
              <a:rPr lang="ru-RU" b="1" dirty="0" smtClean="0">
                <a:solidFill>
                  <a:schemeClr val="tx1"/>
                </a:solidFill>
              </a:rPr>
              <a:t>                   Жан Жак Руссо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138642" cy="452596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«Знание только тогда знание, когда оно обретено усилиями своей мысли, а не памятью».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1"/>
                </a:solidFill>
              </a:rPr>
              <a:t>          Л. Н. Толстой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uiExpand="1" build="p" animBg="1"/>
      <p:bldP spid="4" grpId="1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8715436" cy="171448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/>
            <a:r>
              <a:rPr lang="ru-RU" sz="4000" u="sng" dirty="0" smtClean="0"/>
              <a:t>Прогнозируемые результаты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/>
              <a:t>Современный выпускник должен уметь:</a:t>
            </a:r>
          </a:p>
        </p:txBody>
      </p:sp>
      <p:sp>
        <p:nvSpPr>
          <p:cNvPr id="320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714488"/>
            <a:ext cx="8715436" cy="485778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b="1" dirty="0" smtClean="0"/>
              <a:t>формировать собственное мнение</a:t>
            </a:r>
          </a:p>
          <a:p>
            <a:pPr eaLnBrk="1" hangingPunct="1">
              <a:lnSpc>
                <a:spcPct val="90000"/>
              </a:lnSpc>
            </a:pPr>
            <a:r>
              <a:rPr lang="ru-RU" b="1" dirty="0" smtClean="0"/>
              <a:t>совершать обдуманный выбор между различными мнениями</a:t>
            </a:r>
          </a:p>
          <a:p>
            <a:pPr eaLnBrk="1" hangingPunct="1">
              <a:lnSpc>
                <a:spcPct val="90000"/>
              </a:lnSpc>
            </a:pPr>
            <a:r>
              <a:rPr lang="ru-RU" b="1" dirty="0" smtClean="0"/>
              <a:t>решать проблемы</a:t>
            </a:r>
          </a:p>
          <a:p>
            <a:pPr eaLnBrk="1" hangingPunct="1">
              <a:lnSpc>
                <a:spcPct val="90000"/>
              </a:lnSpc>
            </a:pPr>
            <a:r>
              <a:rPr lang="ru-RU" b="1" dirty="0" err="1" smtClean="0"/>
              <a:t>аргументированно</a:t>
            </a:r>
            <a:r>
              <a:rPr lang="ru-RU" b="1" dirty="0" smtClean="0"/>
              <a:t> спорить</a:t>
            </a:r>
          </a:p>
          <a:p>
            <a:pPr eaLnBrk="1" hangingPunct="1">
              <a:lnSpc>
                <a:spcPct val="90000"/>
              </a:lnSpc>
            </a:pPr>
            <a:r>
              <a:rPr lang="ru-RU" b="1" dirty="0" smtClean="0"/>
              <a:t>ценить совместную работу, в которой возникает общее решение</a:t>
            </a:r>
          </a:p>
          <a:p>
            <a:pPr eaLnBrk="1" hangingPunct="1">
              <a:lnSpc>
                <a:spcPct val="90000"/>
              </a:lnSpc>
            </a:pPr>
            <a:r>
              <a:rPr lang="ru-RU" b="1" dirty="0" smtClean="0"/>
              <a:t>успешно справиться с итоговой аттестацией</a:t>
            </a: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051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051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205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0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0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0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0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0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20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0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0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20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0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0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20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0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0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20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20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0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20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051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214290"/>
            <a:ext cx="5650905" cy="1785951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Требования ФГОС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Сегодня  выпускник школы XXI века должен:</a:t>
            </a:r>
            <a:br>
              <a:rPr lang="ru-RU" sz="2800" dirty="0" smtClean="0">
                <a:solidFill>
                  <a:schemeClr val="bg1"/>
                </a:solidFill>
              </a:rPr>
            </a:b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1632" y="2132856"/>
            <a:ext cx="8255116" cy="3888432"/>
          </a:xfrm>
        </p:spPr>
        <p:txBody>
          <a:bodyPr>
            <a:normAutofit fontScale="25000" lnSpcReduction="20000"/>
          </a:bodyPr>
          <a:lstStyle/>
          <a:p>
            <a:pPr lvl="0" algn="just">
              <a:lnSpc>
                <a:spcPct val="120000"/>
              </a:lnSpc>
              <a:buFont typeface="Arial" pitchFamily="34" charset="0"/>
              <a:buChar char="•"/>
            </a:pPr>
            <a:r>
              <a:rPr lang="ru-RU" sz="8600" b="1" dirty="0" smtClean="0">
                <a:solidFill>
                  <a:schemeClr val="bg1"/>
                </a:solidFill>
              </a:rPr>
              <a:t> уметь самостоятельно приобретать знания; </a:t>
            </a:r>
          </a:p>
          <a:p>
            <a:pPr lvl="0" algn="just">
              <a:lnSpc>
                <a:spcPct val="120000"/>
              </a:lnSpc>
              <a:buFont typeface="Arial" pitchFamily="34" charset="0"/>
              <a:buChar char="•"/>
            </a:pPr>
            <a:r>
              <a:rPr lang="ru-RU" sz="8600" b="1" dirty="0" smtClean="0">
                <a:solidFill>
                  <a:schemeClr val="bg1"/>
                </a:solidFill>
              </a:rPr>
              <a:t> применять их на практике для решения разнообразных проблем; </a:t>
            </a:r>
          </a:p>
          <a:p>
            <a:pPr lvl="0" algn="just">
              <a:lnSpc>
                <a:spcPct val="120000"/>
              </a:lnSpc>
              <a:buFont typeface="Arial" pitchFamily="34" charset="0"/>
              <a:buChar char="•"/>
            </a:pPr>
            <a:r>
              <a:rPr lang="ru-RU" sz="8600" b="1" dirty="0" smtClean="0">
                <a:solidFill>
                  <a:schemeClr val="bg1"/>
                </a:solidFill>
              </a:rPr>
              <a:t> работать с различной информацией, анализировать, обобщать, аргументировать; </a:t>
            </a:r>
          </a:p>
          <a:p>
            <a:pPr lvl="0" algn="just">
              <a:lnSpc>
                <a:spcPct val="120000"/>
              </a:lnSpc>
              <a:buFont typeface="Arial" pitchFamily="34" charset="0"/>
              <a:buChar char="•"/>
            </a:pPr>
            <a:r>
              <a:rPr lang="ru-RU" sz="8600" b="1" dirty="0" smtClean="0">
                <a:solidFill>
                  <a:schemeClr val="bg1"/>
                </a:solidFill>
              </a:rPr>
              <a:t> самостоятельно критически мыслить, искать рациональные пути в решении проблем; </a:t>
            </a:r>
          </a:p>
          <a:p>
            <a:pPr lvl="0" algn="just">
              <a:lnSpc>
                <a:spcPct val="120000"/>
              </a:lnSpc>
              <a:buFont typeface="Arial" pitchFamily="34" charset="0"/>
              <a:buChar char="•"/>
            </a:pPr>
            <a:r>
              <a:rPr lang="ru-RU" sz="8600" b="1" dirty="0" smtClean="0">
                <a:solidFill>
                  <a:schemeClr val="bg1"/>
                </a:solidFill>
              </a:rPr>
              <a:t> быть коммуникабельным, контактным в различных социальных группах, гибким в меняющихся жизненных ситуациях.</a:t>
            </a:r>
          </a:p>
          <a:p>
            <a:endParaRPr lang="ru-RU" dirty="0"/>
          </a:p>
        </p:txBody>
      </p:sp>
      <p:pic>
        <p:nvPicPr>
          <p:cNvPr id="1026" name="Picture 2" descr="http://www.amur-iro.ru/images/photos/medium/article89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31" y="188640"/>
            <a:ext cx="2496277" cy="1872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77151037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Список литературы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9"/>
            <a:ext cx="8329642" cy="5214974"/>
          </a:xfrm>
        </p:spPr>
        <p:txBody>
          <a:bodyPr>
            <a:normAutofit fontScale="25000" lnSpcReduction="20000"/>
          </a:bodyPr>
          <a:lstStyle/>
          <a:p>
            <a:r>
              <a:rPr lang="ru-RU" sz="6200" b="1" dirty="0" smtClean="0">
                <a:solidFill>
                  <a:schemeClr val="bg1"/>
                </a:solidFill>
              </a:rPr>
              <a:t>Список использованных источников и литературы</a:t>
            </a:r>
            <a:endParaRPr lang="ru-RU" sz="6200" dirty="0" smtClean="0">
              <a:solidFill>
                <a:schemeClr val="bg1"/>
              </a:solidFill>
            </a:endParaRPr>
          </a:p>
          <a:p>
            <a:r>
              <a:rPr lang="ru-RU" sz="6200" dirty="0" smtClean="0">
                <a:solidFill>
                  <a:schemeClr val="bg1"/>
                </a:solidFill>
              </a:rPr>
              <a:t>1. </a:t>
            </a:r>
            <a:r>
              <a:rPr lang="ru-RU" sz="6200" dirty="0" err="1" smtClean="0">
                <a:solidFill>
                  <a:schemeClr val="bg1"/>
                </a:solidFill>
              </a:rPr>
              <a:t>Асмолов</a:t>
            </a:r>
            <a:r>
              <a:rPr lang="ru-RU" sz="6200" dirty="0" smtClean="0">
                <a:solidFill>
                  <a:schemeClr val="bg1"/>
                </a:solidFill>
              </a:rPr>
              <a:t> А.Г.Формирование универсальных учебных действий в основной школе: от действия к мысли. – М., 2011</a:t>
            </a:r>
          </a:p>
          <a:p>
            <a:r>
              <a:rPr lang="ru-RU" sz="6200" dirty="0" smtClean="0">
                <a:solidFill>
                  <a:schemeClr val="bg1"/>
                </a:solidFill>
              </a:rPr>
              <a:t>2. </a:t>
            </a:r>
            <a:r>
              <a:rPr lang="ru-RU" sz="6200" dirty="0" err="1" smtClean="0">
                <a:solidFill>
                  <a:schemeClr val="bg1"/>
                </a:solidFill>
              </a:rPr>
              <a:t>Байбородова</a:t>
            </a:r>
            <a:r>
              <a:rPr lang="ru-RU" sz="6200" dirty="0" smtClean="0">
                <a:solidFill>
                  <a:schemeClr val="bg1"/>
                </a:solidFill>
              </a:rPr>
              <a:t> Л.В., Белкина В.В., </a:t>
            </a:r>
            <a:r>
              <a:rPr lang="ru-RU" sz="6200" dirty="0" err="1" smtClean="0">
                <a:solidFill>
                  <a:schemeClr val="bg1"/>
                </a:solidFill>
              </a:rPr>
              <a:t>Гаибова</a:t>
            </a:r>
            <a:r>
              <a:rPr lang="ru-RU" sz="6200" dirty="0" smtClean="0">
                <a:solidFill>
                  <a:schemeClr val="bg1"/>
                </a:solidFill>
              </a:rPr>
              <a:t> В.Е., Серебренников Л.Н.,</a:t>
            </a:r>
          </a:p>
          <a:p>
            <a:r>
              <a:rPr lang="ru-RU" sz="6200" dirty="0" smtClean="0">
                <a:solidFill>
                  <a:schemeClr val="bg1"/>
                </a:solidFill>
              </a:rPr>
              <a:t>Чернявская А.П., Харисова И.Г.. Образовательные технологии: </a:t>
            </a:r>
            <a:r>
              <a:rPr lang="ru-RU" sz="6200" dirty="0" err="1" smtClean="0">
                <a:solidFill>
                  <a:schemeClr val="bg1"/>
                </a:solidFill>
              </a:rPr>
              <a:t>Учебно</a:t>
            </a:r>
            <a:r>
              <a:rPr lang="ru-RU" sz="6200" dirty="0" smtClean="0">
                <a:solidFill>
                  <a:schemeClr val="bg1"/>
                </a:solidFill>
              </a:rPr>
              <a:t>-</a:t>
            </a:r>
          </a:p>
          <a:p>
            <a:r>
              <a:rPr lang="ru-RU" sz="6200" dirty="0" smtClean="0">
                <a:solidFill>
                  <a:schemeClr val="bg1"/>
                </a:solidFill>
              </a:rPr>
              <a:t>методическое пособие. – Ярославль: изд-во ЯГПУ им. К.Д.Ушинского,</a:t>
            </a:r>
          </a:p>
          <a:p>
            <a:r>
              <a:rPr lang="ru-RU" sz="6200" dirty="0" smtClean="0">
                <a:solidFill>
                  <a:schemeClr val="bg1"/>
                </a:solidFill>
              </a:rPr>
              <a:t>2005.</a:t>
            </a:r>
          </a:p>
          <a:p>
            <a:r>
              <a:rPr lang="ru-RU" sz="6200" dirty="0" smtClean="0">
                <a:solidFill>
                  <a:schemeClr val="bg1"/>
                </a:solidFill>
              </a:rPr>
              <a:t>3. </a:t>
            </a:r>
            <a:r>
              <a:rPr lang="ru-RU" sz="6200" dirty="0" err="1" smtClean="0">
                <a:solidFill>
                  <a:schemeClr val="bg1"/>
                </a:solidFill>
              </a:rPr>
              <a:t>Бутенко</a:t>
            </a:r>
            <a:r>
              <a:rPr lang="ru-RU" sz="6200" dirty="0" smtClean="0">
                <a:solidFill>
                  <a:schemeClr val="bg1"/>
                </a:solidFill>
              </a:rPr>
              <a:t> А.В., </a:t>
            </a:r>
            <a:r>
              <a:rPr lang="ru-RU" sz="6200" dirty="0" err="1" smtClean="0">
                <a:solidFill>
                  <a:schemeClr val="bg1"/>
                </a:solidFill>
              </a:rPr>
              <a:t>Ходос</a:t>
            </a:r>
            <a:r>
              <a:rPr lang="ru-RU" sz="6200" dirty="0" smtClean="0">
                <a:solidFill>
                  <a:schemeClr val="bg1"/>
                </a:solidFill>
              </a:rPr>
              <a:t> Е.А. Критическое мышление: метод, теория,</a:t>
            </a:r>
          </a:p>
          <a:p>
            <a:r>
              <a:rPr lang="ru-RU" sz="6200" dirty="0" smtClean="0">
                <a:solidFill>
                  <a:schemeClr val="bg1"/>
                </a:solidFill>
              </a:rPr>
              <a:t>практика. </a:t>
            </a:r>
            <a:r>
              <a:rPr lang="ru-RU" sz="6200" dirty="0" err="1" smtClean="0">
                <a:solidFill>
                  <a:schemeClr val="bg1"/>
                </a:solidFill>
              </a:rPr>
              <a:t>Учеб.-метод</a:t>
            </a:r>
            <a:r>
              <a:rPr lang="ru-RU" sz="6200" dirty="0" smtClean="0">
                <a:solidFill>
                  <a:schemeClr val="bg1"/>
                </a:solidFill>
              </a:rPr>
              <a:t>. Пособие. М.: </a:t>
            </a:r>
            <a:r>
              <a:rPr lang="ru-RU" sz="6200" dirty="0" err="1" smtClean="0">
                <a:solidFill>
                  <a:schemeClr val="bg1"/>
                </a:solidFill>
              </a:rPr>
              <a:t>Мирос</a:t>
            </a:r>
            <a:r>
              <a:rPr lang="ru-RU" sz="6200" dirty="0" smtClean="0">
                <a:solidFill>
                  <a:schemeClr val="bg1"/>
                </a:solidFill>
              </a:rPr>
              <a:t>, 2002.</a:t>
            </a:r>
          </a:p>
          <a:p>
            <a:r>
              <a:rPr lang="ru-RU" sz="6200" dirty="0" smtClean="0">
                <a:solidFill>
                  <a:schemeClr val="bg1"/>
                </a:solidFill>
              </a:rPr>
              <a:t>4. Заир-Бек С.И., </a:t>
            </a:r>
            <a:r>
              <a:rPr lang="ru-RU" sz="6200" dirty="0" err="1" smtClean="0">
                <a:solidFill>
                  <a:schemeClr val="bg1"/>
                </a:solidFill>
              </a:rPr>
              <a:t>Муштавинская</a:t>
            </a:r>
            <a:r>
              <a:rPr lang="ru-RU" sz="6200" dirty="0" smtClean="0">
                <a:solidFill>
                  <a:schemeClr val="bg1"/>
                </a:solidFill>
              </a:rPr>
              <a:t> И.В. Развитие критического мышления на</a:t>
            </a:r>
          </a:p>
          <a:p>
            <a:r>
              <a:rPr lang="ru-RU" sz="6200" dirty="0" smtClean="0">
                <a:solidFill>
                  <a:schemeClr val="bg1"/>
                </a:solidFill>
              </a:rPr>
              <a:t>уроке: Пособие для учителя. – М.: Просвещение, 2004.</a:t>
            </a:r>
          </a:p>
          <a:p>
            <a:r>
              <a:rPr lang="ru-RU" sz="6200" dirty="0" smtClean="0">
                <a:solidFill>
                  <a:schemeClr val="bg1"/>
                </a:solidFill>
              </a:rPr>
              <a:t>5. Козырь Е.А.. Характеристика приемов технологии РКМЧП. газ.</a:t>
            </a:r>
          </a:p>
          <a:p>
            <a:r>
              <a:rPr lang="ru-RU" sz="6200" dirty="0" smtClean="0">
                <a:solidFill>
                  <a:schemeClr val="bg1"/>
                </a:solidFill>
              </a:rPr>
              <a:t>«Русский язык», 2009, №7.</a:t>
            </a:r>
          </a:p>
          <a:p>
            <a:r>
              <a:rPr lang="ru-RU" sz="6200" dirty="0" smtClean="0">
                <a:solidFill>
                  <a:schemeClr val="bg1"/>
                </a:solidFill>
              </a:rPr>
              <a:t>6. Научно-методический журнал «Русский язык в школе», №10-12, М., ООО «Наш язык», 2010</a:t>
            </a:r>
          </a:p>
          <a:p>
            <a:r>
              <a:rPr lang="ru-RU" sz="6200" dirty="0" smtClean="0">
                <a:solidFill>
                  <a:schemeClr val="bg1"/>
                </a:solidFill>
              </a:rPr>
              <a:t>7. </a:t>
            </a:r>
            <a:r>
              <a:rPr lang="ru-RU" sz="6200" dirty="0" err="1" smtClean="0">
                <a:solidFill>
                  <a:schemeClr val="bg1"/>
                </a:solidFill>
              </a:rPr>
              <a:t>Сметанникова</a:t>
            </a:r>
            <a:r>
              <a:rPr lang="ru-RU" sz="6200" dirty="0" smtClean="0">
                <a:solidFill>
                  <a:schemeClr val="bg1"/>
                </a:solidFill>
              </a:rPr>
              <a:t> Н.Н. Обучение стратегиям чтения в 5 – 9 классах: как реализовать ФГОС. Пособие для учителя. – М., 2011</a:t>
            </a:r>
          </a:p>
          <a:p>
            <a:r>
              <a:rPr lang="ru-RU" sz="6200" dirty="0" smtClean="0">
                <a:solidFill>
                  <a:schemeClr val="bg1"/>
                </a:solidFill>
              </a:rPr>
              <a:t>8. Федеральный государственный образовательный стандарт основного общего образования. М., Просвещение, 2010</a:t>
            </a:r>
          </a:p>
          <a:p>
            <a:r>
              <a:rPr lang="ru-RU" sz="6200" dirty="0" smtClean="0">
                <a:solidFill>
                  <a:schemeClr val="bg1"/>
                </a:solidFill>
              </a:rPr>
              <a:t>9. Ресурсы Интернет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1" y="285729"/>
            <a:ext cx="7024744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b="1" dirty="0" smtClean="0">
                <a:solidFill>
                  <a:schemeClr val="bg1"/>
                </a:solidFill>
              </a:rPr>
              <a:t>   Цель:</a:t>
            </a:r>
            <a:endParaRPr lang="ru-RU" sz="66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86116" y="1928803"/>
            <a:ext cx="5143536" cy="3903827"/>
          </a:xfrm>
        </p:spPr>
        <p:txBody>
          <a:bodyPr>
            <a:normAutofit lnSpcReduction="10000"/>
          </a:bodyPr>
          <a:lstStyle/>
          <a:p>
            <a:pPr algn="r"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повышение профессионального уровня через изучение и внедрение технологии развития критического мышления на уроках русского языка и литературы.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222" b="89817" l="6167" r="90000">
                        <a14:foregroundMark x1="38833" y1="14460" x2="38833" y2="14460"/>
                        <a14:foregroundMark x1="36333" y1="30550" x2="36333" y2="30550"/>
                        <a14:backgroundMark x1="23333" y1="84318" x2="23333" y2="84318"/>
                        <a14:backgroundMark x1="25000" y1="82281" x2="25000" y2="822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1000109"/>
            <a:ext cx="3429024" cy="4429156"/>
          </a:xfrm>
          <a:prstGeom prst="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Схема 8"/>
          <p:cNvGraphicFramePr/>
          <p:nvPr/>
        </p:nvGraphicFramePr>
        <p:xfrm>
          <a:off x="6000760" y="428604"/>
          <a:ext cx="1571636" cy="1714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9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700" b="1" dirty="0" smtClean="0">
                <a:solidFill>
                  <a:schemeClr val="bg1"/>
                </a:solidFill>
                <a:latin typeface="Candara" pitchFamily="34" charset="0"/>
                <a:ea typeface="Verdana" pitchFamily="34" charset="0"/>
                <a:cs typeface="Verdana" pitchFamily="34" charset="0"/>
              </a:rPr>
              <a:t>Задачи:</a:t>
            </a:r>
            <a:endParaRPr lang="ru-RU" sz="5700" b="1" dirty="0">
              <a:solidFill>
                <a:schemeClr val="bg1"/>
              </a:solidFill>
              <a:latin typeface="Candar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4423816"/>
              </p:ext>
            </p:extLst>
          </p:nvPr>
        </p:nvGraphicFramePr>
        <p:xfrm>
          <a:off x="357158" y="1285860"/>
          <a:ext cx="8443914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000" y="116632"/>
            <a:ext cx="8689487" cy="65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933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48" y="381000"/>
            <a:ext cx="4552952" cy="1619240"/>
          </a:xfrm>
        </p:spPr>
        <p:txBody>
          <a:bodyPr>
            <a:normAutofit fontScale="90000"/>
          </a:bodyPr>
          <a:lstStyle/>
          <a:p>
            <a:pPr algn="r" eaLnBrk="1" hangingPunct="1"/>
            <a:r>
              <a:rPr lang="ru-RU" sz="2800" b="1" dirty="0" smtClean="0">
                <a:solidFill>
                  <a:schemeClr val="bg1"/>
                </a:solidFill>
              </a:rPr>
              <a:t>В программе РКМЧП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определение критического 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мышления 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состоит из 6 компонентов.</a:t>
            </a:r>
          </a:p>
        </p:txBody>
      </p:sp>
      <p:sp>
        <p:nvSpPr>
          <p:cNvPr id="313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2285992"/>
            <a:ext cx="8258204" cy="428628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Критический мыслитель: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dirty="0" smtClean="0">
                <a:solidFill>
                  <a:schemeClr val="bg1"/>
                </a:solidFill>
              </a:rPr>
              <a:t>Формирует собственное мнение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dirty="0" smtClean="0">
                <a:solidFill>
                  <a:schemeClr val="bg1"/>
                </a:solidFill>
              </a:rPr>
              <a:t>Совершает обдуманный выбор между различными мнениями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dirty="0" smtClean="0">
                <a:solidFill>
                  <a:schemeClr val="bg1"/>
                </a:solidFill>
              </a:rPr>
              <a:t>Решает проблемы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dirty="0" smtClean="0">
                <a:solidFill>
                  <a:schemeClr val="bg1"/>
                </a:solidFill>
              </a:rPr>
              <a:t>Аргументировано спорит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dirty="0" smtClean="0">
                <a:solidFill>
                  <a:schemeClr val="bg1"/>
                </a:solidFill>
              </a:rPr>
              <a:t>Ценит совместную работу, в которой возникает общее решение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dirty="0" smtClean="0">
                <a:solidFill>
                  <a:schemeClr val="bg1"/>
                </a:solidFill>
              </a:rPr>
              <a:t>Умеет ценить чужую точку зрения и сознает, что восприятие человека и его отношение к любому вопросу формируется под влиянием многих факторов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b="1" dirty="0" smtClean="0">
              <a:solidFill>
                <a:schemeClr val="bg1"/>
              </a:solidFill>
            </a:endParaRPr>
          </a:p>
        </p:txBody>
      </p:sp>
      <p:pic>
        <p:nvPicPr>
          <p:cNvPr id="5" name="Рисунок 4" descr="37538586-Cartoon-kids-thinking-with-white-bubble-Stock-Pho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0"/>
            <a:ext cx="3286148" cy="2209349"/>
          </a:xfrm>
          <a:prstGeom prst="rect">
            <a:avLst/>
          </a:prstGeom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3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3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13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3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3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13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3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3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13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13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13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3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3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3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13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13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3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13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13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3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13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334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97207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Первая стадия- </a:t>
            </a:r>
            <a:r>
              <a:rPr lang="ru-RU" sz="44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«вызов» </a:t>
            </a:r>
          </a:p>
          <a:p>
            <a:pPr marL="109728" indent="0">
              <a:buNone/>
            </a:pPr>
            <a:r>
              <a:rPr lang="ru-RU" sz="4400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44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Что я знаю?</a:t>
            </a:r>
          </a:p>
          <a:p>
            <a:r>
              <a:rPr lang="ru-RU" sz="32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Вторая стадия- </a:t>
            </a:r>
            <a:r>
              <a:rPr lang="ru-RU" sz="44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«осмысление» </a:t>
            </a:r>
          </a:p>
          <a:p>
            <a:pPr marL="109728" indent="0">
              <a:buNone/>
            </a:pPr>
            <a:r>
              <a:rPr lang="ru-RU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36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Что я узнал нового? Как изменились мои знания?</a:t>
            </a:r>
          </a:p>
          <a:p>
            <a:r>
              <a:rPr lang="ru-RU" sz="32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Третья стадия- </a:t>
            </a:r>
            <a:r>
              <a:rPr lang="ru-RU" sz="4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«рефлексия»</a:t>
            </a:r>
          </a:p>
          <a:p>
            <a:pPr marL="109728" indent="0">
              <a:buNone/>
            </a:pPr>
            <a:r>
              <a:rPr lang="ru-RU" sz="32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Что я буду делать с новыми знаниями?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Особенности организации технологии РКМ: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03323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eaLnBrk="1" hangingPunct="1"/>
            <a:r>
              <a:rPr lang="ru-RU" sz="4000" b="1" dirty="0" smtClean="0">
                <a:solidFill>
                  <a:schemeClr val="tx1"/>
                </a:solidFill>
              </a:rPr>
              <a:t>Задачи фазы вызова</a:t>
            </a:r>
            <a:br>
              <a:rPr lang="ru-RU" sz="4000" b="1" dirty="0" smtClean="0">
                <a:solidFill>
                  <a:schemeClr val="tx1"/>
                </a:solidFill>
              </a:rPr>
            </a:br>
            <a:r>
              <a:rPr lang="ru-RU" sz="40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( пробуждение интереса к предмету)</a:t>
            </a:r>
          </a:p>
        </p:txBody>
      </p:sp>
      <p:sp>
        <p:nvSpPr>
          <p:cNvPr id="315395" name="Rectangle 3"/>
          <p:cNvSpPr>
            <a:spLocks noGrp="1" noChangeArrowheads="1"/>
          </p:cNvSpPr>
          <p:nvPr>
            <p:ph type="body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/>
            <a:r>
              <a:rPr lang="ru-RU" b="1" dirty="0" smtClean="0">
                <a:solidFill>
                  <a:schemeClr val="tx1"/>
                </a:solidFill>
              </a:rPr>
              <a:t>Актуализировать имеющиеся у учащихся знания и смыслы в связи с изучаемым материалом</a:t>
            </a:r>
          </a:p>
          <a:p>
            <a:pPr algn="ctr" eaLnBrk="1" hangingPunct="1"/>
            <a:r>
              <a:rPr lang="ru-RU" b="1" dirty="0" smtClean="0">
                <a:solidFill>
                  <a:schemeClr val="tx1"/>
                </a:solidFill>
              </a:rPr>
              <a:t>Пробудить познавательный интерес к изучаемому материалу</a:t>
            </a:r>
          </a:p>
          <a:p>
            <a:pPr algn="ctr" eaLnBrk="1" hangingPunct="1"/>
            <a:r>
              <a:rPr lang="ru-RU" b="1" dirty="0" smtClean="0">
                <a:solidFill>
                  <a:schemeClr val="tx1"/>
                </a:solidFill>
              </a:rPr>
              <a:t>Помочь учащимся самим определить направление в изучении темы</a:t>
            </a: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539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539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1539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5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5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5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5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5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15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5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5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15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39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/>
            <a:r>
              <a:rPr lang="ru-RU" sz="4000" b="1" dirty="0" smtClean="0"/>
              <a:t>Задачи фазы реализации смысла –</a:t>
            </a:r>
            <a:br>
              <a:rPr lang="ru-RU" sz="4000" b="1" dirty="0" smtClean="0"/>
            </a:br>
            <a:r>
              <a:rPr lang="ru-RU" sz="2400" b="1" dirty="0" smtClean="0"/>
              <a:t>(осмысление материала во времени работы над ним)</a:t>
            </a:r>
          </a:p>
        </p:txBody>
      </p:sp>
      <p:sp>
        <p:nvSpPr>
          <p:cNvPr id="316419" name="Rectangle 3"/>
          <p:cNvSpPr>
            <a:spLocks noGrp="1" noChangeArrowheads="1"/>
          </p:cNvSpPr>
          <p:nvPr>
            <p:ph type="body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eaLnBrk="1" hangingPunct="1"/>
            <a:r>
              <a:rPr lang="ru-RU" sz="4800" b="1" dirty="0" smtClean="0"/>
              <a:t>Помочь </a:t>
            </a:r>
            <a:r>
              <a:rPr lang="ru-RU" sz="4800" dirty="0" smtClean="0"/>
              <a:t>активно воспринимать изучаемый материал</a:t>
            </a:r>
          </a:p>
          <a:p>
            <a:pPr algn="ctr" eaLnBrk="1" hangingPunct="1"/>
            <a:r>
              <a:rPr lang="ru-RU" sz="4800" b="1" dirty="0" smtClean="0"/>
              <a:t>Помочь</a:t>
            </a:r>
            <a:r>
              <a:rPr lang="ru-RU" sz="4800" dirty="0" smtClean="0"/>
              <a:t> соотнести старые знания с новыми</a:t>
            </a: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6419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6419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164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6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6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6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6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6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16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6419" grpId="0" build="p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687</TotalTime>
  <Words>831</Words>
  <Application>Microsoft Office PowerPoint</Application>
  <PresentationFormat>Экран (4:3)</PresentationFormat>
  <Paragraphs>143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                  Тема:</vt:lpstr>
      <vt:lpstr>Требования ФГОС Сегодня  выпускник школы XXI века должен: </vt:lpstr>
      <vt:lpstr>   Цель:</vt:lpstr>
      <vt:lpstr>Задачи:</vt:lpstr>
      <vt:lpstr>Презентация PowerPoint</vt:lpstr>
      <vt:lpstr>В программе РКМЧП определение критического  мышления  состоит из 6 компонентов.</vt:lpstr>
      <vt:lpstr>Особенности организации технологии РКМ:</vt:lpstr>
      <vt:lpstr>Задачи фазы вызова  ( пробуждение интереса к предмету)</vt:lpstr>
      <vt:lpstr>Задачи фазы реализации смысла – (осмысление материала во времени работы над ним)</vt:lpstr>
      <vt:lpstr>Задачи фазы рефлексии – (обобщение материала, подведение итогов)</vt:lpstr>
      <vt:lpstr>Презентация PowerPoint</vt:lpstr>
      <vt:lpstr>ПРИЁМЫ ТЕХНОЛОГИИ</vt:lpstr>
      <vt:lpstr>ПРИЁМЫ ТЕХНОЛОГИИ</vt:lpstr>
      <vt:lpstr>Прием “Составление кластера”  </vt:lpstr>
      <vt:lpstr>Презентация PowerPoint</vt:lpstr>
      <vt:lpstr>Презентация PowerPoint</vt:lpstr>
      <vt:lpstr>   Сводная таблица</vt:lpstr>
      <vt:lpstr>Презентация PowerPoint</vt:lpstr>
      <vt:lpstr>Прогнозируемые результаты Современный выпускник должен уметь:</vt:lpstr>
      <vt:lpstr>Список литературы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</dc:title>
  <dc:creator>Светлана</dc:creator>
  <cp:lastModifiedBy>Светлана</cp:lastModifiedBy>
  <cp:revision>62</cp:revision>
  <dcterms:created xsi:type="dcterms:W3CDTF">2017-03-27T16:39:36Z</dcterms:created>
  <dcterms:modified xsi:type="dcterms:W3CDTF">2017-11-26T16:14:13Z</dcterms:modified>
</cp:coreProperties>
</file>