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69" r:id="rId14"/>
    <p:sldId id="273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67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14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62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9822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62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61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53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50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28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8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6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78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81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6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2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6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6463A40-DA6A-480A-AFDA-256704088833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9411C5B-B02F-45DF-926F-3EF9F8B0E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90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9;&#1090;&#1091;&#1076;&#1077;&#1085;&#1090;\Desktop\&#1084;&#1086;&#1081;%20&#1076;&#1088;&#1091;&#1075;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90;&#1091;&#1076;&#1077;&#1085;&#1090;\Desktop\&#1084;&#1086;&#1081;%20&#1076;&#1088;&#1091;&#1075;.mp3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932040" y="3140968"/>
            <a:ext cx="4368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Щекотихина Елена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Юрьевна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«СОШ №2»</a:t>
            </a:r>
          </a:p>
        </p:txBody>
      </p:sp>
      <p:pic>
        <p:nvPicPr>
          <p:cNvPr id="1026" name="Picture 2" descr="http://img-fotki.yandex.ru/get/6209/102699435.667/0_87c24_3833bdd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31230"/>
            <a:ext cx="5335137" cy="518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96752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       Наташа </a:t>
            </a:r>
            <a:r>
              <a:rPr lang="ru-RU" sz="3200" i="1" dirty="0" smtClean="0">
                <a:solidFill>
                  <a:schemeClr val="accent4">
                    <a:lumMod val="75000"/>
                  </a:schemeClr>
                </a:solidFill>
              </a:rPr>
              <a:t>и Лена играли в мяч. Мяч покатился в лужу. Лена хотела достать мяч, но не удержалась на ногах и сама упала в лужу. Наташа начала смеяться, а Лена горько заплакала.</a:t>
            </a:r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548680"/>
            <a:ext cx="2396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005064"/>
            <a:ext cx="83687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        Света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и Даша – подруги. Однажды в спортивных 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соревнованиях Света заняла первое место.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Все ребята из класса были рады и стали её поздравлять. 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Одна Даша стояла в сторонке и сердито смотрела 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на Свету.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Законы дружбы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Помогай другу </a:t>
            </a:r>
            <a:r>
              <a:rPr lang="ru-RU" dirty="0" smtClean="0"/>
              <a:t>(баловаться; кричать; в беде)</a:t>
            </a:r>
          </a:p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Умей с другом разделить </a:t>
            </a:r>
            <a:r>
              <a:rPr lang="ru-RU" dirty="0" smtClean="0"/>
              <a:t>(лень; радость; жадность)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Останови друга, если он </a:t>
            </a:r>
            <a:r>
              <a:rPr lang="ru-RU" dirty="0" smtClean="0"/>
              <a:t>(помогает старшим; делает что-то плохое; ухаживает за животными)</a:t>
            </a:r>
          </a:p>
          <a:p>
            <a:r>
              <a:rPr lang="ru-RU" dirty="0" smtClean="0"/>
              <a:t> (обижай; не обманывай; обзывай)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друга.</a:t>
            </a:r>
          </a:p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Относись к другу как </a:t>
            </a:r>
            <a:r>
              <a:rPr lang="ru-RU" dirty="0" smtClean="0"/>
              <a:t>(к игрушке; к себе; к шкафу)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8549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  <a:t>Как бы вы поступили?</a:t>
            </a:r>
            <a:b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Твой друг не смог решить домашнее задание и просит у тебя списать.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Во время «Весёлых стартов» твой друг упал на бегу и подвёл команду.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Твой друг предлагает тебе прогулять урок. И предупреждает, что если ты не согласишься, то он с тобой дружить не будет.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Родители узнали, что твой друг плохо учится, и запрещают тебе дружить с ним. 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1886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980728"/>
            <a:ext cx="8229600" cy="534387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Твой друг употребляет плохие слова и выражения.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Твой друг совершает плохой поступок, и об этом узнают все, в том числе и ты.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Ты идёшь по улице. Два твоих друга забрали у твоей одноклассницы шапку. </a:t>
            </a:r>
          </a:p>
          <a:p>
            <a:pPr lvl="0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Ты спешишь к подруге (другу) поиграть на компьютере, а навстречу тебе идёт группа одноклассников делать генеральную уборку в классе. Как ты поступишь</a:t>
            </a:r>
          </a:p>
          <a:p>
            <a:endParaRPr lang="ru-RU" dirty="0"/>
          </a:p>
        </p:txBody>
      </p:sp>
      <p:pic>
        <p:nvPicPr>
          <p:cNvPr id="4" name="мой д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1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мой д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1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836712"/>
            <a:ext cx="759120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Я хочу пожелать вам:</a:t>
            </a:r>
            <a:b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Никогда не меняйте друзей!</a:t>
            </a:r>
            <a:b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Их нельзя разменять как монету.</a:t>
            </a:r>
            <a:b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Вы поймете это поздней – </a:t>
            </a:r>
            <a:b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</a:rPr>
              <a:t>Ближе друга на свете нету.</a:t>
            </a:r>
          </a:p>
          <a:p>
            <a:pPr algn="ctr"/>
            <a:endParaRPr lang="ru-RU" sz="3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226/0001afd5-9468f5a4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6" y="27178"/>
            <a:ext cx="8760230" cy="657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772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у учащихся представление о дружбе как о важнейшей нравственной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996633"/>
                </a:solidFill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-формировать навыки конструктивного поведения в дружеских отношениях;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-развивать внутренний интонационный слух, коммуникативные способности, ассоциативное мышление;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-воспитывать чувство сопричастности друг к другу, понимание и уважение     собственного достоинства.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-способствовать развитию дружеских отношений в классном коллективе;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 воспитывать чувство  коллективизма, толерантного отношения друг к другу;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 способствовать развитию эмоциональной сферы личности.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773338" cy="159617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Притча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800" y="1556792"/>
            <a:ext cx="7772870" cy="342410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Высоко-высоко в горах жил пастух. Однажды в ненастную ночь к нему постучали трое.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Хижина у меня маленькая, войдет только один. А кто вы? – спросил пастух.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Мы – дружба, счастье и богатство. Кому открыть дверь – выбирай сам!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Пастух выбрал дружбу. Вошла дружба, пришло счастье, появилось и богатство.</a:t>
            </a: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869160"/>
            <a:ext cx="292567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0947" y="831828"/>
            <a:ext cx="70012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Экспресс – диагностика.</a:t>
            </a:r>
            <a:endParaRPr lang="ru-RU" sz="4400" b="1" cap="all" spc="0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137944"/>
            <a:ext cx="6811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хороший друг.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103434"/>
            <a:ext cx="89687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часто ссорюсь</a:t>
            </a:r>
          </a:p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 своими друзьями.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857760"/>
            <a:ext cx="7659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меня нет друзей.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1748" y="253111"/>
            <a:ext cx="41524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команды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42402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Monotype Corsiva" pitchFamily="66" charset="0"/>
              </a:rPr>
              <a:t>1команда. Исследователи!</a:t>
            </a:r>
            <a:endParaRPr lang="ru-RU" sz="3200" dirty="0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857496"/>
            <a:ext cx="35076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latin typeface="Monotype Corsiva" pitchFamily="66" charset="0"/>
              </a:rPr>
              <a:t>2команда. Эксперты!</a:t>
            </a:r>
            <a:endParaRPr lang="ru-RU" sz="3200" dirty="0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85775" y="4286246"/>
            <a:ext cx="41376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3200" dirty="0" smtClean="0">
                <a:solidFill>
                  <a:srgbClr val="800000"/>
                </a:solidFill>
                <a:latin typeface="Monotype Corsiva" pitchFamily="66" charset="0"/>
              </a:rPr>
              <a:t>3команда. Законодатели!</a:t>
            </a:r>
            <a:endParaRPr lang="ru-RU" sz="3200" dirty="0">
              <a:solidFill>
                <a:srgbClr val="80000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исследова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1071546"/>
            <a:ext cx="1421088" cy="1600146"/>
          </a:xfrm>
          <a:prstGeom prst="rect">
            <a:avLst/>
          </a:prstGeom>
        </p:spPr>
      </p:pic>
      <p:pic>
        <p:nvPicPr>
          <p:cNvPr id="9" name="Рисунок 8" descr="мыслите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2857496"/>
            <a:ext cx="981075" cy="1428750"/>
          </a:xfrm>
          <a:prstGeom prst="rect">
            <a:avLst/>
          </a:prstGeom>
        </p:spPr>
      </p:pic>
      <p:pic>
        <p:nvPicPr>
          <p:cNvPr id="10" name="Рисунок 9" descr="законодат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5072074"/>
            <a:ext cx="2095488" cy="1571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158" y="857232"/>
            <a:ext cx="6049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дружба?</a:t>
            </a:r>
            <a:endParaRPr lang="ru-RU" sz="54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132856"/>
            <a:ext cx="3775201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Друг напомнил мне вчера,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Сколько делал мне добра: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Карандаш мне дал однажды,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(Я в тот день забыл пенал)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 стенгазете, чуть не в каждой,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Обо мне упоминал.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Я упал и весь промок-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Он мне высохнуть помог.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Он для милого дружка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Не жалел и пирожка: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Откусить мне дал когда-то,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 теперь представил счёт.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Не влечёт меня, ребята,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Больше к другу не влечёт.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3140968"/>
            <a:ext cx="3182259" cy="301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4952" y="45561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  <a:br>
              <a:rPr lang="ru-RU" sz="40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err="1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Ассоциограмма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7" y="2928934"/>
            <a:ext cx="1428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6633">
                        <a:gamma/>
                        <a:shade val="46275"/>
                        <a:invGamma/>
                      </a:srgbClr>
                    </a:gs>
                    <a:gs pos="50000">
                      <a:srgbClr val="006633"/>
                    </a:gs>
                    <a:gs pos="100000">
                      <a:srgbClr val="0066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ДРУГ</a:t>
            </a:r>
            <a:endParaRPr lang="ru-RU" sz="36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6633">
                      <a:gamma/>
                      <a:shade val="46275"/>
                      <a:invGamma/>
                    </a:srgbClr>
                  </a:gs>
                  <a:gs pos="50000">
                    <a:srgbClr val="006633"/>
                  </a:gs>
                  <a:gs pos="100000">
                    <a:srgbClr val="0066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2000240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добрый</a:t>
            </a:r>
            <a:endParaRPr lang="ru-RU" sz="32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3212976"/>
            <a:ext cx="197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надёжный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725144"/>
            <a:ext cx="2220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заботливый</a:t>
            </a:r>
            <a:endParaRPr lang="ru-RU" sz="32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797152"/>
            <a:ext cx="2112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преданный</a:t>
            </a:r>
            <a:endParaRPr lang="ru-RU" sz="32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429000"/>
            <a:ext cx="17361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верный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2060848"/>
            <a:ext cx="135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chemeClr val="folHlink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умный</a:t>
            </a:r>
            <a:endParaRPr lang="ru-RU" sz="32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chemeClr val="folHlink"/>
                  </a:gs>
                  <a:gs pos="100000">
                    <a:srgbClr val="008000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4554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</a:t>
            </a:r>
            <a:b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одного слова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85926"/>
            <a:ext cx="66437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Лексическое значение слова «ДРУГ»  (в толковом словаре).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Слова-родственники (однокоренные).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Слова-друзья (в словаре синонимов).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Слова-враги (в словаре антонимов).</a:t>
            </a:r>
          </a:p>
          <a:p>
            <a:pPr marL="342900" indent="-342900">
              <a:buFontTx/>
              <a:buAutoNum type="arabicPeriod"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Слово в русском фольклоре </a:t>
            </a:r>
          </a:p>
          <a:p>
            <a:pPr marL="342900" indent="-342900"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(в пословицах, загадках, скороговорках, песнях).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4"/>
            <a:ext cx="67283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Соедини </a:t>
            </a:r>
            <a:r>
              <a:rPr lang="ru-RU" sz="4800" b="1" cap="all" spc="0" dirty="0" smtClean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пословицы</a:t>
            </a:r>
            <a:endParaRPr lang="ru-RU" sz="4800" b="1" cap="all" spc="0" dirty="0">
              <a:ln/>
              <a:solidFill>
                <a:schemeClr val="accent3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285992"/>
            <a:ext cx="55352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>
                <a:solidFill>
                  <a:srgbClr val="0070C0"/>
                </a:solidFill>
              </a:rPr>
              <a:t>А</a:t>
            </a:r>
            <a:r>
              <a:rPr lang="ru-RU" sz="3200" dirty="0" err="1" smtClean="0">
                <a:solidFill>
                  <a:srgbClr val="0070C0"/>
                </a:solidFill>
              </a:rPr>
              <a:t>.Маленькая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дружба,</a:t>
            </a:r>
          </a:p>
          <a:p>
            <a:r>
              <a:rPr lang="ru-RU" sz="3200" dirty="0" err="1">
                <a:solidFill>
                  <a:srgbClr val="0070C0"/>
                </a:solidFill>
              </a:rPr>
              <a:t>Б</a:t>
            </a:r>
            <a:r>
              <a:rPr lang="ru-RU" sz="3200" dirty="0" err="1" smtClean="0">
                <a:solidFill>
                  <a:srgbClr val="0070C0"/>
                </a:solidFill>
              </a:rPr>
              <a:t>.Дружба</a:t>
            </a:r>
            <a:r>
              <a:rPr lang="ru-RU" sz="3200" dirty="0" smtClean="0">
                <a:solidFill>
                  <a:srgbClr val="0070C0"/>
                </a:solidFill>
              </a:rPr>
              <a:t>, как стекло:</a:t>
            </a:r>
          </a:p>
          <a:p>
            <a:r>
              <a:rPr lang="ru-RU" sz="3200" dirty="0" err="1">
                <a:solidFill>
                  <a:srgbClr val="0070C0"/>
                </a:solidFill>
              </a:rPr>
              <a:t>В</a:t>
            </a:r>
            <a:r>
              <a:rPr lang="ru-RU" sz="3200" dirty="0" err="1" smtClean="0">
                <a:solidFill>
                  <a:srgbClr val="0070C0"/>
                </a:solidFill>
              </a:rPr>
              <a:t>.Одежда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хороша новая,</a:t>
            </a:r>
          </a:p>
          <a:p>
            <a:r>
              <a:rPr lang="ru-RU" sz="3200" dirty="0" err="1">
                <a:solidFill>
                  <a:srgbClr val="0070C0"/>
                </a:solidFill>
              </a:rPr>
              <a:t>Г</a:t>
            </a:r>
            <a:r>
              <a:rPr lang="ru-RU" sz="3200" dirty="0" err="1" smtClean="0">
                <a:solidFill>
                  <a:srgbClr val="0070C0"/>
                </a:solidFill>
              </a:rPr>
              <a:t>.Не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имей сто рублей,</a:t>
            </a:r>
          </a:p>
          <a:p>
            <a:r>
              <a:rPr lang="ru-RU" sz="3200" dirty="0" err="1" smtClean="0">
                <a:solidFill>
                  <a:srgbClr val="0070C0"/>
                </a:solidFill>
              </a:rPr>
              <a:t>Д.Сила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птицы в крыльях,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сила человека…</a:t>
            </a:r>
          </a:p>
          <a:p>
            <a:r>
              <a:rPr lang="ru-RU" sz="3200" dirty="0" err="1" smtClean="0">
                <a:solidFill>
                  <a:srgbClr val="0070C0"/>
                </a:solidFill>
              </a:rPr>
              <a:t>Е.</a:t>
            </a:r>
            <a:r>
              <a:rPr lang="ru-RU" sz="3200" dirty="0" err="1" smtClean="0">
                <a:solidFill>
                  <a:srgbClr val="0070C0"/>
                </a:solidFill>
              </a:rPr>
              <a:t>Человек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без друга,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что земля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53481" y="2285993"/>
            <a:ext cx="44905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200" dirty="0">
                <a:solidFill>
                  <a:srgbClr val="0070C0"/>
                </a:solidFill>
              </a:rPr>
              <a:t>без воды.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>
                <a:solidFill>
                  <a:srgbClr val="0070C0"/>
                </a:solidFill>
              </a:rPr>
              <a:t>лучше </a:t>
            </a:r>
            <a:r>
              <a:rPr lang="ru-RU" sz="3200" dirty="0" smtClean="0">
                <a:solidFill>
                  <a:srgbClr val="0070C0"/>
                </a:solidFill>
              </a:rPr>
              <a:t>большой ссоры.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>
                <a:solidFill>
                  <a:srgbClr val="0070C0"/>
                </a:solidFill>
              </a:rPr>
              <a:t>разобьёшь, не сложишь.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>
                <a:solidFill>
                  <a:srgbClr val="0070C0"/>
                </a:solidFill>
              </a:rPr>
              <a:t>в дружбе.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>
                <a:solidFill>
                  <a:srgbClr val="0070C0"/>
                </a:solidFill>
              </a:rPr>
              <a:t>а </a:t>
            </a:r>
            <a:r>
              <a:rPr lang="ru-RU" sz="3200" dirty="0" smtClean="0">
                <a:solidFill>
                  <a:srgbClr val="0070C0"/>
                </a:solidFill>
              </a:rPr>
              <a:t>имей сто друзей.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200" dirty="0" smtClean="0">
                <a:solidFill>
                  <a:srgbClr val="0070C0"/>
                </a:solidFill>
              </a:rPr>
              <a:t>а </a:t>
            </a:r>
            <a:r>
              <a:rPr lang="ru-RU" sz="3200" dirty="0">
                <a:solidFill>
                  <a:srgbClr val="0070C0"/>
                </a:solidFill>
              </a:rPr>
              <a:t>друг старый.</a:t>
            </a:r>
          </a:p>
          <a:p>
            <a:pPr marL="514350" indent="-514350">
              <a:buFont typeface="+mj-lt"/>
              <a:buAutoNum type="arabicParenR"/>
            </a:pPr>
            <a:endParaRPr lang="ru-RU" sz="32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278</TotalTime>
  <Words>677</Words>
  <Application>Microsoft Office PowerPoint</Application>
  <PresentationFormat>Экран (4:3)</PresentationFormat>
  <Paragraphs>93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Monotype Corsiva</vt:lpstr>
      <vt:lpstr>Times New Roman</vt:lpstr>
      <vt:lpstr>Tw Cen MT</vt:lpstr>
      <vt:lpstr>Капля</vt:lpstr>
      <vt:lpstr>Презентация PowerPoint</vt:lpstr>
      <vt:lpstr>Цель: формировать у учащихся представление о дружбе как о важнейшей нравственной</vt:lpstr>
      <vt:lpstr>                   Притча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Законы дружбы </vt:lpstr>
      <vt:lpstr>Как бы вы поступили?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LENOVO</cp:lastModifiedBy>
  <cp:revision>31</cp:revision>
  <dcterms:created xsi:type="dcterms:W3CDTF">2015-02-12T06:30:32Z</dcterms:created>
  <dcterms:modified xsi:type="dcterms:W3CDTF">2017-11-13T14:19:25Z</dcterms:modified>
</cp:coreProperties>
</file>