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notesMasterIdLst>
    <p:notesMasterId r:id="rId29"/>
  </p:notesMasterIdLst>
  <p:sldIdLst>
    <p:sldId id="291" r:id="rId2"/>
    <p:sldId id="257" r:id="rId3"/>
    <p:sldId id="268" r:id="rId4"/>
    <p:sldId id="275" r:id="rId5"/>
    <p:sldId id="269" r:id="rId6"/>
    <p:sldId id="271" r:id="rId7"/>
    <p:sldId id="286" r:id="rId8"/>
    <p:sldId id="270" r:id="rId9"/>
    <p:sldId id="278" r:id="rId10"/>
    <p:sldId id="283" r:id="rId11"/>
    <p:sldId id="299" r:id="rId12"/>
    <p:sldId id="284" r:id="rId13"/>
    <p:sldId id="280" r:id="rId14"/>
    <p:sldId id="281" r:id="rId15"/>
    <p:sldId id="265" r:id="rId16"/>
    <p:sldId id="264" r:id="rId17"/>
    <p:sldId id="263" r:id="rId18"/>
    <p:sldId id="266" r:id="rId19"/>
    <p:sldId id="296" r:id="rId20"/>
    <p:sldId id="298" r:id="rId21"/>
    <p:sldId id="293" r:id="rId22"/>
    <p:sldId id="294" r:id="rId23"/>
    <p:sldId id="295" r:id="rId24"/>
    <p:sldId id="288" r:id="rId25"/>
    <p:sldId id="289" r:id="rId26"/>
    <p:sldId id="290" r:id="rId27"/>
    <p:sldId id="292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047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65542C-0C30-4A2D-846B-06CE857E9CF9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0D491A-C6C5-4F87-B44A-3EE4717D29A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574BDC-4E92-47B8-9D32-F68FAEEFE700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15DC18F-2705-4007-914E-F63D05212A79}" type="datetimeFigureOut">
              <a:rPr lang="ru-RU" smtClean="0"/>
              <a:pPr>
                <a:defRPr/>
              </a:pPr>
              <a:t>26.11.2017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BEB842-1D82-4ABF-9FCE-E27C15ED891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A329794-2DDB-41A4-9A20-8A4A1B27FF91}" type="datetimeFigureOut">
              <a:rPr lang="ru-RU" smtClean="0"/>
              <a:pPr>
                <a:defRPr/>
              </a:pPr>
              <a:t>26.11.2017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00EBFF-64B4-421D-88A0-A82B05F6BCC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81820A2-7327-4857-BC72-8DFF22AFE728}" type="datetimeFigureOut">
              <a:rPr lang="ru-RU" smtClean="0"/>
              <a:pPr>
                <a:defRPr/>
              </a:pPr>
              <a:t>26.11.2017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D738D5-B7AD-4AF4-A8D5-967377DECCC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D7EFDFE-1AF7-4DED-9599-23AF984DDA23}" type="datetimeFigureOut">
              <a:rPr lang="ru-RU" smtClean="0"/>
              <a:pPr>
                <a:defRPr/>
              </a:pPr>
              <a:t>26.11.2017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EFEC59-DF45-4389-8888-EEDE2C06A30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1C0F6B9-CB3D-4E09-9CB9-D6D1645F4E59}" type="datetimeFigureOut">
              <a:rPr lang="ru-RU" smtClean="0"/>
              <a:pPr>
                <a:defRPr/>
              </a:pPr>
              <a:t>26.11.2017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9266A-0470-4B99-9059-F0038E0D166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32BB29-0719-4618-9D79-5B27894C749D}" type="datetimeFigureOut">
              <a:rPr lang="ru-RU" smtClean="0"/>
              <a:pPr>
                <a:defRPr/>
              </a:pPr>
              <a:t>26.11.2017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D7B1FF-C2C9-40EF-8006-EA1A6421C08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72B221-E717-4A0E-A5E8-A7B81098DF75}" type="datetimeFigureOut">
              <a:rPr lang="ru-RU" smtClean="0"/>
              <a:pPr>
                <a:defRPr/>
              </a:pPr>
              <a:t>26.11.2017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C5389D-AFF2-48D4-9CB2-731BE5F5BBB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BADCCF4-3E48-4DA9-89C5-8888EBC75667}" type="datetimeFigureOut">
              <a:rPr lang="ru-RU" smtClean="0"/>
              <a:pPr>
                <a:defRPr/>
              </a:pPr>
              <a:t>26.11.2017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B585B5-BE03-473A-9BE1-1676398B01B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37F6757-D44C-44C3-A11F-B3D015C1066B}" type="datetimeFigureOut">
              <a:rPr lang="ru-RU" smtClean="0"/>
              <a:pPr>
                <a:defRPr/>
              </a:pPr>
              <a:t>26.11.2017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7137E3-E8B4-4B40-B27C-9FFE7DB1FE9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A37351-77C3-4BD9-9D63-D89AEDF47999}" type="datetimeFigureOut">
              <a:rPr lang="ru-RU" smtClean="0"/>
              <a:pPr>
                <a:defRPr/>
              </a:pPr>
              <a:t>26.11.2017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1D31B9-16E0-451C-91C5-725E73C38D6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13EC9F9-BE1B-4462-B69B-28F9F6B2B05E}" type="datetimeFigureOut">
              <a:rPr lang="ru-RU" smtClean="0"/>
              <a:pPr>
                <a:defRPr/>
              </a:pPr>
              <a:t>26.11.2017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0DF29747-324D-4486-AC5C-97B6B0EB2C8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386B12B5-ED7F-48B2-AA0B-C3383FE0BE74}" type="datetimeFigureOut">
              <a:rPr lang="ru-RU" smtClean="0"/>
              <a:pPr>
                <a:defRPr/>
              </a:pPr>
              <a:t>26.11.2017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B811EFEB-ABED-4057-9A3F-84A6C3C424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F:\ФОТО ПШУ\8 кл ПШУ\DSC0817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lum contrast="30000"/>
          </a:blip>
          <a:stretch>
            <a:fillRect/>
          </a:stretch>
        </p:blipFill>
        <p:spPr bwMode="auto">
          <a:xfrm>
            <a:off x="357158" y="1643050"/>
            <a:ext cx="8364176" cy="44291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4391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МБОУ «</a:t>
            </a:r>
            <a:r>
              <a:rPr lang="ru-RU" sz="2400" b="1" dirty="0" err="1" smtClean="0">
                <a:solidFill>
                  <a:srgbClr val="002060"/>
                </a:solidFill>
              </a:rPr>
              <a:t>Курумканская</a:t>
            </a:r>
            <a:r>
              <a:rPr lang="ru-RU" sz="2400" b="1" dirty="0" smtClean="0">
                <a:solidFill>
                  <a:srgbClr val="002060"/>
                </a:solidFill>
              </a:rPr>
              <a:t> СОШ №2»</a:t>
            </a:r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4000" b="1" dirty="0" err="1" smtClean="0">
                <a:solidFill>
                  <a:srgbClr val="002060"/>
                </a:solidFill>
              </a:rPr>
              <a:t>Учебно</a:t>
            </a:r>
            <a:r>
              <a:rPr lang="ru-RU" sz="4000" b="1" dirty="0" smtClean="0">
                <a:solidFill>
                  <a:srgbClr val="002060"/>
                </a:solidFill>
              </a:rPr>
              <a:t>- опытный участок  - открытая лаборатория практических занятий по биологии </a:t>
            </a:r>
            <a:r>
              <a:rPr lang="ru-RU" sz="3100" b="1" dirty="0" smtClean="0">
                <a:solidFill>
                  <a:srgbClr val="002060"/>
                </a:solidFill>
              </a:rPr>
              <a:t/>
            </a:r>
            <a:br>
              <a:rPr lang="ru-RU" sz="3100" b="1" dirty="0" smtClean="0">
                <a:solidFill>
                  <a:srgbClr val="002060"/>
                </a:solidFill>
              </a:rPr>
            </a:b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14810" y="6000768"/>
            <a:ext cx="4143404" cy="5000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Заведующий УОУ: </a:t>
            </a:r>
            <a:r>
              <a:rPr lang="ru-RU" b="1" dirty="0" err="1" smtClean="0">
                <a:solidFill>
                  <a:srgbClr val="002060"/>
                </a:solidFill>
              </a:rPr>
              <a:t>Эрдыниева</a:t>
            </a:r>
            <a:r>
              <a:rPr lang="ru-RU" b="1" dirty="0" smtClean="0">
                <a:solidFill>
                  <a:srgbClr val="002060"/>
                </a:solidFill>
              </a:rPr>
              <a:t> Б.В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813"/>
            <a:ext cx="8229600" cy="642937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Цветочно-декоративный отдел: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21507" name="Прямоугольник 4"/>
          <p:cNvSpPr>
            <a:spLocks noChangeArrowheads="1"/>
          </p:cNvSpPr>
          <p:nvPr/>
        </p:nvSpPr>
        <p:spPr bwMode="auto">
          <a:xfrm>
            <a:off x="857250" y="928688"/>
            <a:ext cx="764381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latin typeface="Constantia" pitchFamily="18" charset="0"/>
              </a:rPr>
              <a:t>Данный отдел представлен разнообразными клумбами, расположенными на учебно-опытно опытном участке.</a:t>
            </a:r>
          </a:p>
        </p:txBody>
      </p:sp>
      <p:pic>
        <p:nvPicPr>
          <p:cNvPr id="7" name="Picture 1" descr="http://player.myshared.ru/6/578862/slides/slide_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00562" y="4500570"/>
            <a:ext cx="3500463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E:\фото на сайт\баярма вас\SAM_003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24" y="2214554"/>
            <a:ext cx="2928958" cy="2196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E:\фото на сайт\баярма вас\SAM_004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3438" y="2214554"/>
            <a:ext cx="3214710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E:\фото на сайт\баярма вас\SAM_006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928662" y="4464851"/>
            <a:ext cx="2714644" cy="20359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E:\фото на сайт\баярма вас\SAM_007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95338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Лекарственные растения</a:t>
            </a:r>
            <a:endParaRPr lang="ru-RU" b="1" dirty="0"/>
          </a:p>
        </p:txBody>
      </p:sp>
      <p:sp>
        <p:nvSpPr>
          <p:cNvPr id="22530" name="Содержимое 2"/>
          <p:cNvSpPr>
            <a:spLocks noGrp="1"/>
          </p:cNvSpPr>
          <p:nvPr>
            <p:ph idx="1"/>
          </p:nvPr>
        </p:nvSpPr>
        <p:spPr>
          <a:xfrm>
            <a:off x="457200" y="1857375"/>
            <a:ext cx="8229600" cy="446722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mtClean="0"/>
              <a:t>   </a:t>
            </a:r>
            <a:r>
              <a:rPr lang="ru-RU" sz="2800" b="1" smtClean="0">
                <a:solidFill>
                  <a:srgbClr val="002060"/>
                </a:solidFill>
              </a:rPr>
              <a:t>Огромное  количество  лекарственных растений используется в медицине. Некоторые из  них растут на нашем участке. </a:t>
            </a:r>
          </a:p>
          <a:p>
            <a:pPr>
              <a:buFont typeface="Wingdings 2" pitchFamily="18" charset="2"/>
              <a:buNone/>
            </a:pPr>
            <a:r>
              <a:rPr lang="ru-RU" sz="2800" b="1" smtClean="0">
                <a:solidFill>
                  <a:srgbClr val="002060"/>
                </a:solidFill>
              </a:rPr>
              <a:t>Они  выполняют ряд функций: </a:t>
            </a:r>
          </a:p>
          <a:p>
            <a:r>
              <a:rPr lang="ru-RU" sz="2800" b="1" smtClean="0">
                <a:solidFill>
                  <a:srgbClr val="002060"/>
                </a:solidFill>
              </a:rPr>
              <a:t> лечебную</a:t>
            </a:r>
          </a:p>
          <a:p>
            <a:r>
              <a:rPr lang="ru-RU" sz="2800" b="1" smtClean="0">
                <a:solidFill>
                  <a:srgbClr val="002060"/>
                </a:solidFill>
              </a:rPr>
              <a:t>эстетическую</a:t>
            </a:r>
          </a:p>
          <a:p>
            <a:r>
              <a:rPr lang="ru-RU" sz="2800" b="1" smtClean="0">
                <a:solidFill>
                  <a:srgbClr val="002060"/>
                </a:solidFill>
              </a:rPr>
              <a:t>познавательную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Выращивание рассады овощных и цветочных культур</a:t>
            </a:r>
            <a:endParaRPr lang="ru-RU" b="1" dirty="0"/>
          </a:p>
        </p:txBody>
      </p:sp>
      <p:pic>
        <p:nvPicPr>
          <p:cNvPr id="24581" name="Picture 5" descr="20170511_18061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755650" y="1844675"/>
            <a:ext cx="3600450" cy="2700338"/>
          </a:xfrm>
        </p:spPr>
      </p:pic>
      <p:pic>
        <p:nvPicPr>
          <p:cNvPr id="24582" name="Picture 6" descr="20170511_18075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1916113"/>
            <a:ext cx="3529012" cy="264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7" descr="20170511_180659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03575" y="4724400"/>
            <a:ext cx="2592388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95338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Подготовка почвы к посеву</a:t>
            </a:r>
            <a:endParaRPr lang="ru-RU" b="1" dirty="0"/>
          </a:p>
        </p:txBody>
      </p:sp>
      <p:pic>
        <p:nvPicPr>
          <p:cNvPr id="25602" name="Picture 2" descr="E:\ФОТО ПШУ\Новая папка (5)\20160615_12254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357813" y="1428750"/>
            <a:ext cx="3286125" cy="2465388"/>
          </a:xfrm>
        </p:spPr>
      </p:pic>
      <p:pic>
        <p:nvPicPr>
          <p:cNvPr id="25603" name="Picture 3" descr="E:\ФОТО ПШУ\Новая папка (5)\20160615_12262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813" y="2357438"/>
            <a:ext cx="3929062" cy="294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4" descr="E:\ФОТО ПШУ\Новая папка (5)\20160615_12280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86375" y="4071938"/>
            <a:ext cx="3429000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25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Посадка и посев овощных и цветочных культур</a:t>
            </a:r>
            <a:endParaRPr lang="ru-RU" b="1" dirty="0"/>
          </a:p>
        </p:txBody>
      </p:sp>
      <p:pic>
        <p:nvPicPr>
          <p:cNvPr id="26626" name="Picture 2" descr="E:\ФОТО ПШУ\Новая папка (5)\20160616_1106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lum contrast="20000"/>
          </a:blip>
          <a:srcRect/>
          <a:stretch>
            <a:fillRect/>
          </a:stretch>
        </p:blipFill>
        <p:spPr>
          <a:xfrm>
            <a:off x="428596" y="3238500"/>
            <a:ext cx="2714625" cy="3619500"/>
          </a:xfrm>
        </p:spPr>
      </p:pic>
      <p:pic>
        <p:nvPicPr>
          <p:cNvPr id="26627" name="Picture 3" descr="E:\ФОТО ПШУ\Новая папка (5)\20160615_124758.jpg"/>
          <p:cNvPicPr>
            <a:picLocks noChangeAspect="1" noChangeArrowheads="1"/>
          </p:cNvPicPr>
          <p:nvPr/>
        </p:nvPicPr>
        <p:blipFill>
          <a:blip r:embed="rId3" cstate="email">
            <a:lum contrast="30000"/>
          </a:blip>
          <a:srcRect/>
          <a:stretch>
            <a:fillRect/>
          </a:stretch>
        </p:blipFill>
        <p:spPr bwMode="auto">
          <a:xfrm>
            <a:off x="6000750" y="1928813"/>
            <a:ext cx="2465388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4" descr="E:\ФОТО ПШУ\Новая папка (5)\20160615_12462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43313" y="3643313"/>
            <a:ext cx="214312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 descr="E:\ФОТО ПШУ\Новая папка (5)\20160615_12251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14480" y="1571612"/>
            <a:ext cx="3929058" cy="294679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E:\ФОТО ПШУ\DSC0816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6314" y="3643314"/>
            <a:ext cx="3929058" cy="276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2" name="Picture 2" descr="E:\ФОТО ПШУ\DSC0817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929190" y="500042"/>
            <a:ext cx="3827863" cy="2980536"/>
          </a:xfrm>
          <a:effectLst>
            <a:softEdge rad="112500"/>
          </a:effectLst>
        </p:spPr>
      </p:pic>
      <p:pic>
        <p:nvPicPr>
          <p:cNvPr id="6" name="Picture 3" descr="E:\ФОТО ПШУ\DSC0817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500042"/>
            <a:ext cx="4214842" cy="29051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69" name="Picture 1" descr="E:\ФОТО ПШУ\Новая папка (5)\20160615_12290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034" y="3500438"/>
            <a:ext cx="4000494" cy="30003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E:\ФОТО ПШУ\Новая папка (5)\20160614_10144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356100" y="2133600"/>
            <a:ext cx="4233863" cy="3175000"/>
          </a:xfrm>
        </p:spPr>
      </p:pic>
      <p:pic>
        <p:nvPicPr>
          <p:cNvPr id="28674" name="Picture 2" descr="E:\ФОТО ПШУ\Новая папка (5)\20160616_11061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188" y="1125538"/>
            <a:ext cx="3562350" cy="475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1000125"/>
          </a:xfrm>
        </p:spPr>
        <p:txBody>
          <a:bodyPr/>
          <a:lstStyle/>
          <a:p>
            <a:pPr algn="ctr"/>
            <a:r>
              <a:rPr lang="ru-RU" b="1" smtClean="0"/>
              <a:t>Уход за растениями </a:t>
            </a:r>
          </a:p>
        </p:txBody>
      </p:sp>
      <p:pic>
        <p:nvPicPr>
          <p:cNvPr id="8194" name="Picture 2" descr="E:\ФОТО ПШУ\DSC0805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571736" y="1357298"/>
            <a:ext cx="4607715" cy="3071810"/>
          </a:xfrm>
          <a:effectLst>
            <a:softEdge rad="112500"/>
          </a:effectLst>
        </p:spPr>
      </p:pic>
      <p:pic>
        <p:nvPicPr>
          <p:cNvPr id="8195" name="Picture 3" descr="E:\ФОТО ПШУ\DSC0806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29224" y="3309934"/>
            <a:ext cx="3714776" cy="35480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6" name="Picture 4" descr="E:\ФОТО ПШУ\DSC0806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3643314"/>
            <a:ext cx="5214942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фото на сайт\баярма вас\SAM_006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24" y="1285860"/>
            <a:ext cx="3071834" cy="2303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E:\фото на сайт\баярма вас\SAM_007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14942" y="1357298"/>
            <a:ext cx="3071834" cy="2303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E:\фото на сайт\баярма вас\SAM_007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596" y="3786190"/>
            <a:ext cx="3714775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E:\фото на сайт\баярма вас\SAM_007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929190" y="3786190"/>
            <a:ext cx="3643306" cy="2732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428604"/>
            <a:ext cx="8305800" cy="928694"/>
          </a:xfrm>
        </p:spPr>
        <p:txBody>
          <a:bodyPr/>
          <a:lstStyle/>
          <a:p>
            <a:pPr algn="ctr"/>
            <a:r>
              <a:rPr lang="ru-RU" b="1" dirty="0" smtClean="0"/>
              <a:t>Уборка урожая </a:t>
            </a: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 descr="E:\ФОТО ПШУ\Новая папка (5)\20160615_12483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72063" y="1571625"/>
            <a:ext cx="3643312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457200" y="500063"/>
            <a:ext cx="8229600" cy="10715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smtClean="0"/>
              <a:t>Паспорт учебно-опытного участка  МБОУ «Курумканская СОШ№2»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163"/>
            <a:ext cx="4543428" cy="4389437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Год создания – 1996 г.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Общая площадь – 0, 1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Площадь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</a:rPr>
              <a:t>плодово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– ягодного отдела  – 0, 4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Площадь овощного отдела  – 0,6га.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E:\фото на сайт\баярма вас\SAM_007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50006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002060"/>
                </a:solidFill>
              </a:rPr>
              <a:t>О</a:t>
            </a:r>
            <a:r>
              <a:rPr lang="ru-RU" b="1" dirty="0" smtClean="0">
                <a:solidFill>
                  <a:srgbClr val="002060"/>
                </a:solidFill>
              </a:rPr>
              <a:t>пытническая </a:t>
            </a:r>
            <a:r>
              <a:rPr lang="ru-RU" b="1" dirty="0" smtClean="0">
                <a:solidFill>
                  <a:srgbClr val="002060"/>
                </a:solidFill>
              </a:rPr>
              <a:t>и исследовательская работа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824426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 </a:t>
            </a:r>
            <a:r>
              <a:rPr lang="ru-RU" sz="2800" b="1" dirty="0" smtClean="0">
                <a:solidFill>
                  <a:srgbClr val="002060"/>
                </a:solidFill>
              </a:rPr>
              <a:t>Тема опыта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:  </a:t>
            </a:r>
            <a:r>
              <a:rPr lang="ru-RU" sz="2800" dirty="0" smtClean="0">
                <a:solidFill>
                  <a:srgbClr val="C00000"/>
                </a:solidFill>
              </a:rPr>
              <a:t>Влияние пикировки на урожайность перца.</a:t>
            </a:r>
          </a:p>
          <a:p>
            <a:pPr algn="just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  Цель опыта:  </a:t>
            </a:r>
            <a:r>
              <a:rPr lang="ru-RU" sz="2800" dirty="0" smtClean="0">
                <a:solidFill>
                  <a:srgbClr val="002060"/>
                </a:solidFill>
              </a:rPr>
              <a:t>выяснить,  как пикировка повлияет на урожайность томата и перца.</a:t>
            </a:r>
          </a:p>
          <a:p>
            <a:pPr algn="just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Тема опыта: </a:t>
            </a:r>
            <a:r>
              <a:rPr lang="ru-RU" sz="2800" dirty="0" smtClean="0">
                <a:solidFill>
                  <a:srgbClr val="C00000"/>
                </a:solidFill>
              </a:rPr>
              <a:t>Влияние пасынкования на сроки плодоношения.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dirty="0" smtClean="0">
                <a:solidFill>
                  <a:srgbClr val="C00000"/>
                </a:solidFill>
              </a:rPr>
              <a:t>Влияние сроков посадки, освещения и подкормки на развитие рассады томатов и перцев</a:t>
            </a:r>
            <a:r>
              <a:rPr lang="ru-RU" sz="2800" dirty="0" smtClean="0"/>
              <a:t> </a:t>
            </a:r>
          </a:p>
          <a:p>
            <a:pPr algn="just">
              <a:buNone/>
            </a:pPr>
            <a:r>
              <a:rPr lang="ru-RU" sz="2800" dirty="0" smtClean="0"/>
              <a:t> </a:t>
            </a:r>
            <a:r>
              <a:rPr lang="ru-RU" sz="2800" b="1" dirty="0" smtClean="0">
                <a:solidFill>
                  <a:srgbClr val="002060"/>
                </a:solidFill>
              </a:rPr>
              <a:t>Цель опыта: </a:t>
            </a:r>
            <a:r>
              <a:rPr lang="ru-RU" sz="2800" dirty="0" smtClean="0">
                <a:solidFill>
                  <a:srgbClr val="002060"/>
                </a:solidFill>
              </a:rPr>
              <a:t>используя пасынкование растений томата вырастить 30 кг. зрелых помидор на 10 м.</a:t>
            </a:r>
          </a:p>
          <a:p>
            <a:pPr algn="just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Тема опыта: </a:t>
            </a:r>
            <a:r>
              <a:rPr lang="ru-RU" sz="2800" dirty="0" smtClean="0">
                <a:solidFill>
                  <a:srgbClr val="C00000"/>
                </a:solidFill>
              </a:rPr>
              <a:t>Выяснение влияния прищипки на плодоношение огурцов</a:t>
            </a:r>
            <a:r>
              <a:rPr lang="ru-RU" sz="2800" dirty="0" smtClean="0"/>
              <a:t>. </a:t>
            </a:r>
          </a:p>
          <a:p>
            <a:pPr algn="just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Цель опыта: </a:t>
            </a:r>
            <a:r>
              <a:rPr lang="ru-RU" sz="2800" dirty="0" smtClean="0">
                <a:solidFill>
                  <a:srgbClr val="002060"/>
                </a:solidFill>
              </a:rPr>
              <a:t>выяснить как влияет прищипка на плодоношение огурцов.</a:t>
            </a:r>
            <a:r>
              <a:rPr lang="ru-RU" sz="3300" b="1" dirty="0" smtClean="0">
                <a:solidFill>
                  <a:srgbClr val="002060"/>
                </a:solidFill>
              </a:rPr>
              <a:t> </a:t>
            </a:r>
          </a:p>
          <a:p>
            <a:pPr algn="just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Тема опыта: </a:t>
            </a:r>
            <a:r>
              <a:rPr lang="ru-RU" sz="2800" dirty="0" smtClean="0">
                <a:solidFill>
                  <a:srgbClr val="C00000"/>
                </a:solidFill>
              </a:rPr>
              <a:t>Болезни растений и методы борьбы с ними</a:t>
            </a:r>
          </a:p>
          <a:p>
            <a:pPr algn="just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Цель опыта: </a:t>
            </a:r>
            <a:r>
              <a:rPr lang="ru-RU" sz="2800" dirty="0" smtClean="0">
                <a:solidFill>
                  <a:srgbClr val="002060"/>
                </a:solidFill>
              </a:rPr>
              <a:t>выяснить какие методы борьбы  наиболее безопасны для растения и здоровью человека</a:t>
            </a:r>
          </a:p>
          <a:p>
            <a:pPr>
              <a:buNone/>
            </a:pPr>
            <a:endParaRPr lang="ru-RU" dirty="0" smtClean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None/>
            </a:pPr>
            <a:endParaRPr lang="ru-RU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6102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       </a:t>
            </a:r>
            <a:r>
              <a:rPr lang="ru-RU" b="1" dirty="0" smtClean="0">
                <a:solidFill>
                  <a:srgbClr val="002060"/>
                </a:solidFill>
              </a:rPr>
              <a:t>Опыт 1   Рассадный и </a:t>
            </a:r>
            <a:r>
              <a:rPr lang="ru-RU" b="1" dirty="0" err="1" smtClean="0">
                <a:solidFill>
                  <a:srgbClr val="002060"/>
                </a:solidFill>
              </a:rPr>
              <a:t>безрассадный</a:t>
            </a:r>
            <a:r>
              <a:rPr lang="ru-RU" b="1" dirty="0" smtClean="0">
                <a:solidFill>
                  <a:srgbClr val="002060"/>
                </a:solidFill>
              </a:rPr>
              <a:t> способы  выращивания огурцов.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 Одновременный посев сухих, замоченных проращенных семян гороха, фасоли, огурца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pPr>
              <a:buNone/>
            </a:pPr>
            <a:endParaRPr lang="ru-RU" dirty="0" smtClean="0"/>
          </a:p>
          <a:p>
            <a:pPr>
              <a:lnSpc>
                <a:spcPct val="90000"/>
              </a:lnSpc>
            </a:pPr>
            <a:endParaRPr lang="ru-RU" dirty="0" smtClean="0"/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ru-RU" dirty="0" smtClean="0">
              <a:solidFill>
                <a:srgbClr val="387026"/>
              </a:solidFill>
            </a:endParaRP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ru-RU" dirty="0" smtClean="0">
              <a:solidFill>
                <a:srgbClr val="387026"/>
              </a:solidFill>
            </a:endParaRPr>
          </a:p>
          <a:p>
            <a:pPr>
              <a:lnSpc>
                <a:spcPct val="90000"/>
              </a:lnSpc>
            </a:pPr>
            <a:endParaRPr lang="ru-RU" dirty="0" smtClean="0"/>
          </a:p>
        </p:txBody>
      </p:sp>
      <p:pic>
        <p:nvPicPr>
          <p:cNvPr id="4" name="Рисунок 3" descr="hello_html_74ea845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2928934"/>
            <a:ext cx="3157556" cy="2928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Опыт 2. Влияние сроков посадки, освещения и подкормки на развитие рассады томатов и перцев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hello_html_m40c451d1.jpg"/>
          <p:cNvPicPr>
            <a:picLocks noGrp="1"/>
          </p:cNvPicPr>
          <p:nvPr>
            <p:ph idx="1"/>
          </p:nvPr>
        </p:nvPicPr>
        <p:blipFill>
          <a:blip r:embed="rId2" cstate="email">
            <a:lum contrast="40000"/>
          </a:blip>
          <a:srcRect/>
          <a:stretch>
            <a:fillRect/>
          </a:stretch>
        </p:blipFill>
        <p:spPr bwMode="auto">
          <a:xfrm>
            <a:off x="357158" y="2143116"/>
            <a:ext cx="2857520" cy="34290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hello_html_m6e8e671d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00430" y="3571876"/>
            <a:ext cx="2714644" cy="264320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hello_html_m40c451d1.jpg"/>
          <p:cNvPicPr/>
          <p:nvPr/>
        </p:nvPicPr>
        <p:blipFill>
          <a:blip r:embed="rId4" cstate="email">
            <a:lum contrast="20000"/>
          </a:blip>
          <a:srcRect/>
          <a:stretch>
            <a:fillRect/>
          </a:stretch>
        </p:blipFill>
        <p:spPr bwMode="auto">
          <a:xfrm>
            <a:off x="6357950" y="2214554"/>
            <a:ext cx="2143140" cy="17859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85860"/>
            <a:ext cx="822960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 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1" dirty="0" smtClean="0"/>
              <a:t>Опыт 3. Болезни растений и методы борьбы с ними </a:t>
            </a:r>
            <a:r>
              <a:rPr lang="ru-RU" sz="5300" b="1" dirty="0" smtClean="0"/>
              <a:t/>
            </a:r>
            <a:br>
              <a:rPr lang="ru-RU" sz="5300" b="1" dirty="0" smtClean="0"/>
            </a:br>
            <a:endParaRPr lang="ru-RU" b="1" dirty="0"/>
          </a:p>
        </p:txBody>
      </p:sp>
      <p:pic>
        <p:nvPicPr>
          <p:cNvPr id="4" name="Содержимое 3" descr="hello_html_ma094bfc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000240"/>
            <a:ext cx="3714776" cy="35719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F:\ФОТО ПШУ\IMG_651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928802"/>
            <a:ext cx="3786214" cy="35719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9"/>
            <a:ext cx="8229600" cy="532449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Для учащихся были предложены  практические задания, которые они выполнили и сдали в кабинет биологии: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6 класс </a:t>
            </a:r>
            <a:r>
              <a:rPr lang="ru-RU" b="1" dirty="0" smtClean="0">
                <a:solidFill>
                  <a:srgbClr val="002060"/>
                </a:solidFill>
              </a:rPr>
              <a:t>— собрали коллекции « Корневые системы», «Типы соцветий», «Жилкование листьев», «Листорасположение»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7 класс </a:t>
            </a:r>
            <a:r>
              <a:rPr lang="ru-RU" b="1" dirty="0" smtClean="0">
                <a:solidFill>
                  <a:srgbClr val="002060"/>
                </a:solidFill>
              </a:rPr>
              <a:t>— Гербарии «Лекарственные растения», «Семейство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крестоцветные», «Семейство розоцветные», «Соцветия»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8 класс </a:t>
            </a:r>
            <a:r>
              <a:rPr lang="ru-RU" b="1" dirty="0" smtClean="0">
                <a:solidFill>
                  <a:srgbClr val="002060"/>
                </a:solidFill>
              </a:rPr>
              <a:t>— Коллекции:  Насекомые — вредителя огорода». «Отряд чешуекрылые», «Жуки».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5251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/>
              <a:t>Положительные  стороны  и недостатки  работы  УОУ школы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5"/>
            <a:ext cx="8229600" cy="5181616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sz="1800" dirty="0" smtClean="0"/>
              <a:t>Положительные стороны  работы УОУ  нашей   школы заключается  в  следующем.</a:t>
            </a:r>
          </a:p>
          <a:p>
            <a:pPr lvl="0"/>
            <a:r>
              <a:rPr lang="ru-RU" sz="1800" dirty="0" smtClean="0"/>
              <a:t>Участок  играет  незаменимую  роль в  системе воспитания учащихся нашей школы. </a:t>
            </a:r>
          </a:p>
          <a:p>
            <a:pPr lvl="0"/>
            <a:r>
              <a:rPr lang="ru-RU" sz="1800" dirty="0" smtClean="0"/>
              <a:t>обеспечивает столовую  школы экологически  чистыми продуктами.</a:t>
            </a:r>
          </a:p>
          <a:p>
            <a:pPr lvl="0"/>
            <a:r>
              <a:rPr lang="ru-RU" sz="1800" dirty="0" smtClean="0"/>
              <a:t>учащиеся  на  участке  закрепляют  знания  по  биологии,  технологии.  географии.</a:t>
            </a:r>
          </a:p>
          <a:p>
            <a:r>
              <a:rPr lang="ru-RU" sz="1800" dirty="0" smtClean="0"/>
              <a:t>  Но  в работе участка есть  и  недостатки.</a:t>
            </a:r>
          </a:p>
          <a:p>
            <a:r>
              <a:rPr lang="ru-RU" sz="1800" dirty="0" smtClean="0"/>
              <a:t>   Не  хватает воды  для полива, т.к.  вода идет в УОУ из общего водопровода  и просто  вода  до участка  доходит очень медленно и в малом количестве. </a:t>
            </a:r>
          </a:p>
          <a:p>
            <a:r>
              <a:rPr lang="ru-RU" sz="1800" dirty="0" smtClean="0"/>
              <a:t>   С  каждым  годом  учащихся  все  меньше,  а площадь УОУ  остается  таким же и с  каждым  годом  нагрузка на  учащихся  возрастает.</a:t>
            </a:r>
          </a:p>
          <a:p>
            <a:r>
              <a:rPr lang="ru-RU" sz="1800" b="1" i="1" dirty="0" smtClean="0"/>
              <a:t> </a:t>
            </a:r>
            <a:r>
              <a:rPr lang="ru-RU" sz="1800" b="1" i="1" dirty="0" smtClean="0">
                <a:solidFill>
                  <a:srgbClr val="C00000"/>
                </a:solidFill>
              </a:rPr>
              <a:t>Перспектива УОУ: Создание зеленого класса и дендрологического отдела. Увеличить количество саженцев садовых культур (смородина, малина, крыжовник)</a:t>
            </a:r>
            <a:endParaRPr lang="ru-RU" sz="2800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63"/>
            <a:ext cx="8229600" cy="5253037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   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Учебно-опытный участок занимает важное место в познании учащимися природы, воспитания у них интереса и бережного отношения к ней. Он является лабораторией под открытым небом, в которой ученики не только подкрепляют свои теоретические знания, но и развивают практическую деятельность, приобщаются к научно-исследовательской работе. На территории учебно-опытного участка проводятся уроки и практические занятия по биологии и экологии. 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457200" y="642938"/>
            <a:ext cx="8229600" cy="64293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smtClean="0"/>
              <a:t>Цель учебно-опытного участка:</a:t>
            </a:r>
            <a:endParaRPr lang="ru-RU" sz="360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714375" y="1571625"/>
            <a:ext cx="8215313" cy="45243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  Приобщение учащихся к активной организации экологического просвещения  пропаганды, практической  деятельности и охраны природы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  Нравственное и экологическое воспитание в процессе общественно – полезного труда и непосредственного общения с природой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938213"/>
          </a:xfrm>
        </p:spPr>
        <p:txBody>
          <a:bodyPr>
            <a:normAutofit/>
          </a:bodyPr>
          <a:lstStyle/>
          <a:p>
            <a:r>
              <a:rPr lang="ru-RU" sz="3600" b="1" smtClean="0"/>
              <a:t>Задачи учебно – опытнического участка 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Приобщать  учащихся к практической деятельности по охране природы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Формировать умения и навыки по выращиванию  овощных и сельскохозяйственных культур в процессе общественно – полезного труда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Организовать деятельность учащихся связанную с выработкой ценностных ориентаций в отношениях с природой формировать «экологическую совесть»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928688"/>
            <a:ext cx="7972425" cy="1714500"/>
          </a:xfrm>
        </p:spPr>
        <p:txBody>
          <a:bodyPr>
            <a:normAutofit fontScale="90000"/>
          </a:bodyPr>
          <a:lstStyle/>
          <a:p>
            <a:pPr indent="166688" algn="ctr">
              <a:defRPr/>
            </a:pPr>
            <a:r>
              <a:rPr lang="ru-RU" sz="2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ru-RU" sz="2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7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Учащиеся во время летней каникулы работают  по специально составленному графику под руководством классных руководителей</a:t>
            </a:r>
            <a:r>
              <a:rPr lang="ru-RU" sz="27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ru-RU" sz="2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i="1" dirty="0" smtClean="0">
                <a:solidFill>
                  <a:srgbClr val="666666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i="1" dirty="0" smtClean="0">
                <a:solidFill>
                  <a:srgbClr val="666666"/>
                </a:solidFill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785938"/>
            <a:ext cx="8229600" cy="4538662"/>
          </a:xfrm>
        </p:spPr>
        <p:txBody>
          <a:bodyPr>
            <a:normAutofit/>
          </a:bodyPr>
          <a:lstStyle/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dirty="0" smtClean="0"/>
              <a:t>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На УОУ работают учащиеся    с 5- 8 класс </a:t>
            </a: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( 7-8 смен  с 1 июня по 30 августа)</a:t>
            </a: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dirty="0" smtClean="0">
                <a:solidFill>
                  <a:srgbClr val="C00000"/>
                </a:solidFill>
              </a:rPr>
              <a:t>Основные направления деятельности учащихся на участке: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выращивание растений;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наблюдение за их ростом и развитием;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проведение опытов в соответствии с программами трудового обучения; естествознания, биологии, экологии, факультативных курсов и кружков.</a:t>
            </a: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724025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i="1" dirty="0" smtClean="0"/>
              <a:t>На учебно-опытном участке организованы отделы: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88"/>
            <a:ext cx="8229600" cy="4252912"/>
          </a:xfrm>
        </p:spPr>
        <p:txBody>
          <a:bodyPr>
            <a:normAutofit lnSpcReduction="10000"/>
          </a:bodyPr>
          <a:lstStyle/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800" b="1" dirty="0" smtClean="0">
                <a:solidFill>
                  <a:srgbClr val="C00000"/>
                </a:solidFill>
              </a:rPr>
              <a:t>Овощной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 – морковь, свекла, петрушка, укроп, помидоры, огурцы, капуста, лук, картофель.   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800" b="1" dirty="0" smtClean="0">
                <a:solidFill>
                  <a:srgbClr val="C00000"/>
                </a:solidFill>
              </a:rPr>
              <a:t>Цветочно-декоративный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 – астра, петуния,  бархатцы, гладиолусы, сухоцветы и 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</a:rPr>
              <a:t>др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;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800" b="1" dirty="0" smtClean="0">
                <a:solidFill>
                  <a:srgbClr val="C00000"/>
                </a:solidFill>
              </a:rPr>
              <a:t>Отдел  лекарственных растений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-  ромашка, календула;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800" b="1" dirty="0" smtClean="0">
                <a:solidFill>
                  <a:srgbClr val="C00000"/>
                </a:solidFill>
              </a:rPr>
              <a:t>Плодово-ягодный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 -  черная смородина, вишня садовая;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2800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Прямоугольник 159"/>
          <p:cNvSpPr/>
          <p:nvPr/>
        </p:nvSpPr>
        <p:spPr>
          <a:xfrm>
            <a:off x="952475" y="5357826"/>
            <a:ext cx="7334301" cy="107157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Полевой отдел </a:t>
            </a:r>
          </a:p>
          <a:p>
            <a:pPr algn="ctr"/>
            <a:r>
              <a:rPr lang="ru-RU" dirty="0" smtClean="0"/>
              <a:t>(картофель)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rot="5400000">
            <a:off x="5146480" y="907834"/>
            <a:ext cx="1232306" cy="12382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rot="10800000">
            <a:off x="380971" y="2143116"/>
            <a:ext cx="4762533" cy="11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16200000" flipH="1">
            <a:off x="5878720" y="3765354"/>
            <a:ext cx="5625743" cy="952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0800000">
            <a:off x="285720" y="6590132"/>
            <a:ext cx="8382059" cy="11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 flipH="1" flipV="1">
            <a:off x="-1937788" y="4312582"/>
            <a:ext cx="4447016" cy="21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7048517" y="2571744"/>
            <a:ext cx="1428760" cy="6858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беседка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3524243" y="2303851"/>
            <a:ext cx="1524011" cy="3750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Емкость</a:t>
            </a:r>
            <a:r>
              <a:rPr lang="ru-RU" dirty="0" smtClean="0"/>
              <a:t> </a:t>
            </a:r>
            <a:r>
              <a:rPr lang="ru-RU" sz="1400" dirty="0" smtClean="0"/>
              <a:t>для воды </a:t>
            </a:r>
            <a:endParaRPr lang="ru-RU" sz="1400" dirty="0"/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857224" y="2303851"/>
            <a:ext cx="762005" cy="589364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4" name="Прямая соединительная линия 53"/>
          <p:cNvCxnSpPr/>
          <p:nvPr/>
        </p:nvCxnSpPr>
        <p:spPr>
          <a:xfrm>
            <a:off x="4286248" y="3268265"/>
            <a:ext cx="1714512" cy="11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Прямоугольник 82"/>
          <p:cNvSpPr/>
          <p:nvPr/>
        </p:nvSpPr>
        <p:spPr>
          <a:xfrm>
            <a:off x="6858016" y="3375421"/>
            <a:ext cx="1333509" cy="1607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отдел</a:t>
            </a:r>
            <a:endParaRPr lang="ru-RU" dirty="0"/>
          </a:p>
        </p:txBody>
      </p:sp>
      <p:sp>
        <p:nvSpPr>
          <p:cNvPr id="84" name="Прямоугольник 83"/>
          <p:cNvSpPr/>
          <p:nvPr/>
        </p:nvSpPr>
        <p:spPr>
          <a:xfrm>
            <a:off x="4095747" y="3375421"/>
            <a:ext cx="2381267" cy="1607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д</a:t>
            </a:r>
            <a:r>
              <a:rPr lang="ru-RU" dirty="0" smtClean="0"/>
              <a:t>екоративный </a:t>
            </a:r>
            <a:endParaRPr lang="ru-RU" dirty="0"/>
          </a:p>
        </p:txBody>
      </p:sp>
      <p:sp>
        <p:nvSpPr>
          <p:cNvPr id="85" name="Прямоугольник 84"/>
          <p:cNvSpPr/>
          <p:nvPr/>
        </p:nvSpPr>
        <p:spPr>
          <a:xfrm>
            <a:off x="1047725" y="3375421"/>
            <a:ext cx="2743211" cy="1607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Цветочно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6" name="Блок-схема: процесс 85"/>
          <p:cNvSpPr/>
          <p:nvPr/>
        </p:nvSpPr>
        <p:spPr>
          <a:xfrm>
            <a:off x="4095747" y="3589735"/>
            <a:ext cx="2571768" cy="589364"/>
          </a:xfrm>
          <a:prstGeom prst="flowChartProces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Овощной отдел</a:t>
            </a:r>
          </a:p>
          <a:p>
            <a:pPr algn="ctr"/>
            <a:r>
              <a:rPr lang="ru-RU" dirty="0" smtClean="0"/>
              <a:t>(морковь) </a:t>
            </a:r>
          </a:p>
          <a:p>
            <a:pPr algn="ctr"/>
            <a:endParaRPr lang="ru-RU" dirty="0"/>
          </a:p>
        </p:txBody>
      </p:sp>
      <p:sp>
        <p:nvSpPr>
          <p:cNvPr id="87" name="Блок-схема: процесс 86"/>
          <p:cNvSpPr/>
          <p:nvPr/>
        </p:nvSpPr>
        <p:spPr>
          <a:xfrm>
            <a:off x="6858016" y="3589735"/>
            <a:ext cx="1333509" cy="589364"/>
          </a:xfrm>
          <a:prstGeom prst="flowChart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Отдел начальных классов </a:t>
            </a:r>
            <a:endParaRPr lang="ru-RU" sz="1400" dirty="0"/>
          </a:p>
        </p:txBody>
      </p:sp>
      <p:sp>
        <p:nvSpPr>
          <p:cNvPr id="88" name="Блок-схема: процесс 87"/>
          <p:cNvSpPr/>
          <p:nvPr/>
        </p:nvSpPr>
        <p:spPr>
          <a:xfrm>
            <a:off x="952475" y="3589735"/>
            <a:ext cx="2857520" cy="589364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Овощной отдел</a:t>
            </a:r>
          </a:p>
          <a:p>
            <a:pPr algn="ctr"/>
            <a:r>
              <a:rPr lang="ru-RU" dirty="0" smtClean="0"/>
              <a:t>(свекла)</a:t>
            </a:r>
            <a:endParaRPr lang="ru-RU" dirty="0"/>
          </a:p>
        </p:txBody>
      </p:sp>
      <p:sp>
        <p:nvSpPr>
          <p:cNvPr id="89" name="6-конечная звезда 88"/>
          <p:cNvSpPr/>
          <p:nvPr/>
        </p:nvSpPr>
        <p:spPr>
          <a:xfrm>
            <a:off x="5524507" y="2678901"/>
            <a:ext cx="1238259" cy="535785"/>
          </a:xfrm>
          <a:prstGeom prst="star6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Клумба</a:t>
            </a:r>
            <a:endParaRPr lang="ru-RU" sz="1400" dirty="0"/>
          </a:p>
        </p:txBody>
      </p:sp>
      <p:sp>
        <p:nvSpPr>
          <p:cNvPr id="91" name="Блок-схема: процесс 90"/>
          <p:cNvSpPr/>
          <p:nvPr/>
        </p:nvSpPr>
        <p:spPr>
          <a:xfrm>
            <a:off x="4095747" y="4446991"/>
            <a:ext cx="4076720" cy="80367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Производственный отдел</a:t>
            </a:r>
          </a:p>
          <a:p>
            <a:pPr algn="ctr"/>
            <a:r>
              <a:rPr lang="ru-RU" dirty="0" smtClean="0"/>
              <a:t>(капуста. перец, помидоры) </a:t>
            </a:r>
            <a:endParaRPr lang="ru-RU" dirty="0"/>
          </a:p>
        </p:txBody>
      </p:sp>
      <p:cxnSp>
        <p:nvCxnSpPr>
          <p:cNvPr id="98" name="Прямая соединительная линия 97"/>
          <p:cNvCxnSpPr/>
          <p:nvPr/>
        </p:nvCxnSpPr>
        <p:spPr>
          <a:xfrm rot="5400000">
            <a:off x="5592968" y="1098335"/>
            <a:ext cx="910835" cy="857256"/>
          </a:xfrm>
          <a:prstGeom prst="line">
            <a:avLst/>
          </a:prstGeom>
          <a:ln/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2" name="Прямая соединительная линия 101"/>
          <p:cNvCxnSpPr/>
          <p:nvPr/>
        </p:nvCxnSpPr>
        <p:spPr>
          <a:xfrm rot="5400000">
            <a:off x="5592968" y="1003085"/>
            <a:ext cx="910835" cy="1047757"/>
          </a:xfrm>
          <a:prstGeom prst="line">
            <a:avLst/>
          </a:prstGeom>
          <a:ln>
            <a:solidFill>
              <a:srgbClr val="00B0F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Прямая соединительная линия 104"/>
          <p:cNvCxnSpPr/>
          <p:nvPr/>
        </p:nvCxnSpPr>
        <p:spPr>
          <a:xfrm>
            <a:off x="6572264" y="1071546"/>
            <a:ext cx="190501" cy="1191"/>
          </a:xfrm>
          <a:prstGeom prst="line">
            <a:avLst/>
          </a:prstGeom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Прямая соединительная линия 107"/>
          <p:cNvCxnSpPr/>
          <p:nvPr/>
        </p:nvCxnSpPr>
        <p:spPr>
          <a:xfrm>
            <a:off x="5619758" y="2035959"/>
            <a:ext cx="190501" cy="1191"/>
          </a:xfrm>
          <a:prstGeom prst="line">
            <a:avLst/>
          </a:prstGeom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Прямоугольник 143"/>
          <p:cNvSpPr/>
          <p:nvPr/>
        </p:nvSpPr>
        <p:spPr>
          <a:xfrm>
            <a:off x="2000232" y="2250273"/>
            <a:ext cx="1219200" cy="267893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Парник </a:t>
            </a:r>
            <a:endParaRPr lang="ru-RU" dirty="0"/>
          </a:p>
        </p:txBody>
      </p:sp>
      <p:sp>
        <p:nvSpPr>
          <p:cNvPr id="145" name="Прямоугольник 144"/>
          <p:cNvSpPr/>
          <p:nvPr/>
        </p:nvSpPr>
        <p:spPr>
          <a:xfrm>
            <a:off x="2000232" y="2625322"/>
            <a:ext cx="1219200" cy="267893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Парник </a:t>
            </a:r>
            <a:endParaRPr lang="ru-RU" dirty="0"/>
          </a:p>
        </p:txBody>
      </p:sp>
      <p:sp>
        <p:nvSpPr>
          <p:cNvPr id="146" name="Прямоугольник 145"/>
          <p:cNvSpPr/>
          <p:nvPr/>
        </p:nvSpPr>
        <p:spPr>
          <a:xfrm>
            <a:off x="7715272" y="1017967"/>
            <a:ext cx="571504" cy="123230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9" name="Прямая соединительная линия 148"/>
          <p:cNvCxnSpPr/>
          <p:nvPr/>
        </p:nvCxnSpPr>
        <p:spPr>
          <a:xfrm>
            <a:off x="6381763" y="910811"/>
            <a:ext cx="666755" cy="11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Прямая соединительная линия 151"/>
          <p:cNvCxnSpPr/>
          <p:nvPr/>
        </p:nvCxnSpPr>
        <p:spPr>
          <a:xfrm rot="10800000">
            <a:off x="7715272" y="910811"/>
            <a:ext cx="857256" cy="11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Прямоугольник 161"/>
          <p:cNvSpPr/>
          <p:nvPr/>
        </p:nvSpPr>
        <p:spPr>
          <a:xfrm>
            <a:off x="952475" y="4875619"/>
            <a:ext cx="2857520" cy="37505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Коллекционный отдел </a:t>
            </a:r>
            <a:endParaRPr lang="ru-RU" dirty="0"/>
          </a:p>
        </p:txBody>
      </p:sp>
      <p:sp>
        <p:nvSpPr>
          <p:cNvPr id="165" name="Прямоугольник 164"/>
          <p:cNvSpPr/>
          <p:nvPr/>
        </p:nvSpPr>
        <p:spPr>
          <a:xfrm>
            <a:off x="1047725" y="267868"/>
            <a:ext cx="7239051" cy="37505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План схема пришкольного участка МБОУ «</a:t>
            </a:r>
            <a:r>
              <a:rPr lang="ru-RU" b="1" dirty="0" err="1">
                <a:solidFill>
                  <a:srgbClr val="002060"/>
                </a:solidFill>
              </a:rPr>
              <a:t>К</a:t>
            </a:r>
            <a:r>
              <a:rPr lang="ru-RU" b="1" dirty="0" err="1" smtClean="0">
                <a:solidFill>
                  <a:srgbClr val="002060"/>
                </a:solidFill>
              </a:rPr>
              <a:t>урумканская</a:t>
            </a:r>
            <a:r>
              <a:rPr lang="ru-RU" b="1" dirty="0" smtClean="0">
                <a:solidFill>
                  <a:srgbClr val="002060"/>
                </a:solidFill>
              </a:rPr>
              <a:t> СОШ№2»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952475" y="4446991"/>
            <a:ext cx="2857520" cy="3750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Отдел биологии </a:t>
            </a:r>
            <a:endParaRPr lang="ru-RU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952475" y="4232677"/>
            <a:ext cx="7239051" cy="16073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Кабачки 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00063"/>
            <a:ext cx="8229600" cy="1000125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 Отдел овощных культур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1357313"/>
            <a:ext cx="8572500" cy="4967287"/>
          </a:xfrm>
        </p:spPr>
        <p:txBody>
          <a:bodyPr>
            <a:normAutofit/>
          </a:bodyPr>
          <a:lstStyle/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dirty="0" smtClean="0">
                <a:solidFill>
                  <a:schemeClr val="tx2"/>
                </a:solidFill>
              </a:rPr>
              <a:t>В отделе выращивают овощные растения открытого грунта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капустные – капуста ранняя и поздняя;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плодовые – томат, перец, баклажан, патиссоны, кабачки, огурцы;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корнеплодные – морковь, свекла, петрушка, редька;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луковые – лук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</a:rPr>
              <a:t>батун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;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зеленые – салат, укроп, петрушка;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малораспространенные – горчица, базилик.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E:\ФОТО ПШУ\IMG_6523.JPG"/>
          <p:cNvPicPr>
            <a:picLocks noChangeAspect="1" noChangeArrowheads="1"/>
          </p:cNvPicPr>
          <p:nvPr/>
        </p:nvPicPr>
        <p:blipFill>
          <a:blip r:embed="rId2" cstate="email">
            <a:lum contrast="30000"/>
          </a:blip>
          <a:srcRect/>
          <a:stretch>
            <a:fillRect/>
          </a:stretch>
        </p:blipFill>
        <p:spPr bwMode="auto">
          <a:xfrm>
            <a:off x="4572000" y="500063"/>
            <a:ext cx="3965575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3" descr="E:\ФОТО ПШУ\IMG_651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lum contrast="30000"/>
          </a:blip>
          <a:srcRect/>
          <a:stretch>
            <a:fillRect/>
          </a:stretch>
        </p:blipFill>
        <p:spPr>
          <a:xfrm>
            <a:off x="285720" y="500043"/>
            <a:ext cx="4071968" cy="2714645"/>
          </a:xfrm>
        </p:spPr>
      </p:pic>
      <p:pic>
        <p:nvPicPr>
          <p:cNvPr id="20483" name="Picture 4" descr="E:\ФОТО ПШУ\IMG_6515.JPG"/>
          <p:cNvPicPr>
            <a:picLocks noChangeAspect="1" noChangeArrowheads="1"/>
          </p:cNvPicPr>
          <p:nvPr/>
        </p:nvPicPr>
        <p:blipFill>
          <a:blip r:embed="rId4" cstate="email">
            <a:lum contrast="30000"/>
          </a:blip>
          <a:srcRect/>
          <a:stretch>
            <a:fillRect/>
          </a:stretch>
        </p:blipFill>
        <p:spPr bwMode="auto">
          <a:xfrm>
            <a:off x="357188" y="3643313"/>
            <a:ext cx="4071937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5" descr="E:\ФОТО ПШУ\IMG_6513.JPG"/>
          <p:cNvPicPr>
            <a:picLocks noChangeAspect="1" noChangeArrowheads="1"/>
          </p:cNvPicPr>
          <p:nvPr/>
        </p:nvPicPr>
        <p:blipFill>
          <a:blip r:embed="rId5" cstate="email">
            <a:lum contrast="40000"/>
          </a:blip>
          <a:srcRect/>
          <a:stretch>
            <a:fillRect/>
          </a:stretch>
        </p:blipFill>
        <p:spPr bwMode="auto">
          <a:xfrm>
            <a:off x="4572000" y="3571875"/>
            <a:ext cx="4179888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538</TotalTime>
  <Words>647</Words>
  <Application>Microsoft Office PowerPoint</Application>
  <PresentationFormat>Экран (4:3)</PresentationFormat>
  <Paragraphs>101</Paragraphs>
  <Slides>27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Поток</vt:lpstr>
      <vt:lpstr> МБОУ «Курумканская СОШ №2»  Учебно- опытный участок  - открытая лаборатория практических занятий по биологии  </vt:lpstr>
      <vt:lpstr>Паспорт учебно-опытного участка  МБОУ «Курумканская СОШ№2»</vt:lpstr>
      <vt:lpstr>Цель учебно-опытного участка:</vt:lpstr>
      <vt:lpstr>Задачи учебно – опытнического участка  </vt:lpstr>
      <vt:lpstr>    Учащиеся во время летней каникулы работают  по специально составленному графику под руководством классных руководителей.  </vt:lpstr>
      <vt:lpstr>На учебно-опытном участке организованы отделы: </vt:lpstr>
      <vt:lpstr> </vt:lpstr>
      <vt:lpstr> Отдел овощных культур </vt:lpstr>
      <vt:lpstr>Слайд 9</vt:lpstr>
      <vt:lpstr> Цветочно-декоративный отдел: </vt:lpstr>
      <vt:lpstr>Слайд 11</vt:lpstr>
      <vt:lpstr>Лекарственные растения</vt:lpstr>
      <vt:lpstr>Выращивание рассады овощных и цветочных культур</vt:lpstr>
      <vt:lpstr>Подготовка почвы к посеву</vt:lpstr>
      <vt:lpstr>Посадка и посев овощных и цветочных культур</vt:lpstr>
      <vt:lpstr>Слайд 16</vt:lpstr>
      <vt:lpstr>Слайд 17</vt:lpstr>
      <vt:lpstr>Уход за растениями </vt:lpstr>
      <vt:lpstr>Уборка урожая </vt:lpstr>
      <vt:lpstr>Слайд 20</vt:lpstr>
      <vt:lpstr>     Опытническая и исследовательская работа </vt:lpstr>
      <vt:lpstr>Слайд 22</vt:lpstr>
      <vt:lpstr>Опыт 2. Влияние сроков посадки, освещения и подкормки на развитие рассады томатов и перцев</vt:lpstr>
      <vt:lpstr>.      Опыт 3. Болезни растений и методы борьбы с ними  </vt:lpstr>
      <vt:lpstr>Слайд 25</vt:lpstr>
      <vt:lpstr>Положительные  стороны  и недостатки  работы  УОУ школы </vt:lpstr>
      <vt:lpstr>Слайд 27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«Курумканская СОШ№2» УОУ</dc:title>
  <dc:creator>Баирма</dc:creator>
  <cp:lastModifiedBy>DOC</cp:lastModifiedBy>
  <cp:revision>45</cp:revision>
  <dcterms:created xsi:type="dcterms:W3CDTF">2017-05-10T06:04:43Z</dcterms:created>
  <dcterms:modified xsi:type="dcterms:W3CDTF">2017-11-26T08:36:04Z</dcterms:modified>
</cp:coreProperties>
</file>