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80" r:id="rId4"/>
    <p:sldId id="258" r:id="rId5"/>
    <p:sldId id="259" r:id="rId6"/>
    <p:sldId id="261" r:id="rId7"/>
    <p:sldId id="274" r:id="rId8"/>
    <p:sldId id="275" r:id="rId9"/>
    <p:sldId id="279" r:id="rId10"/>
    <p:sldId id="276" r:id="rId11"/>
    <p:sldId id="277" r:id="rId12"/>
    <p:sldId id="286" r:id="rId13"/>
    <p:sldId id="287" r:id="rId14"/>
    <p:sldId id="288" r:id="rId15"/>
    <p:sldId id="289" r:id="rId16"/>
    <p:sldId id="290" r:id="rId17"/>
    <p:sldId id="278" r:id="rId18"/>
    <p:sldId id="284" r:id="rId19"/>
    <p:sldId id="281" r:id="rId20"/>
    <p:sldId id="282" r:id="rId21"/>
    <p:sldId id="283" r:id="rId22"/>
    <p:sldId id="271" r:id="rId23"/>
    <p:sldId id="29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емья" initials="С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40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0-01T20:11:30.747" idx="4">
    <p:pos x="2" y="2"/>
    <p:text>Работа над этим стихотворением идет на первом занятии(дети слушают стихотворение, обсуждается описанные там ситуации, дети рассказывают, как они повели бы себя в данной ситуации) и на последнем(учащиеся уже полее подробно и аргументировано разбирают данное стихотворение, отмечают как надо себя вести)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0-01T21:27:28.952" idx="5">
    <p:pos x="10" y="18"/>
    <p:text>занятие по изготовлению и  правильному оформлению поздравительной открытки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C06F-10C2-44CC-8A09-94DDF7CD03CB}" type="datetimeFigureOut">
              <a:rPr lang="ru-RU" smtClean="0"/>
              <a:pPr/>
              <a:t>23.10.2015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E2AA45-AA8E-43B3-B409-F7ACF4F6CE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C06F-10C2-44CC-8A09-94DDF7CD03CB}" type="datetimeFigureOut">
              <a:rPr lang="ru-RU" smtClean="0"/>
              <a:pPr/>
              <a:t>23.10.2015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AA45-AA8E-43B3-B409-F7ACF4F6CE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C06F-10C2-44CC-8A09-94DDF7CD03CB}" type="datetimeFigureOut">
              <a:rPr lang="ru-RU" smtClean="0"/>
              <a:pPr/>
              <a:t>23.10.2015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AA45-AA8E-43B3-B409-F7ACF4F6CE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C06F-10C2-44CC-8A09-94DDF7CD03CB}" type="datetimeFigureOut">
              <a:rPr lang="ru-RU" smtClean="0"/>
              <a:pPr/>
              <a:t>23.10.2015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E2AA45-AA8E-43B3-B409-F7ACF4F6CE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C06F-10C2-44CC-8A09-94DDF7CD03CB}" type="datetimeFigureOut">
              <a:rPr lang="ru-RU" smtClean="0"/>
              <a:pPr/>
              <a:t>23.10.2015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AA45-AA8E-43B3-B409-F7ACF4F6CE3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C06F-10C2-44CC-8A09-94DDF7CD03CB}" type="datetimeFigureOut">
              <a:rPr lang="ru-RU" smtClean="0"/>
              <a:pPr/>
              <a:t>23.10.2015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AA45-AA8E-43B3-B409-F7ACF4F6CE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C06F-10C2-44CC-8A09-94DDF7CD03CB}" type="datetimeFigureOut">
              <a:rPr lang="ru-RU" smtClean="0"/>
              <a:pPr/>
              <a:t>23.10.2015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DE2AA45-AA8E-43B3-B409-F7ACF4F6CE3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C06F-10C2-44CC-8A09-94DDF7CD03CB}" type="datetimeFigureOut">
              <a:rPr lang="ru-RU" smtClean="0"/>
              <a:pPr/>
              <a:t>23.10.2015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AA45-AA8E-43B3-B409-F7ACF4F6CE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C06F-10C2-44CC-8A09-94DDF7CD03CB}" type="datetimeFigureOut">
              <a:rPr lang="ru-RU" smtClean="0"/>
              <a:pPr/>
              <a:t>23.10.2015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AA45-AA8E-43B3-B409-F7ACF4F6CE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C06F-10C2-44CC-8A09-94DDF7CD03CB}" type="datetimeFigureOut">
              <a:rPr lang="ru-RU" smtClean="0"/>
              <a:pPr/>
              <a:t>23.10.2015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AA45-AA8E-43B3-B409-F7ACF4F6CE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C06F-10C2-44CC-8A09-94DDF7CD03CB}" type="datetimeFigureOut">
              <a:rPr lang="ru-RU" smtClean="0"/>
              <a:pPr/>
              <a:t>23.10.2015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2AA45-AA8E-43B3-B409-F7ACF4F6CE3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88DC06F-10C2-44CC-8A09-94DDF7CD03CB}" type="datetimeFigureOut">
              <a:rPr lang="ru-RU" smtClean="0"/>
              <a:pPr/>
              <a:t>23.10.2015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DE2AA45-AA8E-43B3-B409-F7ACF4F6CE3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mota.ru/slovari/dic/?az=x&amp;word=%D1%80%D0%B5%D1%87%D0%B5%D0%B2%D0%BE%D0%B3%D0%BE%D0%BF%D0%BE%D0%B2%D0%B5%D0%B4%D0%B5%D0%BD%D0%B8%D1%8F" TargetMode="External"/><Relationship Id="rId2" Type="http://schemas.openxmlformats.org/officeDocument/2006/relationships/hyperlink" Target="http://www.gramota.ru/slovari/dic/?az=x&amp;word=%D1%80%D0%B5%D1%87%D0%B5%D0%B2%D0%BE%D0%B9%D1%8D%D1%82%D0%B8%D0%BA%D0%B5%D1%82" TargetMode="Externa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2475707"/>
          </a:xfrm>
        </p:spPr>
        <p:txBody>
          <a:bodyPr>
            <a:normAutofit/>
          </a:bodyPr>
          <a:lstStyle/>
          <a:p>
            <a:r>
              <a:rPr lang="ru-RU" dirty="0" smtClean="0"/>
              <a:t>Кружок «Этикет» как форма </a:t>
            </a:r>
            <a:r>
              <a:rPr lang="ru-RU" dirty="0" smtClean="0"/>
              <a:t>внеурочной деятельности</a:t>
            </a:r>
            <a:r>
              <a:rPr lang="en-US" dirty="0" smtClean="0"/>
              <a:t> </a:t>
            </a:r>
            <a:r>
              <a:rPr lang="ru-RU" dirty="0" smtClean="0"/>
              <a:t>в условиях реализации ФГОС ООО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221088"/>
            <a:ext cx="8458200" cy="1728192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Учитель русского языка и литературы </a:t>
            </a:r>
          </a:p>
          <a:p>
            <a:pPr algn="r"/>
            <a:r>
              <a:rPr lang="ru-RU" dirty="0" smtClean="0"/>
              <a:t>Пятовская М. В.</a:t>
            </a:r>
          </a:p>
          <a:p>
            <a:pPr algn="r"/>
            <a:r>
              <a:rPr lang="ru-RU" dirty="0" smtClean="0"/>
              <a:t>МБОУ СШ № 14</a:t>
            </a:r>
          </a:p>
          <a:p>
            <a:pPr algn="r"/>
            <a:r>
              <a:rPr lang="ru-RU" dirty="0" smtClean="0"/>
              <a:t>г. Архангельск</a:t>
            </a:r>
            <a:endParaRPr lang="ru-RU" dirty="0"/>
          </a:p>
        </p:txBody>
      </p:sp>
      <p:pic>
        <p:nvPicPr>
          <p:cNvPr id="4" name="Рисунок 3" descr="smailik2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2957512"/>
            <a:ext cx="1512168" cy="14796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Трудности, возникавшие в процессе работы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81444" y="0"/>
            <a:ext cx="4290556" cy="1052736"/>
          </a:xfrm>
        </p:spPr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0"/>
            <a:ext cx="4292241" cy="908720"/>
          </a:xfrm>
        </p:spPr>
        <p:txBody>
          <a:bodyPr/>
          <a:lstStyle/>
          <a:p>
            <a:r>
              <a:rPr lang="ru-RU" dirty="0" smtClean="0"/>
              <a:t>Способы их решения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0" y="836712"/>
            <a:ext cx="4290556" cy="4608511"/>
          </a:xfrm>
        </p:spPr>
        <p:txBody>
          <a:bodyPr/>
          <a:lstStyle/>
          <a:p>
            <a:r>
              <a:rPr lang="ru-RU" dirty="0" smtClean="0"/>
              <a:t>-</a:t>
            </a:r>
            <a:r>
              <a:rPr lang="ru-RU" sz="2000" dirty="0" smtClean="0"/>
              <a:t>низкий уровень культуры общения и поведения школьников</a:t>
            </a:r>
          </a:p>
          <a:p>
            <a:r>
              <a:rPr lang="ru-RU" sz="2000" dirty="0" smtClean="0"/>
              <a:t>- отсутствие приобщения школьников к этическим нормам в семье</a:t>
            </a:r>
          </a:p>
          <a:p>
            <a:r>
              <a:rPr lang="ru-RU" sz="2000" dirty="0" smtClean="0"/>
              <a:t>- психологические особенности взаимоотношений в классе</a:t>
            </a:r>
          </a:p>
          <a:p>
            <a:r>
              <a:rPr lang="ru-RU" sz="2000" dirty="0" smtClean="0"/>
              <a:t>- отсутствие специально оборудованного помещения</a:t>
            </a:r>
          </a:p>
          <a:p>
            <a:r>
              <a:rPr lang="ru-RU" sz="2000" dirty="0" smtClean="0"/>
              <a:t>- недостаточное кол-во оборудования</a:t>
            </a:r>
            <a:endParaRPr lang="ru-RU" sz="2000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499992" y="908720"/>
            <a:ext cx="4437274" cy="460851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- работа с детьми</a:t>
            </a:r>
          </a:p>
          <a:p>
            <a:r>
              <a:rPr lang="ru-RU" sz="2000" dirty="0" smtClean="0"/>
              <a:t>- взаимодействие с родителями</a:t>
            </a:r>
          </a:p>
          <a:p>
            <a:r>
              <a:rPr lang="ru-RU" sz="2000" dirty="0" smtClean="0"/>
              <a:t>- учет особенностей детского коллектива</a:t>
            </a:r>
          </a:p>
          <a:p>
            <a:r>
              <a:rPr lang="ru-RU" sz="2000" dirty="0" smtClean="0"/>
              <a:t>- посещение театра, библиотеки, музея</a:t>
            </a:r>
          </a:p>
          <a:p>
            <a:r>
              <a:rPr lang="ru-RU" sz="2000" dirty="0" smtClean="0"/>
              <a:t>- </a:t>
            </a:r>
            <a:r>
              <a:rPr lang="ru-RU" sz="2000" dirty="0" err="1" smtClean="0"/>
              <a:t>мультимедийный</a:t>
            </a:r>
            <a:r>
              <a:rPr lang="ru-RU" sz="2000" dirty="0" smtClean="0"/>
              <a:t> кабинет</a:t>
            </a:r>
            <a:endParaRPr lang="ru-RU" sz="2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29844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Связь с общеобразовательными предметами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052736"/>
            <a:ext cx="4191000" cy="5271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Русский язык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Литература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Изобразительное искусство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Технология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История</a:t>
            </a:r>
          </a:p>
          <a:p>
            <a:pPr>
              <a:buNone/>
            </a:pPr>
            <a:endParaRPr lang="ru-RU" sz="2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343400" cy="527186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Культура речи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Работа с художественными текстами</a:t>
            </a:r>
          </a:p>
          <a:p>
            <a:r>
              <a:rPr lang="ru-RU" sz="2400" b="1" dirty="0" smtClean="0"/>
              <a:t>Изготовление открытки</a:t>
            </a:r>
          </a:p>
          <a:p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2400" b="1" dirty="0" smtClean="0"/>
              <a:t>Сервировка стола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История развития этикета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79208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С. Я. Маршак  «ежели вы вежливы»</a:t>
            </a:r>
            <a:endParaRPr lang="ru-RU" sz="2400" dirty="0"/>
          </a:p>
        </p:txBody>
      </p:sp>
      <p:sp>
        <p:nvSpPr>
          <p:cNvPr id="18" name="Содержимое 17"/>
          <p:cNvSpPr>
            <a:spLocks noGrp="1"/>
          </p:cNvSpPr>
          <p:nvPr>
            <p:ph sz="half" idx="1"/>
          </p:nvPr>
        </p:nvSpPr>
        <p:spPr>
          <a:xfrm>
            <a:off x="304800" y="908720"/>
            <a:ext cx="4191000" cy="5760640"/>
          </a:xfrm>
        </p:spPr>
        <p:txBody>
          <a:bodyPr>
            <a:normAutofit fontScale="47500" lnSpcReduction="20000"/>
          </a:bodyPr>
          <a:lstStyle/>
          <a:p>
            <a:r>
              <a:rPr lang="ru-RU" sz="2900" b="1" dirty="0" smtClean="0"/>
              <a:t>Ежели вы Вежливы</a:t>
            </a:r>
            <a:br>
              <a:rPr lang="ru-RU" sz="2900" b="1" dirty="0" smtClean="0"/>
            </a:br>
            <a:r>
              <a:rPr lang="ru-RU" sz="2900" b="1" dirty="0" smtClean="0"/>
              <a:t>К совести </a:t>
            </a:r>
            <a:br>
              <a:rPr lang="ru-RU" sz="2900" b="1" dirty="0" smtClean="0"/>
            </a:br>
            <a:r>
              <a:rPr lang="ru-RU" sz="2900" b="1" dirty="0" smtClean="0"/>
              <a:t>Не глухи,</a:t>
            </a:r>
            <a:br>
              <a:rPr lang="ru-RU" sz="2900" b="1" dirty="0" smtClean="0"/>
            </a:br>
            <a:r>
              <a:rPr lang="ru-RU" sz="2900" b="1" dirty="0" smtClean="0"/>
              <a:t>Вы место </a:t>
            </a:r>
            <a:br>
              <a:rPr lang="ru-RU" sz="2900" b="1" dirty="0" smtClean="0"/>
            </a:br>
            <a:r>
              <a:rPr lang="ru-RU" sz="2900" b="1" dirty="0" smtClean="0"/>
              <a:t>Без протеста</a:t>
            </a:r>
            <a:br>
              <a:rPr lang="ru-RU" sz="2900" b="1" dirty="0" smtClean="0"/>
            </a:br>
            <a:r>
              <a:rPr lang="ru-RU" sz="2900" b="1" dirty="0" smtClean="0"/>
              <a:t>Уступите Старухе.</a:t>
            </a:r>
          </a:p>
          <a:p>
            <a:r>
              <a:rPr lang="ru-RU" sz="2900" b="1" dirty="0" smtClean="0"/>
              <a:t>Ежели вы</a:t>
            </a:r>
            <a:br>
              <a:rPr lang="ru-RU" sz="2900" b="1" dirty="0" smtClean="0"/>
            </a:br>
            <a:r>
              <a:rPr lang="ru-RU" sz="2900" b="1" dirty="0" smtClean="0"/>
              <a:t>Вежливы</a:t>
            </a:r>
            <a:br>
              <a:rPr lang="ru-RU" sz="2900" b="1" dirty="0" smtClean="0"/>
            </a:br>
            <a:r>
              <a:rPr lang="ru-RU" sz="2900" b="1" dirty="0" smtClean="0"/>
              <a:t>В душе, а не для виду,</a:t>
            </a:r>
            <a:br>
              <a:rPr lang="ru-RU" sz="2900" b="1" dirty="0" smtClean="0"/>
            </a:br>
            <a:r>
              <a:rPr lang="ru-RU" sz="2900" b="1" dirty="0" smtClean="0"/>
              <a:t>В троллейбус</a:t>
            </a:r>
            <a:br>
              <a:rPr lang="ru-RU" sz="2900" b="1" dirty="0" smtClean="0"/>
            </a:br>
            <a:r>
              <a:rPr lang="ru-RU" sz="2900" b="1" dirty="0" smtClean="0"/>
              <a:t>Вы поможете</a:t>
            </a:r>
            <a:br>
              <a:rPr lang="ru-RU" sz="2900" b="1" dirty="0" smtClean="0"/>
            </a:br>
            <a:r>
              <a:rPr lang="ru-RU" sz="2900" b="1" dirty="0" smtClean="0"/>
              <a:t>Взобраться</a:t>
            </a:r>
            <a:br>
              <a:rPr lang="ru-RU" sz="2900" b="1" dirty="0" smtClean="0"/>
            </a:br>
            <a:r>
              <a:rPr lang="ru-RU" sz="2900" b="1" dirty="0" smtClean="0"/>
              <a:t>Инвалиду.</a:t>
            </a:r>
          </a:p>
          <a:p>
            <a:r>
              <a:rPr lang="ru-RU" sz="2900" b="1" dirty="0" smtClean="0"/>
              <a:t>И ежели вы</a:t>
            </a:r>
            <a:br>
              <a:rPr lang="ru-RU" sz="2900" b="1" dirty="0" smtClean="0"/>
            </a:br>
            <a:r>
              <a:rPr lang="ru-RU" sz="2900" b="1" dirty="0" smtClean="0"/>
              <a:t>Вежливы,</a:t>
            </a:r>
            <a:br>
              <a:rPr lang="ru-RU" sz="2900" b="1" dirty="0" smtClean="0"/>
            </a:br>
            <a:r>
              <a:rPr lang="ru-RU" sz="2900" b="1" dirty="0" smtClean="0"/>
              <a:t>То, сидя на уроке,</a:t>
            </a:r>
            <a:br>
              <a:rPr lang="ru-RU" sz="2900" b="1" dirty="0" smtClean="0"/>
            </a:br>
            <a:r>
              <a:rPr lang="ru-RU" sz="2900" b="1" dirty="0" smtClean="0"/>
              <a:t>Не будете</a:t>
            </a:r>
            <a:br>
              <a:rPr lang="ru-RU" sz="2900" b="1" dirty="0" smtClean="0"/>
            </a:br>
            <a:r>
              <a:rPr lang="ru-RU" sz="2900" b="1" dirty="0" smtClean="0"/>
              <a:t>С товарищем</a:t>
            </a:r>
            <a:br>
              <a:rPr lang="ru-RU" sz="2900" b="1" dirty="0" smtClean="0"/>
            </a:br>
            <a:r>
              <a:rPr lang="ru-RU" sz="2900" b="1" dirty="0" smtClean="0"/>
              <a:t>Трещать, как две сороки.</a:t>
            </a:r>
            <a:br>
              <a:rPr lang="ru-RU" sz="2900" b="1" dirty="0" smtClean="0"/>
            </a:br>
            <a:r>
              <a:rPr lang="ru-RU" sz="2900" b="1" dirty="0" smtClean="0"/>
              <a:t>И ежели вы</a:t>
            </a:r>
            <a:br>
              <a:rPr lang="ru-RU" sz="2900" b="1" dirty="0" smtClean="0"/>
            </a:br>
            <a:r>
              <a:rPr lang="ru-RU" sz="2900" b="1" dirty="0" smtClean="0"/>
              <a:t>Вежливы,</a:t>
            </a:r>
            <a:br>
              <a:rPr lang="ru-RU" sz="2900" b="1" dirty="0" smtClean="0"/>
            </a:br>
            <a:r>
              <a:rPr lang="ru-RU" sz="2900" b="1" dirty="0" smtClean="0"/>
              <a:t>Поможете</a:t>
            </a:r>
            <a:br>
              <a:rPr lang="ru-RU" sz="2900" b="1" dirty="0" smtClean="0"/>
            </a:br>
            <a:r>
              <a:rPr lang="ru-RU" sz="2900" b="1" dirty="0" smtClean="0"/>
              <a:t>Вы маме</a:t>
            </a:r>
            <a:br>
              <a:rPr lang="ru-RU" sz="2900" b="1" dirty="0" smtClean="0"/>
            </a:br>
            <a:r>
              <a:rPr lang="ru-RU" sz="2900" b="1" dirty="0" smtClean="0"/>
              <a:t>И помощь ей предложите</a:t>
            </a:r>
            <a:br>
              <a:rPr lang="ru-RU" sz="2900" b="1" dirty="0" smtClean="0"/>
            </a:br>
            <a:r>
              <a:rPr lang="ru-RU" sz="2900" b="1" dirty="0" smtClean="0"/>
              <a:t>Без просьбы —</a:t>
            </a:r>
            <a:br>
              <a:rPr lang="ru-RU" sz="2900" b="1" dirty="0" smtClean="0"/>
            </a:br>
            <a:r>
              <a:rPr lang="ru-RU" sz="2900" b="1" dirty="0" smtClean="0"/>
              <a:t>То есть сами.</a:t>
            </a:r>
          </a:p>
          <a:p>
            <a:r>
              <a:rPr lang="ru-RU" sz="2900" b="1" dirty="0" smtClean="0"/>
              <a:t>И ежели вы</a:t>
            </a:r>
            <a:br>
              <a:rPr lang="ru-RU" sz="2900" b="1" dirty="0" smtClean="0"/>
            </a:br>
            <a:r>
              <a:rPr lang="ru-RU" sz="2900" b="1" dirty="0" smtClean="0"/>
              <a:t>Вежливы,</a:t>
            </a:r>
            <a:br>
              <a:rPr lang="ru-RU" sz="2900" b="1" dirty="0" smtClean="0"/>
            </a:br>
            <a:r>
              <a:rPr lang="ru-RU" sz="2900" b="1" dirty="0" smtClean="0"/>
              <a:t>То в разговоре с тетей,</a:t>
            </a:r>
            <a:br>
              <a:rPr lang="ru-RU" sz="2900" b="1" dirty="0" smtClean="0"/>
            </a:br>
            <a:r>
              <a:rPr lang="ru-RU" sz="2900" b="1" dirty="0" smtClean="0"/>
              <a:t>И с дедушкой,</a:t>
            </a:r>
            <a:br>
              <a:rPr lang="ru-RU" sz="2900" b="1" dirty="0" smtClean="0"/>
            </a:br>
            <a:r>
              <a:rPr lang="ru-RU" sz="2900" b="1" dirty="0" smtClean="0"/>
              <a:t>И с бабушкой</a:t>
            </a:r>
            <a:br>
              <a:rPr lang="ru-RU" sz="2900" b="1" dirty="0" smtClean="0"/>
            </a:br>
            <a:r>
              <a:rPr lang="ru-RU" b="1" dirty="0" smtClean="0"/>
              <a:t>Вы их не перебьете.</a:t>
            </a:r>
          </a:p>
          <a:p>
            <a:endParaRPr lang="ru-RU" b="1" dirty="0"/>
          </a:p>
        </p:txBody>
      </p:sp>
      <p:sp>
        <p:nvSpPr>
          <p:cNvPr id="19" name="Содержимое 18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343400" cy="5760640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/>
              <a:t>И ежели вы</a:t>
            </a:r>
            <a:br>
              <a:rPr lang="ru-RU" b="1" dirty="0" smtClean="0"/>
            </a:br>
            <a:r>
              <a:rPr lang="ru-RU" b="1" dirty="0" smtClean="0"/>
              <a:t>Вежливы,</a:t>
            </a:r>
            <a:br>
              <a:rPr lang="ru-RU" b="1" dirty="0" smtClean="0"/>
            </a:br>
            <a:r>
              <a:rPr lang="ru-RU" b="1" dirty="0" smtClean="0"/>
              <a:t>То вам, товарищ, надо </a:t>
            </a:r>
            <a:br>
              <a:rPr lang="ru-RU" b="1" dirty="0" smtClean="0"/>
            </a:br>
            <a:r>
              <a:rPr lang="ru-RU" b="1" dirty="0" smtClean="0"/>
              <a:t>Всегда без опоздания </a:t>
            </a:r>
            <a:br>
              <a:rPr lang="ru-RU" b="1" dirty="0" smtClean="0"/>
            </a:br>
            <a:r>
              <a:rPr lang="ru-RU" b="1" dirty="0" smtClean="0"/>
              <a:t>Ходить на сбор отряда.</a:t>
            </a:r>
            <a:br>
              <a:rPr lang="ru-RU" b="1" dirty="0" smtClean="0"/>
            </a:br>
            <a:r>
              <a:rPr lang="ru-RU" b="1" dirty="0" smtClean="0"/>
              <a:t>Не тратить же</a:t>
            </a:r>
            <a:br>
              <a:rPr lang="ru-RU" b="1" dirty="0" smtClean="0"/>
            </a:br>
            <a:r>
              <a:rPr lang="ru-RU" b="1" dirty="0" smtClean="0"/>
              <a:t>Товарищам,</a:t>
            </a:r>
            <a:br>
              <a:rPr lang="ru-RU" b="1" dirty="0" smtClean="0"/>
            </a:br>
            <a:r>
              <a:rPr lang="ru-RU" b="1" dirty="0" smtClean="0"/>
              <a:t>Явившимся заранее, </a:t>
            </a:r>
            <a:br>
              <a:rPr lang="ru-RU" b="1" dirty="0" smtClean="0"/>
            </a:br>
            <a:r>
              <a:rPr lang="ru-RU" b="1" dirty="0" smtClean="0"/>
              <a:t>Минуты на собрание, </a:t>
            </a:r>
            <a:br>
              <a:rPr lang="ru-RU" b="1" dirty="0" smtClean="0"/>
            </a:br>
            <a:r>
              <a:rPr lang="ru-RU" b="1" dirty="0" smtClean="0"/>
              <a:t>Часы на ожидание!..</a:t>
            </a:r>
          </a:p>
          <a:p>
            <a:r>
              <a:rPr lang="ru-RU" b="1" dirty="0" smtClean="0"/>
              <a:t>И ежели вы</a:t>
            </a:r>
            <a:br>
              <a:rPr lang="ru-RU" b="1" dirty="0" smtClean="0"/>
            </a:br>
            <a:r>
              <a:rPr lang="ru-RU" b="1" dirty="0" smtClean="0"/>
              <a:t>Вежливы,</a:t>
            </a:r>
            <a:br>
              <a:rPr lang="ru-RU" b="1" dirty="0" smtClean="0"/>
            </a:br>
            <a:r>
              <a:rPr lang="ru-RU" b="1" dirty="0" smtClean="0"/>
              <a:t>Тому, кто послабее,</a:t>
            </a:r>
            <a:br>
              <a:rPr lang="ru-RU" b="1" dirty="0" smtClean="0"/>
            </a:br>
            <a:r>
              <a:rPr lang="ru-RU" b="1" dirty="0" smtClean="0"/>
              <a:t>Вы будете защитником,</a:t>
            </a:r>
            <a:br>
              <a:rPr lang="ru-RU" b="1" dirty="0" smtClean="0"/>
            </a:br>
            <a:r>
              <a:rPr lang="ru-RU" b="1" dirty="0" smtClean="0"/>
              <a:t>Пред сильным не робея.</a:t>
            </a:r>
          </a:p>
          <a:p>
            <a:r>
              <a:rPr lang="ru-RU" b="1" dirty="0" smtClean="0"/>
              <a:t>Знал одного ребенка я.</a:t>
            </a:r>
            <a:br>
              <a:rPr lang="ru-RU" b="1" dirty="0" smtClean="0"/>
            </a:br>
            <a:r>
              <a:rPr lang="ru-RU" b="1" dirty="0" smtClean="0"/>
              <a:t>Гулял он с важной нянею.</a:t>
            </a:r>
            <a:br>
              <a:rPr lang="ru-RU" b="1" dirty="0" smtClean="0"/>
            </a:br>
            <a:r>
              <a:rPr lang="ru-RU" b="1" dirty="0" smtClean="0"/>
              <a:t>Она давала тонкое</a:t>
            </a:r>
            <a:br>
              <a:rPr lang="ru-RU" b="1" dirty="0" smtClean="0"/>
            </a:br>
            <a:r>
              <a:rPr lang="ru-RU" b="1" dirty="0" smtClean="0"/>
              <a:t>Ребенку</a:t>
            </a:r>
            <a:br>
              <a:rPr lang="ru-RU" b="1" dirty="0" smtClean="0"/>
            </a:br>
            <a:r>
              <a:rPr lang="ru-RU" b="1" dirty="0" smtClean="0"/>
              <a:t>Воспитание.</a:t>
            </a:r>
            <a:br>
              <a:rPr lang="ru-RU" b="1" dirty="0" smtClean="0"/>
            </a:br>
            <a:r>
              <a:rPr lang="ru-RU" b="1" dirty="0" smtClean="0"/>
              <a:t>Был вежлив</a:t>
            </a:r>
            <a:br>
              <a:rPr lang="ru-RU" b="1" dirty="0" smtClean="0"/>
            </a:br>
            <a:r>
              <a:rPr lang="ru-RU" b="1" dirty="0" smtClean="0"/>
              <a:t>Этот мальчик</a:t>
            </a:r>
            <a:br>
              <a:rPr lang="ru-RU" b="1" dirty="0" smtClean="0"/>
            </a:br>
            <a:r>
              <a:rPr lang="ru-RU" b="1" dirty="0" smtClean="0"/>
              <a:t>И, право, очень мил:</a:t>
            </a:r>
            <a:br>
              <a:rPr lang="ru-RU" b="1" dirty="0" smtClean="0"/>
            </a:br>
            <a:r>
              <a:rPr lang="ru-RU" b="1" dirty="0" smtClean="0"/>
              <a:t>Отняв у младших</a:t>
            </a:r>
            <a:br>
              <a:rPr lang="ru-RU" b="1" dirty="0" smtClean="0"/>
            </a:br>
            <a:r>
              <a:rPr lang="ru-RU" b="1" dirty="0" smtClean="0"/>
              <a:t>Мячик,</a:t>
            </a:r>
            <a:br>
              <a:rPr lang="ru-RU" b="1" dirty="0" smtClean="0"/>
            </a:br>
            <a:r>
              <a:rPr lang="ru-RU" b="1" dirty="0" smtClean="0"/>
              <a:t>Он их благодарил,</a:t>
            </a:r>
            <a:br>
              <a:rPr lang="ru-RU" b="1" dirty="0" smtClean="0"/>
            </a:br>
            <a:r>
              <a:rPr lang="ru-RU" b="1" dirty="0" smtClean="0"/>
              <a:t>“Спасибо!” — говорил.</a:t>
            </a:r>
            <a:br>
              <a:rPr lang="ru-RU" b="1" dirty="0" smtClean="0"/>
            </a:br>
            <a:r>
              <a:rPr lang="ru-RU" b="1" dirty="0" smtClean="0"/>
              <a:t>Нет, ежели вы</a:t>
            </a:r>
            <a:br>
              <a:rPr lang="ru-RU" b="1" dirty="0" smtClean="0"/>
            </a:br>
            <a:r>
              <a:rPr lang="ru-RU" b="1" dirty="0" smtClean="0"/>
              <a:t>Вежливы,</a:t>
            </a:r>
            <a:br>
              <a:rPr lang="ru-RU" b="1" dirty="0" smtClean="0"/>
            </a:br>
            <a:r>
              <a:rPr lang="ru-RU" b="1" dirty="0" smtClean="0"/>
              <a:t>То вы благодарите,</a:t>
            </a:r>
            <a:br>
              <a:rPr lang="ru-RU" b="1" dirty="0" smtClean="0"/>
            </a:br>
            <a:r>
              <a:rPr lang="ru-RU" b="1" dirty="0" smtClean="0"/>
              <a:t>Но мячика </a:t>
            </a:r>
            <a:br>
              <a:rPr lang="ru-RU" b="1" dirty="0" smtClean="0"/>
            </a:br>
            <a:r>
              <a:rPr lang="ru-RU" b="1" dirty="0" smtClean="0"/>
              <a:t>У мальчика </a:t>
            </a:r>
            <a:br>
              <a:rPr lang="ru-RU" b="1" dirty="0" smtClean="0"/>
            </a:br>
            <a:r>
              <a:rPr lang="ru-RU" b="1" dirty="0" smtClean="0"/>
              <a:t>Без спросу</a:t>
            </a:r>
            <a:br>
              <a:rPr lang="ru-RU" b="1" dirty="0" smtClean="0"/>
            </a:br>
            <a:r>
              <a:rPr lang="ru-RU" b="1" dirty="0" smtClean="0"/>
              <a:t>Не берите!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Поздравительная открытка</a:t>
            </a:r>
            <a:endParaRPr lang="ru-RU" sz="2000" dirty="0"/>
          </a:p>
        </p:txBody>
      </p:sp>
      <p:pic>
        <p:nvPicPr>
          <p:cNvPr id="6" name="Содержимое 5" descr="IMG_38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2823" y="1554163"/>
            <a:ext cx="6790753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сервировка</a:t>
            </a:r>
            <a:endParaRPr lang="ru-RU" sz="2800" dirty="0"/>
          </a:p>
        </p:txBody>
      </p:sp>
      <p:pic>
        <p:nvPicPr>
          <p:cNvPr id="7" name="Содержимое 6" descr="servirovka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60351" y="1554163"/>
            <a:ext cx="5375698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приборы</a:t>
            </a:r>
            <a:endParaRPr lang="ru-RU" sz="2800" dirty="0"/>
          </a:p>
        </p:txBody>
      </p:sp>
      <p:pic>
        <p:nvPicPr>
          <p:cNvPr id="4" name="Содержимое 3" descr="прибор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6950" y="2426494"/>
            <a:ext cx="4762500" cy="2781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салфетки</a:t>
            </a:r>
            <a:endParaRPr lang="ru-RU" sz="2800" dirty="0"/>
          </a:p>
        </p:txBody>
      </p:sp>
      <p:pic>
        <p:nvPicPr>
          <p:cNvPr id="4" name="Содержимое 3" descr="салфет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59" y="1338647"/>
            <a:ext cx="7861005" cy="48266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7544" y="1196753"/>
            <a:ext cx="8280920" cy="468052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          Работа над усвоением норм и правил этикета напоминает спираль: на каждом новом витке рассматриваются те же самые вопросы, но на более высоком уровне сложности, что необходимо учитывать при планировании тем. Данное планирование может быть использовано не только учителями начальных, но и средних классов. Необходимо лишь углубить рассматриваемые вопросы соответственно уровню развития учащихся и уровню </a:t>
            </a:r>
            <a:r>
              <a:rPr lang="ru-RU" sz="2400" dirty="0" err="1" smtClean="0"/>
              <a:t>сформированности</a:t>
            </a:r>
            <a:r>
              <a:rPr lang="ru-RU" sz="2400" dirty="0" smtClean="0"/>
              <a:t> у них определенных навыков и этических форм поведения.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Подготовка  СЕМИКЛАССНИКОВ К ИГРЕ «я КАДЕТ»</a:t>
            </a:r>
            <a:endParaRPr lang="ru-RU" sz="2800" dirty="0"/>
          </a:p>
        </p:txBody>
      </p:sp>
      <p:pic>
        <p:nvPicPr>
          <p:cNvPr id="4" name="Содержимое 3" descr="https://pp.vk.me/c622231/v622231190/46e47/50HwfxrxHEo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756084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/>
              <a:t>Правила школьного этикета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4800" y="836712"/>
            <a:ext cx="8686800" cy="5760640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1. Внешний вид.</a:t>
            </a:r>
            <a:endParaRPr lang="ru-RU" sz="2000" dirty="0" smtClean="0"/>
          </a:p>
          <a:p>
            <a:r>
              <a:rPr lang="ru-RU" sz="2000" i="1" dirty="0" smtClean="0"/>
              <a:t>•  Ежедневный деловой стиль одежды. </a:t>
            </a:r>
            <a:endParaRPr lang="ru-RU" sz="2000" dirty="0" smtClean="0"/>
          </a:p>
          <a:p>
            <a:r>
              <a:rPr lang="ru-RU" sz="2000" i="1" dirty="0" smtClean="0"/>
              <a:t>•  Сменная обувь должна быть обязательно. Входя в школу, обязательно  надо переодеть сменную обувь. </a:t>
            </a:r>
            <a:endParaRPr lang="ru-RU" sz="2000" dirty="0" smtClean="0"/>
          </a:p>
          <a:p>
            <a:r>
              <a:rPr lang="ru-RU" sz="2000" i="1" dirty="0" smtClean="0"/>
              <a:t>•  Прическа должна соответствовать деловому стилю одежды.  </a:t>
            </a:r>
            <a:endParaRPr lang="ru-RU" sz="2000" dirty="0" smtClean="0"/>
          </a:p>
          <a:p>
            <a:r>
              <a:rPr lang="ru-RU" sz="2000" b="1" i="1" dirty="0" smtClean="0"/>
              <a:t>2. Доброжелательность.</a:t>
            </a:r>
            <a:endParaRPr lang="ru-RU" sz="2000" dirty="0" smtClean="0"/>
          </a:p>
          <a:p>
            <a:r>
              <a:rPr lang="ru-RU" sz="2000" i="1" dirty="0" smtClean="0"/>
              <a:t>•  Мы доброжелательно относимся друг к другу. Здороваемся. </a:t>
            </a:r>
            <a:endParaRPr lang="ru-RU" sz="2000" dirty="0" smtClean="0"/>
          </a:p>
          <a:p>
            <a:r>
              <a:rPr lang="ru-RU" sz="2000" i="1" dirty="0" smtClean="0"/>
              <a:t>•  Здороваемся со всеми взрослыми, независимо от того, учат они нас или нет </a:t>
            </a:r>
            <a:endParaRPr lang="ru-RU" sz="2000" dirty="0" smtClean="0"/>
          </a:p>
          <a:p>
            <a:r>
              <a:rPr lang="ru-RU" sz="2000" i="1" dirty="0" smtClean="0"/>
              <a:t>•  Улыбаемся. Не ходим с кислыми лицами. </a:t>
            </a:r>
            <a:endParaRPr lang="ru-RU" sz="2000" dirty="0" smtClean="0"/>
          </a:p>
          <a:p>
            <a:r>
              <a:rPr lang="ru-RU" sz="2000" i="1" dirty="0" smtClean="0"/>
              <a:t>•  Обращаемся друг к другу по имени. </a:t>
            </a:r>
            <a:endParaRPr lang="ru-RU" sz="2000" dirty="0" smtClean="0"/>
          </a:p>
          <a:p>
            <a:r>
              <a:rPr lang="ru-RU" sz="2000" b="1" i="1" dirty="0" smtClean="0"/>
              <a:t>3. Поведение и дисциплина. </a:t>
            </a:r>
            <a:endParaRPr lang="ru-RU" sz="2000" dirty="0" smtClean="0"/>
          </a:p>
          <a:p>
            <a:r>
              <a:rPr lang="ru-RU" sz="2000" i="1" dirty="0" smtClean="0"/>
              <a:t>•  В школе не сорим, пользуемся урнами как воспитанные люди. </a:t>
            </a:r>
            <a:endParaRPr lang="ru-RU" sz="2000" dirty="0" smtClean="0"/>
          </a:p>
          <a:p>
            <a:r>
              <a:rPr lang="ru-RU" sz="2000" i="1" dirty="0" smtClean="0"/>
              <a:t>•  Бережем то, что находится в школе. Не раскрашиваем стены, стенды, таблички и т.д. </a:t>
            </a:r>
            <a:endParaRPr lang="ru-RU" sz="2000" dirty="0" smtClean="0"/>
          </a:p>
          <a:p>
            <a:r>
              <a:rPr lang="ru-RU" sz="2000" i="1" dirty="0" smtClean="0"/>
              <a:t>•  Не опаздываем и не прогуливаем уроки. </a:t>
            </a:r>
            <a:endParaRPr lang="ru-RU" sz="2000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>
            <a:normAutofit/>
          </a:bodyPr>
          <a:lstStyle/>
          <a:p>
            <a:pPr algn="r"/>
            <a:r>
              <a:rPr lang="ru-RU" sz="1600" b="1" dirty="0" smtClean="0"/>
              <a:t>ЭТИКЕТ	</a:t>
            </a:r>
            <a:r>
              <a:rPr lang="ru-RU" sz="1600" dirty="0" smtClean="0"/>
              <a:t> [</a:t>
            </a:r>
            <a:r>
              <a:rPr lang="ru-RU" sz="1600" dirty="0"/>
              <a:t>франц. etiquette].Установленный порядок поведения, форм обхождения в какой-либо среде, в определённых условиях</a:t>
            </a:r>
            <a:r>
              <a:rPr lang="ru-RU" sz="1600" dirty="0" smtClean="0"/>
              <a:t>.</a:t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Большой толковый словарь.</a:t>
            </a:r>
            <a:br>
              <a:rPr lang="ru-RU" sz="1600" dirty="0"/>
            </a:br>
            <a:r>
              <a:rPr lang="ru-RU" sz="1600" dirty="0"/>
              <a:t> </a:t>
            </a:r>
            <a:br>
              <a:rPr lang="ru-RU" sz="1600" dirty="0"/>
            </a:br>
            <a:r>
              <a:rPr lang="ru-RU" sz="1600" b="1" dirty="0" smtClean="0"/>
              <a:t>ЭТИКЕТ</a:t>
            </a:r>
            <a:r>
              <a:rPr lang="ru-RU" sz="1600" dirty="0" smtClean="0"/>
              <a:t> 	(</a:t>
            </a:r>
            <a:r>
              <a:rPr lang="ru-RU" sz="1600" dirty="0"/>
              <a:t>от фр. etiquette). Система установленных в определенной культуре требований, предъявляемых к поведению человека в различных ситуациях. На занятиях по языку изучается </a:t>
            </a:r>
            <a:r>
              <a:rPr lang="ru-RU" sz="1600" i="1" dirty="0">
                <a:hlinkClick r:id="rId2"/>
              </a:rPr>
              <a:t>речевой этикет</a:t>
            </a:r>
            <a:r>
              <a:rPr lang="ru-RU" sz="1600" dirty="0">
                <a:hlinkClick r:id="rId2"/>
              </a:rPr>
              <a:t> </a:t>
            </a:r>
            <a:r>
              <a:rPr lang="ru-RU" sz="1600" dirty="0"/>
              <a:t>как совокупность правил </a:t>
            </a:r>
            <a:r>
              <a:rPr lang="ru-RU" sz="1600" i="1" dirty="0">
                <a:hlinkClick r:id="rId3"/>
              </a:rPr>
              <a:t>речевого поведения</a:t>
            </a:r>
            <a:r>
              <a:rPr lang="ru-RU" sz="1600" dirty="0"/>
              <a:t>, реализующихся с помощью принятых в данном языковом сообществе устойчивых речевых формул и выражений</a:t>
            </a:r>
            <a:r>
              <a:rPr lang="ru-RU" sz="1600" dirty="0" smtClean="0"/>
              <a:t>.</a:t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Словарь методических терминов.</a:t>
            </a:r>
            <a:br>
              <a:rPr lang="ru-RU" sz="1600" dirty="0"/>
            </a:br>
            <a:endParaRPr lang="ru-RU" sz="16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/>
              <a:t>Правила школьного этикета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4800" y="836712"/>
            <a:ext cx="8686800" cy="5832648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•  В столовой убираем за собой посуду. Пусть в столовой уютно будет всем. </a:t>
            </a:r>
            <a:endParaRPr lang="ru-RU" sz="2000" dirty="0" smtClean="0"/>
          </a:p>
          <a:p>
            <a:r>
              <a:rPr lang="ru-RU" sz="2000" i="1" dirty="0" smtClean="0"/>
              <a:t>•  Не пользуемся во время уроков телефонами и плеерами. </a:t>
            </a:r>
            <a:endParaRPr lang="ru-RU" sz="2000" dirty="0" smtClean="0"/>
          </a:p>
          <a:p>
            <a:r>
              <a:rPr lang="ru-RU" sz="2000" i="1" dirty="0" smtClean="0"/>
              <a:t>•  Ведем себя культурно. </a:t>
            </a:r>
            <a:endParaRPr lang="ru-RU" sz="2000" dirty="0" smtClean="0"/>
          </a:p>
          <a:p>
            <a:r>
              <a:rPr lang="ru-RU" sz="2000" b="1" i="1" dirty="0" smtClean="0"/>
              <a:t>4. Наша речь. </a:t>
            </a:r>
            <a:endParaRPr lang="ru-RU" sz="2000" dirty="0" smtClean="0"/>
          </a:p>
          <a:p>
            <a:r>
              <a:rPr lang="ru-RU" sz="2000" i="1" dirty="0" smtClean="0"/>
              <a:t>•  Не повышаем голос и не кричим. </a:t>
            </a:r>
            <a:endParaRPr lang="ru-RU" sz="2000" dirty="0" smtClean="0"/>
          </a:p>
          <a:p>
            <a:r>
              <a:rPr lang="ru-RU" sz="2000" i="1" dirty="0" smtClean="0"/>
              <a:t>•  Вежливо разговариваем со взрослыми и между собой. </a:t>
            </a:r>
            <a:endParaRPr lang="ru-RU" sz="2000" dirty="0" smtClean="0"/>
          </a:p>
          <a:p>
            <a:r>
              <a:rPr lang="ru-RU" sz="2000" i="1" dirty="0" smtClean="0"/>
              <a:t>•  Не говорим друг другу плохие слова. </a:t>
            </a:r>
            <a:endParaRPr lang="ru-RU" sz="2000" dirty="0" smtClean="0"/>
          </a:p>
          <a:p>
            <a:r>
              <a:rPr lang="ru-RU" sz="2000" b="1" i="1" dirty="0" smtClean="0"/>
              <a:t>5. Общественные места </a:t>
            </a:r>
            <a:endParaRPr lang="ru-RU" sz="2000" dirty="0" smtClean="0"/>
          </a:p>
          <a:p>
            <a:r>
              <a:rPr lang="ru-RU" sz="2000" i="1" dirty="0" smtClean="0"/>
              <a:t>•  Во время проведения массовых мероприятий входим в актовый зал и столовую без рюкзаков и верхней одежды. </a:t>
            </a:r>
            <a:endParaRPr lang="ru-RU" sz="2000" dirty="0" smtClean="0"/>
          </a:p>
          <a:p>
            <a:r>
              <a:rPr lang="ru-RU" sz="2000" i="1" dirty="0" smtClean="0"/>
              <a:t>•  Не трогаем и не портим чужие вещи. </a:t>
            </a:r>
            <a:endParaRPr lang="ru-RU" sz="2000" dirty="0" smtClean="0"/>
          </a:p>
          <a:p>
            <a:r>
              <a:rPr lang="ru-RU" sz="2000" i="1" dirty="0" smtClean="0"/>
              <a:t>•  На урок физкультуры в спортзал входим в спортивной форме и спортивной обуви. </a:t>
            </a:r>
            <a:endParaRPr lang="ru-RU" sz="2000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i="1" dirty="0" smtClean="0"/>
              <a:t>Напутствия воспитанным ученикам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08720"/>
            <a:ext cx="8686800" cy="5616624"/>
          </a:xfrm>
        </p:spPr>
        <p:txBody>
          <a:bodyPr>
            <a:normAutofit/>
          </a:bodyPr>
          <a:lstStyle/>
          <a:p>
            <a:r>
              <a:rPr lang="ru-RU" sz="1800" i="1" dirty="0" smtClean="0"/>
              <a:t>•</a:t>
            </a:r>
            <a:r>
              <a:rPr lang="ru-RU" sz="2000" i="1" dirty="0" smtClean="0"/>
              <a:t>  Люби свою школу, гордись ею. </a:t>
            </a:r>
            <a:endParaRPr lang="ru-RU" sz="2000" dirty="0" smtClean="0"/>
          </a:p>
          <a:p>
            <a:r>
              <a:rPr lang="ru-RU" sz="2000" i="1" dirty="0" smtClean="0"/>
              <a:t>•  Пусть школа станет для тебя школой радости и доверия, взросления и мудрости. </a:t>
            </a:r>
            <a:endParaRPr lang="ru-RU" sz="2000" dirty="0" smtClean="0"/>
          </a:p>
          <a:p>
            <a:r>
              <a:rPr lang="ru-RU" sz="2000" i="1" dirty="0" smtClean="0"/>
              <a:t>•  Люби и уважай своих учителей, относись к ним так, как ты бы хотел, чтобы относились к тебе. </a:t>
            </a:r>
            <a:endParaRPr lang="ru-RU" sz="2000" dirty="0" smtClean="0"/>
          </a:p>
          <a:p>
            <a:r>
              <a:rPr lang="ru-RU" sz="2000" i="1" dirty="0" smtClean="0"/>
              <a:t>•  Будь честен – с одноклассниками, с учителями, с родителями, с самим собой, и ты научишься быть справедливым. </a:t>
            </a:r>
            <a:endParaRPr lang="ru-RU" sz="2000" dirty="0" smtClean="0"/>
          </a:p>
          <a:p>
            <a:r>
              <a:rPr lang="ru-RU" sz="2000" i="1" dirty="0" smtClean="0"/>
              <a:t>•  Береги школу – свой второй дом. Помни, чисто не там, где убирают, а там, где не сорят. </a:t>
            </a:r>
            <a:endParaRPr lang="ru-RU" sz="2000" dirty="0" smtClean="0"/>
          </a:p>
          <a:p>
            <a:r>
              <a:rPr lang="ru-RU" sz="2000" i="1" dirty="0" smtClean="0"/>
              <a:t>•  Знай: внешний вид – твоя визитная карточка. </a:t>
            </a:r>
            <a:endParaRPr lang="ru-RU" sz="2000" dirty="0" smtClean="0"/>
          </a:p>
          <a:p>
            <a:r>
              <a:rPr lang="ru-RU" sz="2000" i="1" dirty="0" smtClean="0"/>
              <a:t>•  Развивай себя во всем: занимайся спортом, овладевай знаниями, достигай успехов в науке. </a:t>
            </a:r>
            <a:endParaRPr lang="ru-RU" sz="2000" dirty="0" smtClean="0"/>
          </a:p>
          <a:p>
            <a:r>
              <a:rPr lang="ru-RU" sz="2000" i="1" dirty="0" smtClean="0"/>
              <a:t>•  Высокая культура речи – это то, что должно отличать ученика школы.</a:t>
            </a: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sz="2000" dirty="0" err="1" smtClean="0"/>
              <a:t>Арцишевский</a:t>
            </a:r>
            <a:r>
              <a:rPr lang="ru-RU" sz="2000" dirty="0" smtClean="0"/>
              <a:t> И.С. Мобильный этикет. Записки для гнома.- СПб.: «ИНВАР», 2012. – 40с.</a:t>
            </a:r>
          </a:p>
          <a:p>
            <a:pPr lvl="0"/>
            <a:r>
              <a:rPr lang="ru-RU" sz="2000" dirty="0" smtClean="0"/>
              <a:t> Гольдникова А. Хорошие манеры в рисунках и примерах. – М.: Молодая гвардия, 1987. – 151с.</a:t>
            </a:r>
          </a:p>
          <a:p>
            <a:pPr lvl="0"/>
            <a:r>
              <a:rPr lang="ru-RU" sz="2000" dirty="0" smtClean="0"/>
              <a:t>Настольная книга для мальчиков: - М.: ЗАО Изд-во </a:t>
            </a:r>
            <a:r>
              <a:rPr lang="ru-RU" sz="2000" dirty="0" err="1" smtClean="0"/>
              <a:t>ЭКСМО-Пресс</a:t>
            </a:r>
            <a:r>
              <a:rPr lang="ru-RU" sz="2000" dirty="0" smtClean="0"/>
              <a:t>, 2000. – 320с.</a:t>
            </a:r>
          </a:p>
          <a:p>
            <a:pPr lvl="0"/>
            <a:r>
              <a:rPr lang="ru-RU" sz="2000" dirty="0" smtClean="0"/>
              <a:t>Смирнов Н.А. Этика и этикет младших школьников. Пособие для учителей и родителей учащихся младших классов – М.: Школьная пресса, 2002. 112с.</a:t>
            </a:r>
          </a:p>
          <a:p>
            <a:pPr lvl="0"/>
            <a:r>
              <a:rPr lang="ru-RU" sz="2000" dirty="0" smtClean="0"/>
              <a:t>Современная энциклопедия для девочек/ сост. Н.М. Волчек. – Мн.: Современный литератор, 1999. 672с.</a:t>
            </a:r>
          </a:p>
          <a:p>
            <a:pPr lvl="0"/>
            <a:r>
              <a:rPr lang="ru-RU" sz="2000" dirty="0" err="1" smtClean="0"/>
              <a:t>Чудакова</a:t>
            </a:r>
            <a:r>
              <a:rPr lang="ru-RU" sz="2000" dirty="0" smtClean="0"/>
              <a:t> Н.В. Этикет от А до Я. – М.: ООО «Фирма «Издательство АСТ», 1999. – 112 с.</a:t>
            </a:r>
          </a:p>
          <a:p>
            <a:pPr lvl="0"/>
            <a:r>
              <a:rPr lang="ru-RU" sz="2000" dirty="0" smtClean="0"/>
              <a:t>Этикет на каждый день. - М.: ОЛМА - ПРЕСС, 2005. – 304 с.</a:t>
            </a:r>
          </a:p>
          <a:p>
            <a:r>
              <a:rPr lang="ru-RU" sz="1800" dirty="0" smtClean="0"/>
              <a:t> 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2996952"/>
          </a:xfrm>
        </p:spPr>
        <p:txBody>
          <a:bodyPr>
            <a:normAutofit/>
          </a:bodyPr>
          <a:lstStyle/>
          <a:p>
            <a:r>
              <a:rPr lang="ru-RU" sz="5400" i="1" u="sng" dirty="0" smtClean="0"/>
              <a:t>   Спасибо за внимание!</a:t>
            </a:r>
            <a:endParaRPr lang="ru-RU" sz="5400" i="1" u="sng" dirty="0"/>
          </a:p>
        </p:txBody>
      </p:sp>
      <p:pic>
        <p:nvPicPr>
          <p:cNvPr id="4" name="Содержимое 3" descr="https://pp.vk.me/c5456/u155827102/-14/x_4921c6b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924944"/>
            <a:ext cx="554461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	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675461"/>
          </a:xfrm>
        </p:spPr>
        <p:txBody>
          <a:bodyPr>
            <a:noAutofit/>
          </a:bodyPr>
          <a:lstStyle/>
          <a:p>
            <a:r>
              <a:rPr lang="ru-RU" sz="2000" dirty="0" smtClean="0"/>
              <a:t>         Настоящая  программа  внеурочной  деятельности     является программой воспитания </a:t>
            </a:r>
            <a:r>
              <a:rPr lang="ru-RU" sz="2000" dirty="0" err="1" smtClean="0"/>
              <a:t>духовно-нравственой</a:t>
            </a:r>
            <a:r>
              <a:rPr lang="ru-RU" sz="2000" dirty="0" smtClean="0"/>
              <a:t> культуры школьников. Она  рассчитана на 1 год (34 занятия),1 час в неделю, предполагает участие учащихся начальных классов общеобразовательной школы, реализуется  на  базе  общеобразовательной  школы во внеурочное время.</a:t>
            </a:r>
            <a:br>
              <a:rPr lang="ru-RU" sz="2000" dirty="0" smtClean="0"/>
            </a:br>
            <a:r>
              <a:rPr lang="ru-RU" sz="2000" dirty="0" smtClean="0"/>
              <a:t> 	Актуальность программы обусловлена низким уровнем знаний норм   и   правил   поведения ,  вежливого   общения   и   учтивости, принятых  в  обществе.  Развитие  культуры  поведения  и общения современных    школьников    является    очень    важным .   Кружок «Этикет»  позволяет  реализовать  одно  из основных направлений ФГОС   -   освоение  учащимися  социального  опыта ,  социальных ролей,  соответствующих  деятельности  данного  возраста, норм и правил общественного поведения.</a:t>
            </a:r>
            <a:br>
              <a:rPr lang="ru-RU" sz="2000" dirty="0" smtClean="0"/>
            </a:br>
            <a:r>
              <a:rPr lang="ru-RU" sz="2000" dirty="0" smtClean="0"/>
              <a:t>	 Специфика организации занятий предполагает в течение часа совмещать   и   практические,   и  теоретические  задания.   Широко используются  групповые  формы  работы с детьми, внеаудиторные занятия.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программы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Освоение опыта культурного, вежливого поведения и общения в современном обществе.</a:t>
            </a:r>
            <a:endParaRPr lang="ru-RU" dirty="0"/>
          </a:p>
        </p:txBody>
      </p:sp>
      <p:pic>
        <p:nvPicPr>
          <p:cNvPr id="5" name="Рисунок 4" descr="http://savepic.net/703185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284984"/>
            <a:ext cx="5712460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Познакомить с нормами и правилами культурного поведения.</a:t>
            </a:r>
          </a:p>
          <a:p>
            <a:pPr lvl="0"/>
            <a:r>
              <a:rPr lang="ru-RU" dirty="0" smtClean="0"/>
              <a:t>Обучить навыкам вежливого общения.</a:t>
            </a:r>
          </a:p>
          <a:p>
            <a:pPr lvl="0"/>
            <a:r>
              <a:rPr lang="ru-RU" dirty="0" smtClean="0"/>
              <a:t>Воспитать уважительное отношение к себе, к окружающим, к своей школе.</a:t>
            </a:r>
          </a:p>
          <a:p>
            <a:pPr lvl="0"/>
            <a:r>
              <a:rPr lang="ru-RU" dirty="0" smtClean="0"/>
              <a:t>Показать школьникам возможности самосовершенствования.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Форма реализации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Групповые занятия, лекции, беседы, ролевые игры, творческие задания, экскурсии.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Содержание программы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/>
              <a:t>История этикета</a:t>
            </a:r>
          </a:p>
          <a:p>
            <a:r>
              <a:rPr lang="ru-RU" sz="1600" b="1" dirty="0" smtClean="0"/>
              <a:t>Поведение в общественных местах</a:t>
            </a:r>
          </a:p>
          <a:p>
            <a:r>
              <a:rPr lang="ru-RU" sz="1600" b="1" dirty="0" smtClean="0"/>
              <a:t>Прием гостей</a:t>
            </a:r>
          </a:p>
          <a:p>
            <a:r>
              <a:rPr lang="ru-RU" sz="1600" b="1" dirty="0" smtClean="0"/>
              <a:t>Вежливые слова</a:t>
            </a:r>
          </a:p>
          <a:p>
            <a:r>
              <a:rPr lang="ru-RU" sz="1600" b="1" dirty="0" smtClean="0"/>
              <a:t>Внешний вид</a:t>
            </a:r>
          </a:p>
          <a:p>
            <a:r>
              <a:rPr lang="ru-RU" sz="1600" b="1" dirty="0" smtClean="0"/>
              <a:t>Мы играем</a:t>
            </a:r>
          </a:p>
          <a:p>
            <a:r>
              <a:rPr lang="ru-RU" sz="1600" b="1" dirty="0" smtClean="0"/>
              <a:t>Человек заболел</a:t>
            </a:r>
          </a:p>
          <a:p>
            <a:r>
              <a:rPr lang="ru-RU" sz="1600" b="1" dirty="0" smtClean="0"/>
              <a:t>Телефонный этикет</a:t>
            </a:r>
          </a:p>
          <a:p>
            <a:r>
              <a:rPr lang="ru-RU" sz="1600" b="1" dirty="0" smtClean="0"/>
              <a:t>Ты и незнакомый человек</a:t>
            </a:r>
          </a:p>
          <a:p>
            <a:r>
              <a:rPr lang="ru-RU" sz="1600" b="1" dirty="0" smtClean="0"/>
              <a:t>Взрослые и дети</a:t>
            </a:r>
          </a:p>
          <a:p>
            <a:r>
              <a:rPr lang="ru-RU" sz="1600" b="1" dirty="0" smtClean="0"/>
              <a:t>Наши четвероногие друзья</a:t>
            </a:r>
          </a:p>
          <a:p>
            <a:r>
              <a:rPr lang="ru-RU" sz="1600" b="1" dirty="0" smtClean="0"/>
              <a:t>Праздники в нашей жизни</a:t>
            </a:r>
          </a:p>
          <a:p>
            <a:r>
              <a:rPr lang="ru-RU" sz="1600" b="1" dirty="0" smtClean="0"/>
              <a:t>Письмо</a:t>
            </a:r>
          </a:p>
          <a:p>
            <a:r>
              <a:rPr lang="ru-RU" sz="1600" b="1" dirty="0" smtClean="0"/>
              <a:t>Обобщающее занятие</a:t>
            </a:r>
          </a:p>
          <a:p>
            <a:endParaRPr lang="ru-RU" sz="1600" dirty="0"/>
          </a:p>
        </p:txBody>
      </p:sp>
      <p:pic>
        <p:nvPicPr>
          <p:cNvPr id="5" name="Рисунок 4" descr="http://england.turizm-online.ru/images/trad0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124744"/>
            <a:ext cx="446449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Планируемые результаты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Полученные результаты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5353323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400" dirty="0" smtClean="0"/>
              <a:t>Освоение воспитанниками теоретического материала программы. </a:t>
            </a:r>
          </a:p>
          <a:p>
            <a:pPr lvl="0"/>
            <a:r>
              <a:rPr lang="ru-RU" sz="2400" dirty="0" smtClean="0"/>
              <a:t>Формирование  навыков правильного поведения в любой обстановке (в школе, в театре, в автобусе, в кафе, в гостях…), в любой жизненной ситуации (знакомство, телефонный разговор, нежданные гости, выбор подарка…). </a:t>
            </a:r>
          </a:p>
          <a:p>
            <a:r>
              <a:rPr lang="ru-RU" sz="2400" dirty="0" smtClean="0"/>
              <a:t>Умение анализировать свои поступки.</a:t>
            </a:r>
            <a:endParaRPr lang="ru-RU" sz="2400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499992" y="1340768"/>
            <a:ext cx="4437274" cy="5517232"/>
          </a:xfrm>
        </p:spPr>
        <p:txBody>
          <a:bodyPr>
            <a:normAutofit/>
          </a:bodyPr>
          <a:lstStyle/>
          <a:p>
            <a:r>
              <a:rPr lang="ru-RU" dirty="0" smtClean="0"/>
              <a:t>Ученики узнали основные правила приличия, речевой этикет.</a:t>
            </a:r>
          </a:p>
          <a:p>
            <a:r>
              <a:rPr lang="ru-RU" dirty="0" smtClean="0"/>
              <a:t>Стали вежливо вести себя в школе, научились адекватно вести себя в различных повседневных ситуациях.</a:t>
            </a:r>
          </a:p>
          <a:p>
            <a:r>
              <a:rPr lang="ru-RU" dirty="0" smtClean="0"/>
              <a:t>Научились анализировать свои поступки.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Формы подведения итогов</a:t>
            </a:r>
            <a:endParaRPr lang="ru-RU" sz="28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- </a:t>
            </a:r>
            <a:r>
              <a:rPr lang="ru-RU" sz="2800" i="1" dirty="0" smtClean="0"/>
              <a:t>опрос,</a:t>
            </a:r>
          </a:p>
          <a:p>
            <a:r>
              <a:rPr lang="ru-RU" sz="2800" i="1" dirty="0" smtClean="0"/>
              <a:t>- выполнение индивидуальных и групповых творческих заданий,</a:t>
            </a:r>
          </a:p>
          <a:p>
            <a:r>
              <a:rPr lang="ru-RU" sz="2800" i="1" dirty="0" smtClean="0"/>
              <a:t>- проведение творческих мероприятий.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919</TotalTime>
  <Words>640</Words>
  <Application>Microsoft Office PowerPoint</Application>
  <PresentationFormat>Экран (4:3)</PresentationFormat>
  <Paragraphs>136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Кружок «Этикет» как форма внеурочной деятельности в условиях реализации ФГОС ООО</vt:lpstr>
      <vt:lpstr>ЭТИКЕТ  [франц. etiquette].Установленный порядок поведения, форм обхождения в какой-либо среде, в определённых условиях.  Большой толковый словарь.   ЭТИКЕТ  (от фр. etiquette). Система установленных в определенной культуре требований, предъявляемых к поведению человека в различных ситуациях. На занятиях по языку изучается речевой этикет как совокупность правил речевого поведения, реализующихся с помощью принятых в данном языковом сообществе устойчивых речевых формул и выражений.  Словарь методических терминов. </vt:lpstr>
      <vt:lpstr>  </vt:lpstr>
      <vt:lpstr>Цель программы</vt:lpstr>
      <vt:lpstr>Задачи</vt:lpstr>
      <vt:lpstr>Форма реализации</vt:lpstr>
      <vt:lpstr>Содержание программы</vt:lpstr>
      <vt:lpstr>Слайд 8</vt:lpstr>
      <vt:lpstr>Формы подведения итогов</vt:lpstr>
      <vt:lpstr>Трудности, возникавшие в процессе работы</vt:lpstr>
      <vt:lpstr>Связь с общеобразовательными предметами</vt:lpstr>
      <vt:lpstr>С. Я. Маршак  «ежели вы вежливы»</vt:lpstr>
      <vt:lpstr>Поздравительная открытка</vt:lpstr>
      <vt:lpstr>сервировка</vt:lpstr>
      <vt:lpstr>приборы</vt:lpstr>
      <vt:lpstr>салфетки</vt:lpstr>
      <vt:lpstr>Слайд 17</vt:lpstr>
      <vt:lpstr>Подготовка  СЕМИКЛАССНИКОВ К ИГРЕ «я КАДЕТ»</vt:lpstr>
      <vt:lpstr>Правила школьного этикета  </vt:lpstr>
      <vt:lpstr>Правила школьного этикета  </vt:lpstr>
      <vt:lpstr>Напутствия воспитанным ученикам </vt:lpstr>
      <vt:lpstr>Список литературы</vt:lpstr>
      <vt:lpstr>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Семья</dc:creator>
  <cp:lastModifiedBy>Admin</cp:lastModifiedBy>
  <cp:revision>100</cp:revision>
  <dcterms:created xsi:type="dcterms:W3CDTF">2012-09-25T18:36:46Z</dcterms:created>
  <dcterms:modified xsi:type="dcterms:W3CDTF">2015-10-23T07:34:37Z</dcterms:modified>
</cp:coreProperties>
</file>