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72" r:id="rId13"/>
    <p:sldId id="267" r:id="rId14"/>
    <p:sldId id="268" r:id="rId15"/>
    <p:sldId id="273" r:id="rId16"/>
    <p:sldId id="269" r:id="rId17"/>
    <p:sldId id="270" r:id="rId18"/>
    <p:sldId id="279" r:id="rId19"/>
    <p:sldId id="271" r:id="rId20"/>
    <p:sldId id="274" r:id="rId21"/>
    <p:sldId id="275" r:id="rId22"/>
    <p:sldId id="276" r:id="rId23"/>
    <p:sldId id="277" r:id="rId24"/>
    <p:sldId id="278" r:id="rId25"/>
    <p:sldId id="281" r:id="rId26"/>
    <p:sldId id="280" r:id="rId2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-138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28.11.2017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28.11.2017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28.11.2017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28.11.2017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28.11.2017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28.11.2017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28.11.2017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28.11.2017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28.11.2017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28.11.2017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28.11.2017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28.11.2017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404285" y="4581128"/>
            <a:ext cx="5488195" cy="1112759"/>
          </a:xfrm>
        </p:spPr>
        <p:txBody>
          <a:bodyPr>
            <a:noAutofit/>
          </a:bodyPr>
          <a:lstStyle/>
          <a:p>
            <a:pPr algn="ctr"/>
            <a:r>
              <a:rPr lang="ru-RU" sz="1800" dirty="0" smtClean="0"/>
              <a:t>Подготовила</a:t>
            </a:r>
          </a:p>
          <a:p>
            <a:pPr algn="ctr"/>
            <a:r>
              <a:rPr lang="ru-RU" sz="1800" b="1" dirty="0" smtClean="0"/>
              <a:t> ПУШКОВА ИРИНА АЛЕКСЕЕВНА</a:t>
            </a:r>
            <a:endParaRPr lang="ru-RU" sz="1800" b="1" dirty="0" smtClean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99592" y="260648"/>
            <a:ext cx="7175351" cy="3456384"/>
          </a:xfrm>
        </p:spPr>
        <p:txBody>
          <a:bodyPr/>
          <a:lstStyle/>
          <a:p>
            <a:pPr marL="182880" indent="0" algn="ctr">
              <a:buNone/>
            </a:pPr>
            <a:r>
              <a:rPr lang="ru-RU" sz="3600" b="0" i="1" dirty="0" smtClean="0">
                <a:solidFill>
                  <a:schemeClr val="accent6"/>
                </a:solidFill>
                <a:effectLst/>
              </a:rPr>
              <a:t>Классификация стратегий родительского поведения и стили воспитания. Стиль семейного воспитания и его влияние на развитие личности ребенка.</a:t>
            </a:r>
            <a:r>
              <a:rPr lang="ru-RU" b="0" dirty="0">
                <a:effectLst/>
              </a:rPr>
              <a:t/>
            </a:r>
            <a:br>
              <a:rPr lang="ru-RU" b="0" dirty="0">
                <a:effectLst/>
              </a:rPr>
            </a:br>
            <a:endParaRPr lang="ru-RU" sz="4800" b="0" dirty="0"/>
          </a:p>
        </p:txBody>
      </p:sp>
    </p:spTree>
    <p:extLst>
      <p:ext uri="{BB962C8B-B14F-4D97-AF65-F5344CB8AC3E}">
        <p14:creationId xmlns:p14="http://schemas.microsoft.com/office/powerpoint/2010/main" xmlns="" val="140276392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51520" y="476672"/>
            <a:ext cx="8208912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i="1" dirty="0"/>
              <a:t>Родительский контроль </a:t>
            </a:r>
            <a:r>
              <a:rPr lang="ru-RU" dirty="0"/>
              <a:t>связан со степенью выраженности у родителей тенденции к запретам. Те, у кого она совершенно очевидна, ограничивают право ребенка следовать его собственным побуждениям, активно добиваются от детей подчинения правилам и следят, чтобы они полностью выполняли свои обязанности. Напротив, родители, для которых запретительные тенденции не характерны, не так строго контролируют детей, предъявляют к ним меньше требований и налагают меньше ограничений на их поведение и выражение ими эмоций</a:t>
            </a:r>
            <a:r>
              <a:rPr lang="ru-RU" dirty="0" smtClean="0"/>
              <a:t>.</a:t>
            </a:r>
            <a:endParaRPr lang="en-US" dirty="0" smtClean="0"/>
          </a:p>
          <a:p>
            <a:pPr algn="just"/>
            <a:endParaRPr lang="en-US" dirty="0" smtClean="0"/>
          </a:p>
          <a:p>
            <a:pPr algn="just"/>
            <a:endParaRPr lang="en-US" dirty="0" smtClean="0"/>
          </a:p>
          <a:p>
            <a:pPr algn="just"/>
            <a:endParaRPr lang="en-US" dirty="0"/>
          </a:p>
          <a:p>
            <a:pPr algn="just"/>
            <a:endParaRPr lang="en-US" dirty="0" smtClean="0"/>
          </a:p>
          <a:p>
            <a:pPr algn="just"/>
            <a:endParaRPr lang="en-US" dirty="0"/>
          </a:p>
          <a:p>
            <a:pPr algn="just"/>
            <a:endParaRPr lang="ru-RU" dirty="0"/>
          </a:p>
          <a:p>
            <a:pPr algn="just"/>
            <a:r>
              <a:rPr lang="ru-RU" i="1" dirty="0"/>
              <a:t>Родительская теплота </a:t>
            </a:r>
            <a:r>
              <a:rPr lang="ru-RU" dirty="0"/>
              <a:t>указывает, в какой степени родители проявляют любовь и одобрение. Она выражается в том, что они часто улыбаются своим детям, хвалят и поддерживают их, стараются как можно меньше критиковать их неудачные действия и наказывать за проступки. Жестокие родители, напротив, критикуют, наказывают, часто отклоняют жалобы и просьбы детей, редко выражают свою любовь или одобрение.</a:t>
            </a:r>
          </a:p>
        </p:txBody>
      </p:sp>
      <p:pic>
        <p:nvPicPr>
          <p:cNvPr id="8194" name="Picture 2" descr="http://www.rkuzn.pnzreg.ru/files/kuzneck_pnzreg_ru/obrazovanie/2015/10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87624" y="2780928"/>
            <a:ext cx="2232248" cy="16005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http://cs630426.vk.me/v630426904/38621/mWxU5nfuRfo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546557" y="2828875"/>
            <a:ext cx="2876550" cy="1552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55853893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https://www.wikireading.ru/img/380259_54_Autogen_eBook_id60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865289" y="2852936"/>
            <a:ext cx="5238750" cy="295275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Прямоугольник 3"/>
          <p:cNvSpPr/>
          <p:nvPr/>
        </p:nvSpPr>
        <p:spPr>
          <a:xfrm>
            <a:off x="1835696" y="1340768"/>
            <a:ext cx="598701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Пересечение этих двух измерений создает четыре типа родительского воспитания (к трем, указанным Д. </a:t>
            </a:r>
            <a:r>
              <a:rPr lang="ru-RU" dirty="0" err="1"/>
              <a:t>Бомринд</a:t>
            </a:r>
            <a:r>
              <a:rPr lang="ru-RU" dirty="0"/>
              <a:t>, прибавлен еще один — пренебрегающий (индифферентный) стиль</a:t>
            </a:r>
            <a:r>
              <a:rPr lang="ru-RU" dirty="0" smtClean="0"/>
              <a:t>).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85717527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99592" y="620688"/>
            <a:ext cx="720080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i="1" dirty="0"/>
              <a:t>Авторитарные родители </a:t>
            </a:r>
            <a:r>
              <a:rPr lang="ru-RU" dirty="0"/>
              <a:t>жестко контролируют поведение своих детей и заставляют их придерживаться установленных правил. Они отдают команды и ожидают, что те будут выполнены безо всяких споров. Родители с этим стилем требуют от детей самых высоких достижений и хорошей успеваемости (высокие требования зрелости). Они обычно сдержаны в отношениях с детьми (редко проявляют нежность, понимание и сочувствие к детям), свои запреты и требования не объясняют и мнения детей не спрашивают. Если дети не выполняют указаний — их наказывают.</a:t>
            </a:r>
          </a:p>
        </p:txBody>
      </p:sp>
      <p:pic>
        <p:nvPicPr>
          <p:cNvPr id="4" name="Picture 2" descr="http://dashkina2015.ru/wp-content/uploads/2016/03/%D0%BE%D0%B6%D0%B8%D0%B4%D0%B0%D0%BD%D0%B8%D1%8F_deti_big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067944" y="3717032"/>
            <a:ext cx="3781770" cy="28403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86451164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827584" y="474345"/>
            <a:ext cx="792088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i="1" dirty="0"/>
              <a:t>Авторитетный стиль </a:t>
            </a:r>
            <a:r>
              <a:rPr lang="ru-RU" dirty="0"/>
              <a:t>, характеризующийся, по данным Г. </a:t>
            </a:r>
            <a:r>
              <a:rPr lang="ru-RU" dirty="0" err="1"/>
              <a:t>Петти</a:t>
            </a:r>
            <a:r>
              <a:rPr lang="ru-RU" dirty="0"/>
              <a:t> с соавторами (</a:t>
            </a:r>
            <a:r>
              <a:rPr lang="ru-RU" dirty="0" err="1"/>
              <a:t>Pettit</a:t>
            </a:r>
            <a:r>
              <a:rPr lang="ru-RU" dirty="0"/>
              <a:t> </a:t>
            </a:r>
            <a:r>
              <a:rPr lang="ru-RU" dirty="0" err="1"/>
              <a:t>et</a:t>
            </a:r>
            <a:r>
              <a:rPr lang="ru-RU" dirty="0"/>
              <a:t> </a:t>
            </a:r>
            <a:r>
              <a:rPr lang="ru-RU" dirty="0" err="1"/>
              <a:t>al</a:t>
            </a:r>
            <a:r>
              <a:rPr lang="ru-RU" dirty="0"/>
              <a:t>., 2000), высоким уровнем контроля и принятия (проявлением родительской теплоты, внимания, использованием убеждения, обучения социальным навыкам, проявлением интереса к общению ребенка со сверстниками), наиболее эффективен для воспитания детей. Родители могут хорошо контролировать своих детей, в случае необходимости заставляют их делать то, что нужно, и ожидают от них разумного и зрелого поведения. Придерживающиеся этого стиля взрослые, хотя и налагают определенные ограничения на поведение детей, объясняют им смысл таковых и причины. Соответственно и решения не кажутся несправедливыми, потому дети легко соглашаются с ними.</a:t>
            </a:r>
          </a:p>
        </p:txBody>
      </p:sp>
      <p:pic>
        <p:nvPicPr>
          <p:cNvPr id="9220" name="Picture 4" descr="http://det-lab.ru/wp-content/uploads/2016/06/2014.06.13.20.50.50.14_shutterstock_136081736-1024x41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59632" y="3906649"/>
            <a:ext cx="6657256" cy="27240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04816567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827584" y="474345"/>
            <a:ext cx="7632848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/>
              <a:t>При </a:t>
            </a:r>
            <a:r>
              <a:rPr lang="ru-RU" i="1" dirty="0"/>
              <a:t>снисходительном </a:t>
            </a:r>
            <a:r>
              <a:rPr lang="ru-RU" dirty="0"/>
              <a:t>(</a:t>
            </a:r>
            <a:r>
              <a:rPr lang="ru-RU" i="1" dirty="0"/>
              <a:t>либеральном) стиле воспитания </a:t>
            </a:r>
            <a:r>
              <a:rPr lang="ru-RU" dirty="0"/>
              <a:t>родители воспринимают ребенка таким, каков он есть, и никак не ограничивают его поведение. Даже если поступки ребенка их сердят, они стараются подавить свои эмоции. Их не сильно заботят хорошие манеры ребенка или его успехи в учебе. Степень эмоциональной близости может различаться — родители могут быть как любящими и нежными, так и холодными и отстраненными. Разные аспекты жизни родители если и обсуждаются с детьми, то только потому, что считают это нормальным типом поведения. Это приводит к некоторой социальной незрелости детей, а также к высокому уровню их агрессивности. Они склонны потакать своим слабостям и часто не умеют вести себя на людях (</a:t>
            </a:r>
            <a:r>
              <a:rPr lang="ru-RU" dirty="0" err="1"/>
              <a:t>Baumrind</a:t>
            </a:r>
            <a:r>
              <a:rPr lang="ru-RU" dirty="0"/>
              <a:t>, 1975).</a:t>
            </a:r>
          </a:p>
        </p:txBody>
      </p:sp>
      <p:pic>
        <p:nvPicPr>
          <p:cNvPr id="10244" name="Picture 4" descr="http://mamulchik.ru/uploads/posts/2013-01/1359096139_vsedozvolennost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411760" y="4005064"/>
            <a:ext cx="3744416" cy="24888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45870935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1166843"/>
            <a:ext cx="770485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/>
              <a:t>Наиболее деструктивное влияние на поведение ребенка оказывает </a:t>
            </a:r>
            <a:r>
              <a:rPr lang="ru-RU" i="1" dirty="0"/>
              <a:t>пренебрегающий </a:t>
            </a:r>
            <a:r>
              <a:rPr lang="ru-RU" dirty="0"/>
              <a:t>(</a:t>
            </a:r>
            <a:r>
              <a:rPr lang="ru-RU" i="1" dirty="0"/>
              <a:t>индифферентный) стиль </a:t>
            </a:r>
            <a:r>
              <a:rPr lang="ru-RU" dirty="0"/>
              <a:t>, когда родители настолько озабочены собой и своими проблемами, что их дети чувствуют себя брошенными, поскольку родители не удовлетворяют их потребности и интересы. Это ощущение может оставаться у них на всю жизнь. Подростки в таких семьях становятся более импульсивными и антисоциальными, менее ориентированы на достижения, плохо учатся в школе (</a:t>
            </a:r>
            <a:r>
              <a:rPr lang="ru-RU" dirty="0" err="1"/>
              <a:t>Bandura</a:t>
            </a:r>
            <a:r>
              <a:rPr lang="ru-RU" dirty="0"/>
              <a:t>, </a:t>
            </a:r>
            <a:r>
              <a:rPr lang="ru-RU" dirty="0" err="1"/>
              <a:t>Walters</a:t>
            </a:r>
            <a:r>
              <a:rPr lang="ru-RU" dirty="0"/>
              <a:t>, 1959]).</a:t>
            </a:r>
          </a:p>
        </p:txBody>
      </p:sp>
      <p:pic>
        <p:nvPicPr>
          <p:cNvPr id="3" name="Picture 2" descr="http://det-lab.ru/wp-content/uploads/2016/06/Moms101-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267744" y="4221088"/>
            <a:ext cx="3456384" cy="22844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75253246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67544" y="1340768"/>
            <a:ext cx="8208912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/>
              <a:t>Д. </a:t>
            </a:r>
            <a:r>
              <a:rPr lang="ru-RU" dirty="0" err="1"/>
              <a:t>Бомрид</a:t>
            </a:r>
            <a:r>
              <a:rPr lang="ru-RU" dirty="0"/>
              <a:t> отмечает, что при воспитании в условиях авторитарного и либерального стилей результат один и тот же — ребенок менее компетентен в социальном и когнитивном плане, так как и в том и в другом случае родители стремятся оградить ребенка от сложностей жизни. Только достигается этот негативный результат разными путями: авторитарные родители строго регламентируют поведение ребенка, из-за чего у того появляется мало шансов столкнуться с жизненными трудностями, и он не учится их преодолевать; либеральные родители, наоборот, поощряют детей к новой деятельности, но не реагируют негативно на их отклоняющееся поведение и, следовательно, тоже не учат их иметь дело с негативными ситуациями.</a:t>
            </a:r>
          </a:p>
          <a:p>
            <a:pPr algn="just"/>
            <a:endParaRPr lang="ru-RU" dirty="0" smtClean="0"/>
          </a:p>
          <a:p>
            <a:pPr algn="just"/>
            <a:r>
              <a:rPr lang="ru-RU" dirty="0" smtClean="0"/>
              <a:t>Авторитетное </a:t>
            </a:r>
            <a:r>
              <a:rPr lang="ru-RU" dirty="0"/>
              <a:t>воспитание ведет к тому, что дети перенимают ценности своих родителей, в то время как при авторитарном и снисходительном стилях воспитания формируются ценности, отличные от родительских (</a:t>
            </a:r>
            <a:r>
              <a:rPr lang="ru-RU" dirty="0" err="1"/>
              <a:t>Clark</a:t>
            </a:r>
            <a:r>
              <a:rPr lang="ru-RU" dirty="0"/>
              <a:t> </a:t>
            </a:r>
            <a:r>
              <a:rPr lang="ru-RU" dirty="0" err="1"/>
              <a:t>et</a:t>
            </a:r>
            <a:r>
              <a:rPr lang="ru-RU" dirty="0"/>
              <a:t> </a:t>
            </a:r>
            <a:r>
              <a:rPr lang="ru-RU" dirty="0" err="1"/>
              <a:t>al</a:t>
            </a:r>
            <a:r>
              <a:rPr lang="ru-RU" dirty="0"/>
              <a:t>., 1988).</a:t>
            </a:r>
          </a:p>
        </p:txBody>
      </p:sp>
    </p:spTree>
    <p:extLst>
      <p:ext uri="{BB962C8B-B14F-4D97-AF65-F5344CB8AC3E}">
        <p14:creationId xmlns:p14="http://schemas.microsoft.com/office/powerpoint/2010/main" xmlns="" val="429413924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https://www.wikireading.ru/img/380259_54_Autogen_eBook_id61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890711" y="1095077"/>
            <a:ext cx="5362575" cy="5591175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Прямоугольник 3"/>
          <p:cNvSpPr/>
          <p:nvPr/>
        </p:nvSpPr>
        <p:spPr>
          <a:xfrm>
            <a:off x="1403648" y="171747"/>
            <a:ext cx="619268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/>
              <a:t>Обобщенная характеристика стилей взаимодействия родителей с детьми (по </a:t>
            </a:r>
            <a:r>
              <a:rPr lang="ru-RU" dirty="0" err="1"/>
              <a:t>Крайг</a:t>
            </a:r>
            <a:r>
              <a:rPr lang="ru-RU" dirty="0"/>
              <a:t>, 2000)</a:t>
            </a:r>
          </a:p>
        </p:txBody>
      </p:sp>
    </p:spTree>
    <p:extLst>
      <p:ext uri="{BB962C8B-B14F-4D97-AF65-F5344CB8AC3E}">
        <p14:creationId xmlns:p14="http://schemas.microsoft.com/office/powerpoint/2010/main" xmlns="" val="89884882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19672" y="620688"/>
            <a:ext cx="6120680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C00000"/>
                </a:solidFill>
              </a:rPr>
              <a:t>М. В. Соколовой (Быковой) и Е. О. Смирновой были выделены еще семь вариантов родительского поведения (стиля</a:t>
            </a:r>
            <a:r>
              <a:rPr lang="ru-RU" dirty="0" smtClean="0">
                <a:solidFill>
                  <a:srgbClr val="C00000"/>
                </a:solidFill>
              </a:rPr>
              <a:t>):</a:t>
            </a:r>
          </a:p>
          <a:p>
            <a:endParaRPr lang="ru-RU" dirty="0">
              <a:solidFill>
                <a:srgbClr val="C00000"/>
              </a:solidFill>
            </a:endParaRPr>
          </a:p>
          <a:p>
            <a:r>
              <a:rPr lang="ru-RU" dirty="0"/>
              <a:t>1. Строгий. </a:t>
            </a:r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2</a:t>
            </a:r>
            <a:r>
              <a:rPr lang="ru-RU" dirty="0"/>
              <a:t>. Объяснительный. </a:t>
            </a:r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3</a:t>
            </a:r>
            <a:r>
              <a:rPr lang="ru-RU" dirty="0"/>
              <a:t>. Автономный. </a:t>
            </a:r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4</a:t>
            </a:r>
            <a:r>
              <a:rPr lang="ru-RU" dirty="0"/>
              <a:t>. Компромиссный. </a:t>
            </a:r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5</a:t>
            </a:r>
            <a:r>
              <a:rPr lang="ru-RU" dirty="0"/>
              <a:t>. Содействующий. </a:t>
            </a:r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6</a:t>
            </a:r>
            <a:r>
              <a:rPr lang="ru-RU" dirty="0"/>
              <a:t>. Потакающий. </a:t>
            </a:r>
          </a:p>
        </p:txBody>
      </p:sp>
    </p:spTree>
    <p:extLst>
      <p:ext uri="{BB962C8B-B14F-4D97-AF65-F5344CB8AC3E}">
        <p14:creationId xmlns:p14="http://schemas.microsoft.com/office/powerpoint/2010/main" xmlns="" val="227114950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95536" y="260648"/>
            <a:ext cx="8352928" cy="22159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>
                <a:solidFill>
                  <a:srgbClr val="C00000"/>
                </a:solidFill>
              </a:rPr>
              <a:t>А. Е. </a:t>
            </a:r>
            <a:r>
              <a:rPr lang="ru-RU" sz="3200" dirty="0" err="1">
                <a:solidFill>
                  <a:srgbClr val="C00000"/>
                </a:solidFill>
              </a:rPr>
              <a:t>Личко</a:t>
            </a:r>
            <a:r>
              <a:rPr lang="ru-RU" sz="3200" dirty="0">
                <a:solidFill>
                  <a:srgbClr val="C00000"/>
                </a:solidFill>
              </a:rPr>
              <a:t> и Э. Г. </a:t>
            </a:r>
            <a:r>
              <a:rPr lang="ru-RU" sz="3200" dirty="0" err="1">
                <a:solidFill>
                  <a:srgbClr val="C00000"/>
                </a:solidFill>
              </a:rPr>
              <a:t>Эйдемиллер</a:t>
            </a:r>
            <a:r>
              <a:rPr lang="ru-RU" sz="3200" dirty="0">
                <a:solidFill>
                  <a:srgbClr val="C00000"/>
                </a:solidFill>
              </a:rPr>
              <a:t> (Э. Г. </a:t>
            </a:r>
            <a:r>
              <a:rPr lang="ru-RU" sz="3200" dirty="0" err="1">
                <a:solidFill>
                  <a:srgbClr val="C00000"/>
                </a:solidFill>
              </a:rPr>
              <a:t>Эйдемиллер</a:t>
            </a:r>
            <a:r>
              <a:rPr lang="ru-RU" sz="3200" dirty="0">
                <a:solidFill>
                  <a:srgbClr val="C00000"/>
                </a:solidFill>
              </a:rPr>
              <a:t>, 2001) выделяют следующие виды неправильного воспитания</a:t>
            </a:r>
            <a:r>
              <a:rPr lang="ru-RU" sz="3200" dirty="0" smtClean="0">
                <a:solidFill>
                  <a:srgbClr val="C00000"/>
                </a:solidFill>
              </a:rPr>
              <a:t>:</a:t>
            </a:r>
          </a:p>
          <a:p>
            <a:endParaRPr lang="ru-RU" sz="1400" dirty="0">
              <a:solidFill>
                <a:srgbClr val="C00000"/>
              </a:solidFill>
            </a:endParaRPr>
          </a:p>
          <a:p>
            <a:r>
              <a:rPr lang="ru-RU" sz="1400" i="1" u="sng" dirty="0" err="1"/>
              <a:t>Гипопротекция</a:t>
            </a:r>
            <a:r>
              <a:rPr lang="ru-RU" sz="1400" i="1" u="sng" dirty="0"/>
              <a:t>.</a:t>
            </a:r>
            <a:r>
              <a:rPr lang="ru-RU" sz="1400" i="1" dirty="0"/>
              <a:t> </a:t>
            </a:r>
            <a:r>
              <a:rPr lang="ru-RU" sz="1400" dirty="0"/>
              <a:t>В крайней форме проявляется безнадзорное воспитание, с недостатком опеки, контроля и истинного интереса к делам, волнениям и увлечениям ребенка.</a:t>
            </a:r>
          </a:p>
        </p:txBody>
      </p:sp>
      <p:pic>
        <p:nvPicPr>
          <p:cNvPr id="13314" name="Picture 2" descr="http://fainamama.ho.ua/uploads/images/disfunkcionalnoe-vospitanie-gipersocializacija-i_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648678" y="3431360"/>
            <a:ext cx="3079053" cy="20521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439897" y="2487692"/>
            <a:ext cx="5166864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400" i="1" u="sng" dirty="0"/>
              <a:t>Скрытая </a:t>
            </a:r>
            <a:r>
              <a:rPr lang="ru-RU" sz="1400" i="1" u="sng" dirty="0" err="1"/>
              <a:t>гипопротекция</a:t>
            </a:r>
            <a:r>
              <a:rPr lang="ru-RU" sz="1400" i="1" dirty="0"/>
              <a:t> </a:t>
            </a:r>
            <a:r>
              <a:rPr lang="ru-RU" sz="1400" dirty="0"/>
              <a:t>наблюдается, когда контроль за поведением отличается крайним формализмом. Ребенок чувствует, что старшим не до него. Скрытая </a:t>
            </a:r>
            <a:r>
              <a:rPr lang="ru-RU" sz="1400" dirty="0" err="1"/>
              <a:t>гипопротекция</a:t>
            </a:r>
            <a:r>
              <a:rPr lang="ru-RU" sz="1400" dirty="0"/>
              <a:t> нередко сочетается со скрытым эмоциональным отвержением. Обычно ребенок подросткового возраста научается обходить формальный контроль и живет своей жизнью. Он привыкает к праздному образу жизни и часто оказывается в асоциальных компаниях.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377759" y="4360164"/>
            <a:ext cx="5167857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i="1" u="sng" dirty="0"/>
              <a:t>Потворствующая </a:t>
            </a:r>
            <a:r>
              <a:rPr lang="ru-RU" sz="1400" i="1" u="sng" dirty="0" err="1"/>
              <a:t>гипопротекция</a:t>
            </a:r>
            <a:r>
              <a:rPr lang="ru-RU" sz="1400" i="1" u="sng" dirty="0"/>
              <a:t>.</a:t>
            </a:r>
            <a:r>
              <a:rPr lang="ru-RU" sz="1400" i="1" dirty="0"/>
              <a:t> </a:t>
            </a:r>
            <a:r>
              <a:rPr lang="ru-RU" sz="1400" dirty="0"/>
              <a:t>При таком стиле воспитания недостаток родительского надзора сочетается с некритичным отношением к нарушениям поведения у подростков. Родители пренебрегают сигналами со стороны о его дурном поведении, негодуют по поводу общественных порицаний, стремятся оправдать его поступки, переложить вину на других, оправдывают своего ребенка, любыми средствами стараются освободить от заслуженных наказаний. Подобное воспитание культивирует неустойчивые и </a:t>
            </a:r>
            <a:r>
              <a:rPr lang="ru-RU" sz="1400" dirty="0" err="1"/>
              <a:t>истероидные</a:t>
            </a:r>
            <a:r>
              <a:rPr lang="ru-RU" sz="1400" dirty="0"/>
              <a:t> черты.</a:t>
            </a:r>
          </a:p>
        </p:txBody>
      </p:sp>
    </p:spTree>
    <p:extLst>
      <p:ext uri="{BB962C8B-B14F-4D97-AF65-F5344CB8AC3E}">
        <p14:creationId xmlns:p14="http://schemas.microsoft.com/office/powerpoint/2010/main" xmlns="" val="11959958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1196752"/>
            <a:ext cx="6512511" cy="1143000"/>
          </a:xfrm>
        </p:spPr>
        <p:txBody>
          <a:bodyPr/>
          <a:lstStyle/>
          <a:p>
            <a:pPr marL="0" lvl="0" indent="0" algn="just">
              <a:buNone/>
            </a:pPr>
            <a:r>
              <a:rPr lang="ru-RU" sz="1800" dirty="0">
                <a:effectLst/>
              </a:rPr>
              <a:t>Внутренняя педагогическая позиция родителей, их взгляды на воспитание детей в семье всегда находят отражение в манере родительского поведения, характере общения и особенностях взаимоотношений с детьми.</a:t>
            </a:r>
            <a:r>
              <a:rPr lang="ru-RU" dirty="0">
                <a:effectLst/>
              </a:rPr>
              <a:t/>
            </a:r>
            <a:br>
              <a:rPr lang="ru-RU" dirty="0">
                <a:effectLst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58223347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210304" y="332656"/>
            <a:ext cx="7538160" cy="41857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400" i="1" u="sng" dirty="0"/>
              <a:t>Доминирующая </a:t>
            </a:r>
            <a:r>
              <a:rPr lang="ru-RU" sz="1400" i="1" u="sng" dirty="0" err="1"/>
              <a:t>гиперпротекция</a:t>
            </a:r>
            <a:r>
              <a:rPr lang="ru-RU" sz="1400" i="1" dirty="0"/>
              <a:t> </a:t>
            </a:r>
            <a:r>
              <a:rPr lang="ru-RU" sz="1400" dirty="0"/>
              <a:t>характеризуется постоянной чрезмерной опекой, мелочным контролем за каждым шагом, системой постоянных запретов и неусыпного бдительного наблюдения за подростком. </a:t>
            </a:r>
            <a:r>
              <a:rPr lang="ru-RU" sz="1400" dirty="0" err="1"/>
              <a:t>Гиперпротекция</a:t>
            </a:r>
            <a:r>
              <a:rPr lang="ru-RU" sz="1400" dirty="0"/>
              <a:t> не дает возможность принимать когда-либо собственное решение, не приучает к самостоятельности.</a:t>
            </a:r>
          </a:p>
          <a:p>
            <a:pPr algn="just"/>
            <a:r>
              <a:rPr lang="ru-RU" sz="1400" dirty="0"/>
              <a:t>У </a:t>
            </a:r>
            <a:r>
              <a:rPr lang="ru-RU" sz="1400" dirty="0" err="1"/>
              <a:t>гипертимных</a:t>
            </a:r>
            <a:r>
              <a:rPr lang="ru-RU" sz="1400" dirty="0"/>
              <a:t> подростков такое воспитание приводит к усилению реакции эмансипации, к бунту против родительских запретов и даже к уходу в асоциальную компанию, у подростков с психастенической, </a:t>
            </a:r>
            <a:r>
              <a:rPr lang="ru-RU" sz="1400" dirty="0" err="1"/>
              <a:t>сензитивной</a:t>
            </a:r>
            <a:r>
              <a:rPr lang="ru-RU" sz="1400" dirty="0"/>
              <a:t> и </a:t>
            </a:r>
            <a:r>
              <a:rPr lang="ru-RU" sz="1400" dirty="0" err="1"/>
              <a:t>астеноневротической</a:t>
            </a:r>
            <a:r>
              <a:rPr lang="ru-RU" sz="1400" dirty="0"/>
              <a:t> акцентуацией доминирующая </a:t>
            </a:r>
            <a:r>
              <a:rPr lang="ru-RU" sz="1400" dirty="0" err="1"/>
              <a:t>гиперпротекция</a:t>
            </a:r>
            <a:r>
              <a:rPr lang="ru-RU" sz="1400" dirty="0"/>
              <a:t> усиливает их астенические черты — несамостоятельность, неуверенность в себе, нерешительность, неумение постоять за себя</a:t>
            </a:r>
            <a:r>
              <a:rPr lang="ru-RU" sz="1400" dirty="0" smtClean="0"/>
              <a:t>.</a:t>
            </a:r>
          </a:p>
          <a:p>
            <a:pPr algn="just"/>
            <a:endParaRPr lang="ru-RU" sz="1400" dirty="0"/>
          </a:p>
          <a:p>
            <a:pPr algn="just"/>
            <a:r>
              <a:rPr lang="ru-RU" sz="1400" i="1" u="sng" dirty="0"/>
              <a:t>Потворствующая </a:t>
            </a:r>
            <a:r>
              <a:rPr lang="ru-RU" sz="1400" i="1" u="sng" dirty="0" err="1"/>
              <a:t>гиперпротекция</a:t>
            </a:r>
            <a:r>
              <a:rPr lang="ru-RU" sz="1400" i="1" u="sng" dirty="0"/>
              <a:t>. </a:t>
            </a:r>
            <a:r>
              <a:rPr lang="ru-RU" sz="1400" dirty="0"/>
              <a:t>Для нее характерно чрезмерное покровительство, стремление освободить ребенка от малейших трудностей и неприятных обязанностей. При этом родители восхищаются мнимыми талантами, преувеличивают действительные способности ребенка. Это мешает выработке привычки к систематическому труду, упорства в достижении цели, умения постоять за себя. Для подростка создается кризисная ситуация: с одной стороны, желание быть на виду, лидировать среди сверстников, а с другой — полное неумение осуществлять лидерские функции.</a:t>
            </a:r>
          </a:p>
        </p:txBody>
      </p:sp>
      <p:pic>
        <p:nvPicPr>
          <p:cNvPr id="14338" name="Picture 2" descr="http://www.sem-ochag.ru/uploads/31bc1ae8eba69604ee7554b68ba6d95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139952" y="4518417"/>
            <a:ext cx="2823461" cy="19165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20110675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39552" y="889844"/>
            <a:ext cx="7776864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i="1" u="sng" dirty="0"/>
              <a:t>Эмоциональное отвержение.</a:t>
            </a:r>
            <a:r>
              <a:rPr lang="ru-RU" i="1" dirty="0"/>
              <a:t> </a:t>
            </a:r>
            <a:r>
              <a:rPr lang="ru-RU" dirty="0"/>
              <a:t>При этом типе воспитания ребенок постоянно ощущает, что им тяготятся, что он — обуза для родителей, что без него было бы легче. Скрытое эмоциональное отвержение состоит в том, что родители, сами себе не признаваясь в этом, тяготятся сыном или дочерью, хотя гонят от себя подобную мысль, возмущаются, если кто-либо укажет им на это. Родители могут даже внешне проявлять утрированные знаки внимания, однако ребенок чувствует недостаток искреннего эмоционального тепла. Ситуация усугубляется, если рядом есть кто-то другой — брат или сестра, мачеха или отчим, кто гораздо дороже и </a:t>
            </a:r>
            <a:r>
              <a:rPr lang="ru-RU" dirty="0" err="1"/>
              <a:t>любимее</a:t>
            </a:r>
            <a:r>
              <a:rPr lang="ru-RU" dirty="0"/>
              <a:t>.</a:t>
            </a:r>
          </a:p>
        </p:txBody>
      </p:sp>
      <p:pic>
        <p:nvPicPr>
          <p:cNvPr id="15362" name="Picture 2" descr="http://profilaktika.tomsk.ru/wp-content/uploads/2016/02/otverzhenue-e145594269931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907704" y="4016151"/>
            <a:ext cx="4464496" cy="25082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23163177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755576" y="751344"/>
            <a:ext cx="7560840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>
                <a:solidFill>
                  <a:srgbClr val="C00000"/>
                </a:solidFill>
              </a:rPr>
              <a:t>Е. С. Иванов (цит. по: Э. Г. </a:t>
            </a:r>
            <a:r>
              <a:rPr lang="ru-RU" dirty="0" err="1">
                <a:solidFill>
                  <a:srgbClr val="C00000"/>
                </a:solidFill>
              </a:rPr>
              <a:t>Эйдемиллер</a:t>
            </a:r>
            <a:r>
              <a:rPr lang="ru-RU" dirty="0">
                <a:solidFill>
                  <a:srgbClr val="C00000"/>
                </a:solidFill>
              </a:rPr>
              <a:t>, 2001) выделяет и другие типы воспитания, являющиеся неблагоприятными: воспитание в культе болезни, условия жестоких взаимоотношений, повышенной моральной ответственности, противоречивое воспитание</a:t>
            </a:r>
            <a:r>
              <a:rPr lang="ru-RU" dirty="0" smtClean="0">
                <a:solidFill>
                  <a:srgbClr val="C00000"/>
                </a:solidFill>
              </a:rPr>
              <a:t>.</a:t>
            </a:r>
          </a:p>
          <a:p>
            <a:pPr algn="just"/>
            <a:endParaRPr lang="ru-RU" dirty="0">
              <a:solidFill>
                <a:srgbClr val="C00000"/>
              </a:solidFill>
            </a:endParaRPr>
          </a:p>
          <a:p>
            <a:pPr algn="just"/>
            <a:r>
              <a:rPr lang="ru-RU" dirty="0"/>
              <a:t>Особенно тяжелые последствия имеет </a:t>
            </a:r>
            <a:r>
              <a:rPr lang="ru-RU" i="1" dirty="0"/>
              <a:t>воспитание в условиях жестоких взаимоотношений, </a:t>
            </a:r>
            <a:r>
              <a:rPr lang="ru-RU" dirty="0"/>
              <a:t>которые обычно сочетаются с эмоциональным отвержением. Жестокое отношение может проявляться как открыто — расправами над ребенком, так и полным пренебрежением интересами ребенка, когда он вынужден рассчитывать только на себя, не надеясь на поддержку взрослых.</a:t>
            </a:r>
          </a:p>
        </p:txBody>
      </p:sp>
      <p:pic>
        <p:nvPicPr>
          <p:cNvPr id="16386" name="Picture 2" descr="http://k1news.ru/upload/iblock/9f2/9f2ae55d21c2025b0612b2b783c996fc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699792" y="4077072"/>
            <a:ext cx="2857500" cy="228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05058057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755576" y="197346"/>
            <a:ext cx="7200800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i="1" dirty="0"/>
              <a:t>Условия повышенной моральной ответственности. </a:t>
            </a:r>
            <a:r>
              <a:rPr lang="ru-RU" dirty="0"/>
              <a:t>В этом случае родители питают большие надежды в отношении будущего своего ребенка, нередко рассчитывая, что он воплотит в жизнь их собственные несбыточные мечты. В другом случае условия повышенной моральной ответственности создаются, когда на малолетнего подростка возлагаются недетские заботы о благополучии младших и беспомощных членов семьи. Многие дети обнаруживают достаточную устойчивость к повышенным родительским ожиданиям или возложенным на них трудным обязанностям. Исключение составляет психастеническая акцентуация, черты которой заостряются в условиях повышенной моральной ответственности, приводя к психопатическому развитию или неврозу.</a:t>
            </a:r>
          </a:p>
        </p:txBody>
      </p:sp>
      <p:pic>
        <p:nvPicPr>
          <p:cNvPr id="17410" name="Picture 2" descr="http://detskoekorolevstvo.ru/files/uploads/sister-2105201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635896" y="3890665"/>
            <a:ext cx="4438650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87736314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87862" y="1196752"/>
            <a:ext cx="604867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i="1" dirty="0"/>
              <a:t>Противоречивое воспитание </a:t>
            </a:r>
            <a:r>
              <a:rPr lang="ru-RU" dirty="0"/>
              <a:t>характеризуется реализацией в одной семье различных воспитательных стилей. Примером такого воспитания может служить эмоциональное отвержение со стороны родителей и потворствующая </a:t>
            </a:r>
            <a:r>
              <a:rPr lang="ru-RU" dirty="0" err="1"/>
              <a:t>гиперпротекция</a:t>
            </a:r>
            <a:r>
              <a:rPr lang="ru-RU" dirty="0"/>
              <a:t> со стороны бабушек и дедушек.</a:t>
            </a:r>
          </a:p>
        </p:txBody>
      </p:sp>
      <p:pic>
        <p:nvPicPr>
          <p:cNvPr id="18434" name="Picture 2" descr="http://www.psychologos.ru/images/657439b66e94f1a21bc572cdc2da3b9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411760" y="3589594"/>
            <a:ext cx="4032448" cy="32684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39764338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01021" y="2967335"/>
            <a:ext cx="814197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Спасибо за внимание!!!</a:t>
            </a:r>
            <a:endParaRPr lang="ru-RU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01014" y="2967335"/>
            <a:ext cx="814197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Спасибо за внимание!!!</a:t>
            </a:r>
            <a:endParaRPr lang="ru-RU" sz="54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1533581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311905" y="116632"/>
            <a:ext cx="6768752" cy="64017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u="sng" dirty="0"/>
              <a:t>Список литературы</a:t>
            </a:r>
            <a:endParaRPr lang="ru-RU" sz="1400" u="sng" dirty="0"/>
          </a:p>
          <a:p>
            <a:pPr marL="228600" indent="-228600">
              <a:buAutoNum type="arabicPeriod"/>
            </a:pPr>
            <a:r>
              <a:rPr lang="ru-RU" sz="1200" dirty="0" err="1" smtClean="0"/>
              <a:t>Бенилова</a:t>
            </a:r>
            <a:r>
              <a:rPr lang="ru-RU" sz="1200" dirty="0"/>
              <a:t> С.Ю. Доброжелательные взгляды на общение с детьми/ </a:t>
            </a:r>
            <a:r>
              <a:rPr lang="ru-RU" sz="1200" dirty="0" err="1"/>
              <a:t>Бенилова</a:t>
            </a:r>
            <a:r>
              <a:rPr lang="ru-RU" sz="1200" dirty="0"/>
              <a:t> С.Ю.-М.: </a:t>
            </a:r>
            <a:r>
              <a:rPr lang="ru-RU" sz="1200" dirty="0" smtClean="0"/>
              <a:t>Книголюб, 2005.</a:t>
            </a:r>
          </a:p>
          <a:p>
            <a:pPr marL="228600" indent="-228600">
              <a:buAutoNum type="arabicPeriod"/>
            </a:pPr>
            <a:r>
              <a:rPr lang="ru-RU" sz="1200" dirty="0" smtClean="0"/>
              <a:t>Захаров</a:t>
            </a:r>
            <a:r>
              <a:rPr lang="ru-RU" sz="1200" dirty="0"/>
              <a:t> А.С. Как предупредить отклонения в поведении ребенка/ Захаров А.И.-М.: Просвещение, </a:t>
            </a:r>
            <a:r>
              <a:rPr lang="ru-RU" sz="1200" dirty="0" smtClean="0"/>
              <a:t>1993.</a:t>
            </a:r>
          </a:p>
          <a:p>
            <a:pPr marL="228600" indent="-228600">
              <a:buAutoNum type="arabicPeriod"/>
            </a:pPr>
            <a:r>
              <a:rPr lang="ru-RU" sz="1200" dirty="0" smtClean="0"/>
              <a:t>Крюкова Т.Л. Психология семьи: жизненные трудности и </a:t>
            </a:r>
            <a:r>
              <a:rPr lang="ru-RU" sz="1200" dirty="0" err="1" smtClean="0"/>
              <a:t>совладание</a:t>
            </a:r>
            <a:r>
              <a:rPr lang="ru-RU" sz="1200" dirty="0" smtClean="0"/>
              <a:t> с ними/ Крюкова Т.Л., </a:t>
            </a:r>
            <a:r>
              <a:rPr lang="ru-RU" sz="1200" dirty="0" err="1" smtClean="0"/>
              <a:t>Сапоровская</a:t>
            </a:r>
            <a:r>
              <a:rPr lang="ru-RU" sz="1200" dirty="0" smtClean="0"/>
              <a:t> М.В., </a:t>
            </a:r>
            <a:r>
              <a:rPr lang="ru-RU" sz="1200" dirty="0" err="1" smtClean="0"/>
              <a:t>Куфтяк</a:t>
            </a:r>
            <a:r>
              <a:rPr lang="ru-RU" sz="1200" dirty="0" smtClean="0"/>
              <a:t> Е.В.-СПб., Речь, 2005.</a:t>
            </a:r>
          </a:p>
          <a:p>
            <a:pPr marL="228600" indent="-228600">
              <a:buAutoNum type="arabicPeriod"/>
            </a:pPr>
            <a:r>
              <a:rPr lang="ru-RU" sz="1200" dirty="0" smtClean="0"/>
              <a:t>Макеева</a:t>
            </a:r>
            <a:r>
              <a:rPr lang="ru-RU" sz="1200" dirty="0"/>
              <a:t> А.Г. Не допустить беды/ Макеева А.Г., Под ред. Безруких М.М., М.: Просвещение, </a:t>
            </a:r>
            <a:r>
              <a:rPr lang="ru-RU" sz="1200" dirty="0" smtClean="0"/>
              <a:t>2003.</a:t>
            </a:r>
          </a:p>
          <a:p>
            <a:pPr marL="228600" indent="-228600">
              <a:buAutoNum type="arabicPeriod"/>
            </a:pPr>
            <a:r>
              <a:rPr lang="ru-RU" sz="1200" dirty="0" err="1" smtClean="0"/>
              <a:t>Марьясис</a:t>
            </a:r>
            <a:r>
              <a:rPr lang="ru-RU" sz="1200" dirty="0"/>
              <a:t> Е.Д. Азбука здоровья семьи/ </a:t>
            </a:r>
            <a:r>
              <a:rPr lang="ru-RU" sz="1200" dirty="0" err="1"/>
              <a:t>Марьясис</a:t>
            </a:r>
            <a:r>
              <a:rPr lang="ru-RU" sz="1200" dirty="0"/>
              <a:t> Е.Д., </a:t>
            </a:r>
            <a:r>
              <a:rPr lang="ru-RU" sz="1200" dirty="0" err="1"/>
              <a:t>Скрипник</a:t>
            </a:r>
            <a:r>
              <a:rPr lang="ru-RU" sz="1200" dirty="0"/>
              <a:t> Ю.К.-М.: медицина, </a:t>
            </a:r>
            <a:r>
              <a:rPr lang="ru-RU" sz="1200" dirty="0" smtClean="0"/>
              <a:t>1992.</a:t>
            </a:r>
          </a:p>
          <a:p>
            <a:pPr marL="228600" indent="-228600">
              <a:buAutoNum type="arabicPeriod"/>
            </a:pPr>
            <a:r>
              <a:rPr lang="ru-RU" sz="1200" dirty="0" smtClean="0"/>
              <a:t>Психологические </a:t>
            </a:r>
            <a:r>
              <a:rPr lang="ru-RU" sz="1200" dirty="0"/>
              <a:t>основы формирования личности в педагогическом процессе / Под ред. </a:t>
            </a:r>
            <a:r>
              <a:rPr lang="ru-RU" sz="1200" dirty="0" err="1"/>
              <a:t>Коссаковски</a:t>
            </a:r>
            <a:r>
              <a:rPr lang="ru-RU" sz="1200" dirty="0"/>
              <a:t> [и др.].-М.: Педагогика, </a:t>
            </a:r>
            <a:r>
              <a:rPr lang="ru-RU" sz="1200" dirty="0" smtClean="0"/>
              <a:t>1981.</a:t>
            </a:r>
          </a:p>
          <a:p>
            <a:pPr marL="228600" indent="-228600">
              <a:buAutoNum type="arabicPeriod"/>
            </a:pPr>
            <a:r>
              <a:rPr lang="ru-RU" sz="1200" dirty="0" err="1" smtClean="0"/>
              <a:t>Флейк-Хобсон</a:t>
            </a:r>
            <a:r>
              <a:rPr lang="ru-RU" sz="1200" dirty="0" smtClean="0"/>
              <a:t> </a:t>
            </a:r>
            <a:r>
              <a:rPr lang="ru-RU" sz="1200" dirty="0"/>
              <a:t>Развитие ребенка и его отношений с окружающими/ </a:t>
            </a:r>
            <a:r>
              <a:rPr lang="ru-RU" sz="1200" dirty="0" err="1"/>
              <a:t>Флейк-Хобсон</a:t>
            </a:r>
            <a:r>
              <a:rPr lang="ru-RU" sz="1200" dirty="0"/>
              <a:t>, Робинсон Б.Е., </a:t>
            </a:r>
            <a:r>
              <a:rPr lang="ru-RU" sz="1200" dirty="0" err="1"/>
              <a:t>Скин</a:t>
            </a:r>
            <a:r>
              <a:rPr lang="ru-RU" sz="1200" dirty="0"/>
              <a:t> П.-М.: Центр общечеловеческих ценностей, 1993</a:t>
            </a:r>
            <a:r>
              <a:rPr lang="ru-RU" sz="1200" dirty="0" smtClean="0"/>
              <a:t>.</a:t>
            </a:r>
          </a:p>
          <a:p>
            <a:pPr marL="228600" indent="-228600">
              <a:buAutoNum type="arabicPeriod"/>
            </a:pPr>
            <a:r>
              <a:rPr lang="ru-RU" sz="1200" dirty="0" smtClean="0"/>
              <a:t> Хрестоматия </a:t>
            </a:r>
            <a:r>
              <a:rPr lang="ru-RU" sz="1200" dirty="0"/>
              <a:t>по психологии: Учеб. Пособие для студентов </a:t>
            </a:r>
            <a:r>
              <a:rPr lang="ru-RU" sz="1200" dirty="0" err="1"/>
              <a:t>пед</a:t>
            </a:r>
            <a:r>
              <a:rPr lang="ru-RU" sz="1200" dirty="0"/>
              <a:t>. ин-</a:t>
            </a:r>
            <a:r>
              <a:rPr lang="ru-RU" sz="1200" dirty="0" err="1"/>
              <a:t>тов</a:t>
            </a:r>
            <a:r>
              <a:rPr lang="ru-RU" sz="1200" dirty="0"/>
              <a:t>/ Сост. Мироненко В.В.; Под ред. Петровского А.В.-М.: Просвещение, 1987</a:t>
            </a:r>
            <a:r>
              <a:rPr lang="ru-RU" sz="1200" dirty="0" smtClean="0"/>
              <a:t>.</a:t>
            </a:r>
          </a:p>
          <a:p>
            <a:pPr marL="228600" indent="-228600">
              <a:buAutoNum type="arabicPeriod"/>
            </a:pPr>
            <a:r>
              <a:rPr lang="ru-RU" sz="1200" dirty="0" err="1" smtClean="0"/>
              <a:t>Шишковец</a:t>
            </a:r>
            <a:r>
              <a:rPr lang="ru-RU" sz="1200" dirty="0"/>
              <a:t> Т.А. Осложненное поведение подростков: Причины, психолого-педагогическое сопровождение, коррекция: Справочные материалы/ Авт.-сост. </a:t>
            </a:r>
            <a:r>
              <a:rPr lang="ru-RU" sz="1200" dirty="0" err="1"/>
              <a:t>Шишковец</a:t>
            </a:r>
            <a:r>
              <a:rPr lang="ru-RU" sz="1200" dirty="0"/>
              <a:t> Т.А.-М.:5 за знания, 2006</a:t>
            </a:r>
            <a:r>
              <a:rPr lang="ru-RU" sz="1200" dirty="0" smtClean="0"/>
              <a:t>.</a:t>
            </a:r>
          </a:p>
          <a:p>
            <a:pPr marL="228600" indent="-228600">
              <a:buAutoNum type="arabicPeriod"/>
            </a:pPr>
            <a:r>
              <a:rPr lang="ru-RU" sz="1200" dirty="0" smtClean="0"/>
              <a:t> Ананьев</a:t>
            </a:r>
            <a:r>
              <a:rPr lang="ru-RU" sz="1200" dirty="0"/>
              <a:t> Б.Г. Избранные психологические труды: в 2-х т. Т. II. - М., 1980</a:t>
            </a:r>
            <a:r>
              <a:rPr lang="ru-RU" sz="1200" dirty="0" smtClean="0"/>
              <a:t>.</a:t>
            </a:r>
          </a:p>
          <a:p>
            <a:pPr marL="228600" indent="-228600">
              <a:buAutoNum type="arabicPeriod"/>
            </a:pPr>
            <a:r>
              <a:rPr lang="ru-RU" sz="1200" dirty="0" smtClean="0"/>
              <a:t> Бернс </a:t>
            </a:r>
            <a:r>
              <a:rPr lang="ru-RU" sz="1200" dirty="0"/>
              <a:t>Р. Развитие Я-концепции и воспитание. - М.: Прогресс, </a:t>
            </a:r>
            <a:r>
              <a:rPr lang="ru-RU" sz="1200" dirty="0" smtClean="0"/>
              <a:t>1986.</a:t>
            </a:r>
          </a:p>
          <a:p>
            <a:pPr marL="228600" indent="-228600">
              <a:buAutoNum type="arabicPeriod"/>
            </a:pPr>
            <a:r>
              <a:rPr lang="ru-RU" sz="1200" dirty="0" smtClean="0"/>
              <a:t>Захарова</a:t>
            </a:r>
            <a:r>
              <a:rPr lang="ru-RU" sz="1200" dirty="0"/>
              <a:t> А.В., </a:t>
            </a:r>
            <a:r>
              <a:rPr lang="ru-RU" sz="1200" dirty="0" err="1"/>
              <a:t>Боцманова</a:t>
            </a:r>
            <a:r>
              <a:rPr lang="ru-RU" sz="1200" dirty="0"/>
              <a:t> М.Э. Как формировать самооценку школьника // Начальная школа. - 1992. - №</a:t>
            </a:r>
            <a:r>
              <a:rPr lang="ru-RU" sz="1200" dirty="0" smtClean="0"/>
              <a:t>3.</a:t>
            </a:r>
          </a:p>
          <a:p>
            <a:pPr marL="228600" indent="-228600">
              <a:buAutoNum type="arabicPeriod"/>
            </a:pPr>
            <a:r>
              <a:rPr lang="ru-RU" sz="1200" dirty="0" smtClean="0"/>
              <a:t>Липкина</a:t>
            </a:r>
            <a:r>
              <a:rPr lang="ru-RU" sz="1200" dirty="0"/>
              <a:t> А.И. Самооценка школьника. М., </a:t>
            </a:r>
            <a:r>
              <a:rPr lang="ru-RU" sz="1200" dirty="0" smtClean="0"/>
              <a:t>1976</a:t>
            </a:r>
          </a:p>
          <a:p>
            <a:pPr marL="228600" indent="-228600">
              <a:buAutoNum type="arabicPeriod"/>
            </a:pPr>
            <a:r>
              <a:rPr lang="ru-RU" sz="1200" dirty="0" smtClean="0"/>
              <a:t>Матюшкин</a:t>
            </a:r>
            <a:r>
              <a:rPr lang="ru-RU" sz="1200" dirty="0"/>
              <a:t> А.М. Творческая одаренность // Общественные движения и социальная активность молодежи / Материалы Всесоюзной научной конференции «Человек в системе общенаучных отношений». - М., </a:t>
            </a:r>
            <a:r>
              <a:rPr lang="ru-RU" sz="1200" dirty="0" smtClean="0"/>
              <a:t>1991.</a:t>
            </a:r>
          </a:p>
          <a:p>
            <a:pPr marL="228600" indent="-228600">
              <a:buAutoNum type="arabicPeriod"/>
            </a:pPr>
            <a:r>
              <a:rPr lang="ru-RU" sz="1200" dirty="0" smtClean="0"/>
              <a:t>Одаренные </a:t>
            </a:r>
            <a:r>
              <a:rPr lang="ru-RU" sz="1200" dirty="0"/>
              <a:t>дети: Пер. с англ. / Общ. ред. Г.В. </a:t>
            </a:r>
            <a:r>
              <a:rPr lang="ru-RU" sz="1200" dirty="0" err="1"/>
              <a:t>Бурменской</a:t>
            </a:r>
            <a:r>
              <a:rPr lang="ru-RU" sz="1200" dirty="0"/>
              <a:t>, В.А. Слуцкого. - М.: Прогресс, 1991</a:t>
            </a:r>
            <a:r>
              <a:rPr lang="ru-RU" sz="1200" dirty="0" smtClean="0"/>
              <a:t>.</a:t>
            </a:r>
          </a:p>
          <a:p>
            <a:pPr marL="228600" indent="-228600">
              <a:buAutoNum type="arabicPeriod"/>
            </a:pPr>
            <a:r>
              <a:rPr lang="ru-RU" sz="1200" dirty="0" smtClean="0"/>
              <a:t>Панов</a:t>
            </a:r>
            <a:r>
              <a:rPr lang="ru-RU" sz="1200" dirty="0"/>
              <a:t> В.И. Если одаренность - явление, то одаренные дети - это проблема // Начальная школа: плюс - минус. - 2000. - №3</a:t>
            </a:r>
            <a:r>
              <a:rPr lang="ru-RU" sz="1200" dirty="0" smtClean="0"/>
              <a:t>.</a:t>
            </a:r>
          </a:p>
          <a:p>
            <a:pPr marL="228600" indent="-228600">
              <a:buAutoNum type="arabicPeriod"/>
            </a:pPr>
            <a:r>
              <a:rPr lang="ru-RU" sz="1200" dirty="0" err="1" smtClean="0"/>
              <a:t>Фельдштейн</a:t>
            </a:r>
            <a:r>
              <a:rPr lang="ru-RU" sz="1200" dirty="0"/>
              <a:t> Д.И. Проблемы возрастной и педагогической психологии. - М.: Международная педагогическая академия, </a:t>
            </a:r>
            <a:r>
              <a:rPr lang="ru-RU" sz="1200" dirty="0" smtClean="0"/>
              <a:t>199</a:t>
            </a:r>
            <a:r>
              <a:rPr lang="ru-RU" sz="1400" dirty="0" smtClean="0"/>
              <a:t>5.</a:t>
            </a:r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xmlns="" val="31165021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764704"/>
            <a:ext cx="6512511" cy="1143000"/>
          </a:xfrm>
        </p:spPr>
        <p:txBody>
          <a:bodyPr/>
          <a:lstStyle/>
          <a:p>
            <a:pPr marL="0" indent="0" algn="ctr">
              <a:buNone/>
            </a:pPr>
            <a:r>
              <a:rPr lang="ru-RU" sz="3200" dirty="0">
                <a:solidFill>
                  <a:srgbClr val="C00000"/>
                </a:solidFill>
                <a:effectLst/>
              </a:rPr>
              <a:t>Варианты родительского поведения</a:t>
            </a:r>
            <a:endParaRPr lang="ru-RU" sz="3200" dirty="0">
              <a:solidFill>
                <a:srgbClr val="C0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83568" y="1997839"/>
            <a:ext cx="617443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/>
              <a:t>1. Строгий – родитель действует в основном силовыми, директивными методами, навязывая свою систему требований, жестко направляя ребенка по пути социальных достижений, при этом зачастую блокируя собственную активность и инициативность ребенка. Этот вариант в целом соответствует авторитарному стилю.</a:t>
            </a:r>
            <a:br>
              <a:rPr lang="ru-RU" dirty="0"/>
            </a:br>
            <a:endParaRPr lang="ru-RU" dirty="0"/>
          </a:p>
        </p:txBody>
      </p:sp>
      <p:pic>
        <p:nvPicPr>
          <p:cNvPr id="1026" name="Picture 2" descr="http://bezformata.ru/content/Images/000/056/720/image5672011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131840" y="3789040"/>
            <a:ext cx="4762500" cy="28479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8439721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610853" y="260648"/>
            <a:ext cx="7416824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/>
              <a:t>2. Объяснительный – родитель апеллирует к здравому смыслу ребенка, прибегает к словесному объяснению, полагая ребенка равным себе и способным к пониманию обращенных к нему разъяснений</a:t>
            </a:r>
            <a:r>
              <a:rPr lang="ru-RU" dirty="0" smtClean="0"/>
              <a:t>.</a:t>
            </a:r>
          </a:p>
          <a:p>
            <a:pPr algn="just"/>
            <a:endParaRPr lang="ru-RU" dirty="0"/>
          </a:p>
          <a:p>
            <a:pPr algn="just"/>
            <a:endParaRPr lang="ru-RU" dirty="0"/>
          </a:p>
          <a:p>
            <a:pPr algn="just"/>
            <a:endParaRPr lang="ru-RU" dirty="0" smtClean="0"/>
          </a:p>
          <a:p>
            <a:pPr algn="just"/>
            <a:endParaRPr lang="ru-RU" dirty="0"/>
          </a:p>
          <a:p>
            <a:pPr algn="just"/>
            <a:endParaRPr lang="ru-RU" dirty="0" smtClean="0"/>
          </a:p>
          <a:p>
            <a:pPr algn="just"/>
            <a:endParaRPr lang="ru-RU" dirty="0"/>
          </a:p>
          <a:p>
            <a:pPr algn="just"/>
            <a:endParaRPr lang="ru-RU" dirty="0" smtClean="0"/>
          </a:p>
          <a:p>
            <a:pPr algn="just"/>
            <a:r>
              <a:rPr lang="ru-RU" dirty="0"/>
              <a:t/>
            </a:r>
            <a:br>
              <a:rPr lang="ru-RU" dirty="0"/>
            </a:br>
            <a:r>
              <a:rPr lang="ru-RU" dirty="0"/>
              <a:t>3. Автономный – родитель не навязывает решение ребенку, позволяя ему самому найти выход из сложившейся ситуации, предоставляя ему максимум свободы в выборе и принятии решения, максимум самостоятельности, независимости; родитель поощряет ребенка за проявление этих качеств.</a:t>
            </a:r>
            <a:br>
              <a:rPr lang="ru-RU" dirty="0"/>
            </a:br>
            <a:endParaRPr lang="ru-RU" dirty="0"/>
          </a:p>
        </p:txBody>
      </p:sp>
      <p:pic>
        <p:nvPicPr>
          <p:cNvPr id="2050" name="Picture 2" descr="http://www.all-tests.ru/wp-content/uploads/2016/02/deti-posle-razvoda-roditelej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75856" y="1340768"/>
            <a:ext cx="3168352" cy="21600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://mumsnchums.com/wp-content/uploads/2016/04/1009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331640" y="5013176"/>
            <a:ext cx="2736304" cy="1677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7836741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95536" y="332656"/>
            <a:ext cx="8136904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/>
              <a:t>4. Компромиссный – для решения проблемы родитель предлагает ребенку что-либо привлекательное взамен совершения ребенком непривлекательного для него действия или предлагает разделить обязанности, трудности пополам. Родитель ориентируется в интересах и предпочтениях ребенка, знает, что можно предложить взамен, на что можно переключить внимание ребенка</a:t>
            </a:r>
            <a:r>
              <a:rPr lang="ru-RU" dirty="0" smtClean="0"/>
              <a:t>.</a:t>
            </a:r>
          </a:p>
          <a:p>
            <a:pPr algn="just"/>
            <a:endParaRPr lang="ru-RU" dirty="0"/>
          </a:p>
          <a:p>
            <a:pPr algn="just"/>
            <a:endParaRPr lang="ru-RU" dirty="0"/>
          </a:p>
          <a:p>
            <a:pPr algn="just"/>
            <a:endParaRPr lang="ru-RU" dirty="0" smtClean="0"/>
          </a:p>
          <a:p>
            <a:pPr algn="just"/>
            <a:endParaRPr lang="ru-RU" dirty="0"/>
          </a:p>
          <a:p>
            <a:pPr algn="just"/>
            <a:endParaRPr lang="ru-RU" dirty="0" smtClean="0"/>
          </a:p>
          <a:p>
            <a:pPr algn="just"/>
            <a:r>
              <a:rPr lang="ru-RU" dirty="0"/>
              <a:t/>
            </a:r>
            <a:br>
              <a:rPr lang="ru-RU" dirty="0"/>
            </a:br>
            <a:r>
              <a:rPr lang="ru-RU" dirty="0"/>
              <a:t>5. Содействующий – родитель понимает, в какой момент ребенку нужна его помощь и в какой степени он может и должен ее оказать. Он реально участвует в жизни ребенка, стремится помочь, разделить с ним его трудности.</a:t>
            </a:r>
            <a:br>
              <a:rPr lang="ru-RU" dirty="0"/>
            </a:br>
            <a:endParaRPr lang="ru-RU" dirty="0"/>
          </a:p>
        </p:txBody>
      </p:sp>
      <p:pic>
        <p:nvPicPr>
          <p:cNvPr id="3074" name="Picture 2" descr="http://supruzhestwo.ru/wp-content/uploads/2015/03/7-620x330.jpe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983337" y="1890122"/>
            <a:ext cx="3168352" cy="16863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://lipovka.3dn.ru/obrazovproces/roditeli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1560" y="4725144"/>
            <a:ext cx="2952328" cy="19662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4566129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23528" y="476672"/>
            <a:ext cx="8640960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/>
              <a:t>6. Сочувствующий – родитель искренне и глубоко сочувствует и сопереживает ребенку в конфликтной ситуации, не предпринимая, однако, каких-либо конкретных действий. Родитель тонко и чутко реагирует на изменения в состоянии, настроении ребенка</a:t>
            </a:r>
            <a:r>
              <a:rPr lang="ru-RU" dirty="0" smtClean="0"/>
              <a:t>.</a:t>
            </a:r>
          </a:p>
          <a:p>
            <a:pPr algn="just"/>
            <a:endParaRPr lang="ru-RU" dirty="0"/>
          </a:p>
          <a:p>
            <a:pPr algn="just"/>
            <a:endParaRPr lang="ru-RU" dirty="0" smtClean="0"/>
          </a:p>
          <a:p>
            <a:pPr algn="just"/>
            <a:endParaRPr lang="ru-RU" dirty="0"/>
          </a:p>
          <a:p>
            <a:pPr algn="just"/>
            <a:endParaRPr lang="ru-RU" dirty="0" smtClean="0"/>
          </a:p>
          <a:p>
            <a:pPr algn="just"/>
            <a:endParaRPr lang="ru-RU" dirty="0"/>
          </a:p>
          <a:p>
            <a:pPr algn="just"/>
            <a:endParaRPr lang="ru-RU" dirty="0" smtClean="0"/>
          </a:p>
          <a:p>
            <a:pPr algn="just"/>
            <a:r>
              <a:rPr lang="ru-RU" dirty="0"/>
              <a:t/>
            </a:r>
            <a:br>
              <a:rPr lang="ru-RU" dirty="0"/>
            </a:br>
            <a:r>
              <a:rPr lang="ru-RU" dirty="0"/>
              <a:t>7. Потакающий – родитель готов предпринять любые действия, даже в ущерб себе, для обеспечения физиологического и психологического комфорта ребенка. Родитель полностью ориентирован на ребенка: он ставит потребности и интересы ребенка выше своих, а часто и выше интересов семьи в целом</a:t>
            </a:r>
            <a:r>
              <a:rPr lang="ru-RU" dirty="0" smtClean="0"/>
              <a:t>.</a:t>
            </a:r>
          </a:p>
          <a:p>
            <a:pPr algn="just"/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4098" name="Picture 2" descr="http://img.4mama.ua/pictures/content/0/16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95936" y="1412776"/>
            <a:ext cx="3096344" cy="20621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://jemcujina.ru/uploads/posts/2016-04/1462045073_9c7fd696b87235bdb8b65787019d8d1e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411760" y="4725144"/>
            <a:ext cx="3024336" cy="20180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14350713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95536" y="751344"/>
            <a:ext cx="8136904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dirty="0"/>
              <a:t>8. Ситуативный – родитель принимает соответствующее решение в зависимости от той ситуации, в которой он находится; у него нет универсальной стратегии воспитания ребенка. Система требований родителя и стратегия воспитания лабильная и гибкая</a:t>
            </a:r>
            <a:r>
              <a:rPr lang="ru-RU" dirty="0" smtClean="0"/>
              <a:t>.</a:t>
            </a:r>
          </a:p>
          <a:p>
            <a:pPr fontAlgn="base"/>
            <a:endParaRPr lang="ru-RU" dirty="0"/>
          </a:p>
          <a:p>
            <a:pPr fontAlgn="base"/>
            <a:endParaRPr lang="ru-RU" dirty="0" smtClean="0"/>
          </a:p>
          <a:p>
            <a:pPr fontAlgn="base"/>
            <a:endParaRPr lang="ru-RU" dirty="0"/>
          </a:p>
          <a:p>
            <a:pPr fontAlgn="base"/>
            <a:endParaRPr lang="ru-RU" dirty="0" smtClean="0"/>
          </a:p>
          <a:p>
            <a:pPr fontAlgn="base"/>
            <a:endParaRPr lang="ru-RU" dirty="0" smtClean="0"/>
          </a:p>
          <a:p>
            <a:pPr fontAlgn="base"/>
            <a:endParaRPr lang="ru-RU" dirty="0"/>
          </a:p>
          <a:p>
            <a:pPr fontAlgn="base"/>
            <a:endParaRPr lang="ru-RU" dirty="0"/>
          </a:p>
          <a:p>
            <a:pPr fontAlgn="base"/>
            <a:r>
              <a:rPr lang="ru-RU" dirty="0"/>
              <a:t/>
            </a:r>
            <a:br>
              <a:rPr lang="ru-RU" dirty="0"/>
            </a:br>
            <a:r>
              <a:rPr lang="ru-RU" dirty="0"/>
              <a:t>9. Зависимый – родитель не чувствует уверенности в себе, своих силах и полагается на помощь и поддержку более компетентного окружения (воспитателей, педагогов и ученых) или перекладывает на них свои обязанности. Большое влияние на родителя оказывает также педагогическая и психологическая литература, из которой они пытаются почерпнуть необходимые сведения о «правильном» воспитании своих детей.</a:t>
            </a:r>
          </a:p>
        </p:txBody>
      </p:sp>
      <p:pic>
        <p:nvPicPr>
          <p:cNvPr id="5122" name="Picture 2" descr="https://arhivurokov.ru/kopilka/uploads/user_file_56fd292e722b3/buklietobshchieniiesriebienkom_1.jpe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55576" y="1916832"/>
            <a:ext cx="2683049" cy="20554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http://grehu.net/wp-content/uploads/1-4.jpe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44008" y="1974211"/>
            <a:ext cx="4010150" cy="21753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89330667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404664"/>
            <a:ext cx="6512511" cy="1143000"/>
          </a:xfrm>
        </p:spPr>
        <p:txBody>
          <a:bodyPr/>
          <a:lstStyle/>
          <a:p>
            <a:pPr marL="0" indent="0" algn="just">
              <a:buNone/>
            </a:pPr>
            <a:r>
              <a:rPr lang="ru-RU" dirty="0">
                <a:solidFill>
                  <a:srgbClr val="C00000"/>
                </a:solidFill>
                <a:effectLst/>
              </a:rPr>
              <a:t>Стили родительского воспитания</a:t>
            </a:r>
            <a:r>
              <a:rPr lang="ru-RU" dirty="0">
                <a:effectLst/>
              </a:rPr>
              <a:t/>
            </a:r>
            <a:br>
              <a:rPr lang="ru-RU" dirty="0">
                <a:effectLst/>
              </a:rPr>
            </a:br>
            <a:endParaRPr lang="ru-RU" dirty="0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827584" y="1944888"/>
            <a:ext cx="8208912" cy="27084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b="0" i="0" u="none" strike="noStrike" cap="none" normalizeH="0" baseline="0" dirty="0" smtClean="0">
                <a:ln>
                  <a:noFill/>
                </a:ln>
                <a:effectLst/>
                <a:latin typeface="Georgia" pitchFamily="18" charset="0"/>
                <a:ea typeface="Times New Roman" pitchFamily="18" charset="0"/>
                <a:cs typeface="Times New Roman" pitchFamily="18" charset="0"/>
              </a:rPr>
              <a:t>Диана </a:t>
            </a:r>
            <a:r>
              <a:rPr kumimoji="0" lang="ru-RU" altLang="ru-RU" b="0" i="0" u="none" strike="noStrike" cap="none" normalizeH="0" baseline="0" dirty="0" err="1" smtClean="0">
                <a:ln>
                  <a:noFill/>
                </a:ln>
                <a:effectLst/>
                <a:latin typeface="Georgia" pitchFamily="18" charset="0"/>
                <a:ea typeface="Times New Roman" pitchFamily="18" charset="0"/>
                <a:cs typeface="Times New Roman" pitchFamily="18" charset="0"/>
              </a:rPr>
              <a:t>Бомринд</a:t>
            </a:r>
            <a:r>
              <a:rPr kumimoji="0" lang="ru-RU" altLang="ru-RU" b="0" i="0" u="none" strike="noStrike" cap="none" normalizeH="0" baseline="0" dirty="0" smtClean="0">
                <a:ln>
                  <a:noFill/>
                </a:ln>
                <a:effectLst/>
                <a:latin typeface="Georgia" pitchFamily="18" charset="0"/>
                <a:ea typeface="Times New Roman" pitchFamily="18" charset="0"/>
                <a:cs typeface="Times New Roman" pitchFamily="18" charset="0"/>
              </a:rPr>
              <a:t> (</a:t>
            </a:r>
            <a:r>
              <a:rPr kumimoji="0" lang="ru-RU" altLang="ru-RU" b="0" i="0" u="none" strike="noStrike" cap="none" normalizeH="0" baseline="0" dirty="0" err="1" smtClean="0">
                <a:ln>
                  <a:noFill/>
                </a:ln>
                <a:effectLst/>
                <a:latin typeface="Georgia" pitchFamily="18" charset="0"/>
                <a:ea typeface="Times New Roman" pitchFamily="18" charset="0"/>
                <a:cs typeface="Times New Roman" pitchFamily="18" charset="0"/>
              </a:rPr>
              <a:t>Baumrind</a:t>
            </a:r>
            <a:r>
              <a:rPr kumimoji="0" lang="ru-RU" altLang="ru-RU" b="0" i="0" u="none" strike="noStrike" cap="none" normalizeH="0" baseline="0" dirty="0" smtClean="0">
                <a:ln>
                  <a:noFill/>
                </a:ln>
                <a:effectLst/>
                <a:latin typeface="Georgia" pitchFamily="18" charset="0"/>
                <a:ea typeface="Times New Roman" pitchFamily="18" charset="0"/>
                <a:cs typeface="Times New Roman" pitchFamily="18" charset="0"/>
              </a:rPr>
              <a:t>, 1971, 1991) выделила три стиля родительского воспитания, представляющих собой комбинацию из таких элементов, как зрелость требований, контроль, </a:t>
            </a:r>
            <a:r>
              <a:rPr kumimoji="0" lang="ru-RU" altLang="ru-RU" b="0" i="0" u="none" strike="noStrike" cap="none" normalizeH="0" baseline="0" dirty="0" err="1" smtClean="0">
                <a:ln>
                  <a:noFill/>
                </a:ln>
                <a:effectLst/>
                <a:latin typeface="Georgia" pitchFamily="18" charset="0"/>
                <a:ea typeface="Times New Roman" pitchFamily="18" charset="0"/>
                <a:cs typeface="Times New Roman" pitchFamily="18" charset="0"/>
              </a:rPr>
              <a:t>коммуникативность</a:t>
            </a:r>
            <a:r>
              <a:rPr kumimoji="0" lang="ru-RU" altLang="ru-RU" b="0" i="0" u="none" strike="noStrike" cap="none" normalizeH="0" baseline="0" dirty="0" smtClean="0">
                <a:ln>
                  <a:noFill/>
                </a:ln>
                <a:effectLst/>
                <a:latin typeface="Georgia" pitchFamily="18" charset="0"/>
                <a:ea typeface="Times New Roman" pitchFamily="18" charset="0"/>
                <a:cs typeface="Times New Roman" pitchFamily="18" charset="0"/>
              </a:rPr>
              <a:t> (общение) и эмоциональная близость.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altLang="ru-RU" sz="1200" dirty="0">
              <a:solidFill>
                <a:srgbClr val="444444"/>
              </a:solidFill>
              <a:latin typeface="Georgia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200" b="0" i="0" u="none" strike="noStrike" cap="none" normalizeH="0" baseline="0" dirty="0" smtClean="0">
              <a:ln>
                <a:noFill/>
              </a:ln>
              <a:solidFill>
                <a:srgbClr val="444444"/>
              </a:solidFill>
              <a:effectLst/>
              <a:latin typeface="Georgia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800" b="1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Georgia" pitchFamily="18" charset="0"/>
                <a:ea typeface="Times New Roman" pitchFamily="18" charset="0"/>
                <a:cs typeface="Times New Roman" pitchFamily="18" charset="0"/>
              </a:rPr>
              <a:t>Параметры стилей родительского воспитания</a:t>
            </a:r>
            <a:endParaRPr kumimoji="0" lang="ru-RU" alt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6145" name="Рисунок 1" descr="https://www.wikireading.ru/img/380259_54_Autogen_eBook_id59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245990" y="4797152"/>
            <a:ext cx="5372100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13716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743216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992188" y="952377"/>
            <a:ext cx="590465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/>
              <a:t>Э. </a:t>
            </a:r>
            <a:r>
              <a:rPr lang="ru-RU" dirty="0" err="1"/>
              <a:t>Маккоби</a:t>
            </a:r>
            <a:r>
              <a:rPr lang="ru-RU" dirty="0"/>
              <a:t> и Д. Мартин (</a:t>
            </a:r>
            <a:r>
              <a:rPr lang="ru-RU" dirty="0" err="1"/>
              <a:t>Maccoby</a:t>
            </a:r>
            <a:r>
              <a:rPr lang="ru-RU" dirty="0"/>
              <a:t>, </a:t>
            </a:r>
            <a:r>
              <a:rPr lang="ru-RU" dirty="0" err="1"/>
              <a:t>Martin</a:t>
            </a:r>
            <a:r>
              <a:rPr lang="ru-RU" dirty="0"/>
              <a:t>, 1983) видоизменили классификацию Д. </a:t>
            </a:r>
            <a:r>
              <a:rPr lang="ru-RU" dirty="0" err="1"/>
              <a:t>Бомринд</a:t>
            </a:r>
            <a:r>
              <a:rPr lang="ru-RU" dirty="0"/>
              <a:t>. Они выделили два основных измерения внутрисемейного взаимодействия: уровень контроля или требований и параметр принятия/отвержения.</a:t>
            </a:r>
          </a:p>
        </p:txBody>
      </p:sp>
      <p:pic>
        <p:nvPicPr>
          <p:cNvPr id="7170" name="Picture 2" descr="http://psyberia.ru/face/maccoby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64088" y="3140968"/>
            <a:ext cx="2450454" cy="31424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https://userscontent2.emaze.com/images/0ddd6b81-2bf5-4e85-b287-7117ef5072e1/8849f0e360539e8d4a73f8b110a7d970.jpe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55576" y="2948013"/>
            <a:ext cx="2744833" cy="3528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40204249"/>
      </p:ext>
    </p:extLst>
  </p:cSld>
  <p:clrMapOvr>
    <a:masterClrMapping/>
  </p:clrMapOvr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60</TotalTime>
  <Words>664</Words>
  <Application>Microsoft Office PowerPoint</Application>
  <PresentationFormat>Экран (4:3)</PresentationFormat>
  <Paragraphs>111</Paragraphs>
  <Slides>26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7" baseType="lpstr">
      <vt:lpstr>Воздушный поток</vt:lpstr>
      <vt:lpstr>Классификация стратегий родительского поведения и стили воспитания. Стиль семейного воспитания и его влияние на развитие личности ребенка. </vt:lpstr>
      <vt:lpstr>Внутренняя педагогическая позиция родителей, их взгляды на воспитание детей в семье всегда находят отражение в манере родительского поведения, характере общения и особенностях взаимоотношений с детьми. </vt:lpstr>
      <vt:lpstr>Варианты родительского поведения</vt:lpstr>
      <vt:lpstr>Слайд 4</vt:lpstr>
      <vt:lpstr>Слайд 5</vt:lpstr>
      <vt:lpstr>Слайд 6</vt:lpstr>
      <vt:lpstr>Слайд 7</vt:lpstr>
      <vt:lpstr>Стили родительского воспитания 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Классификация стратегий родительского поведения и стили воспитания. Стиль семейного воспитания и его влияние на развитие личности ребенка.</dc:title>
  <dc:creator>Nikitos</dc:creator>
  <cp:lastModifiedBy>s.pushkov</cp:lastModifiedBy>
  <cp:revision>9</cp:revision>
  <dcterms:created xsi:type="dcterms:W3CDTF">2017-01-25T10:09:36Z</dcterms:created>
  <dcterms:modified xsi:type="dcterms:W3CDTF">2017-11-28T10:52:31Z</dcterms:modified>
</cp:coreProperties>
</file>