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316" r:id="rId3"/>
    <p:sldId id="317" r:id="rId4"/>
    <p:sldId id="318" r:id="rId5"/>
    <p:sldId id="319" r:id="rId6"/>
    <p:sldId id="320" r:id="rId7"/>
    <p:sldId id="323" r:id="rId8"/>
    <p:sldId id="321" r:id="rId9"/>
    <p:sldId id="322" r:id="rId10"/>
    <p:sldId id="325" r:id="rId11"/>
    <p:sldId id="329" r:id="rId12"/>
    <p:sldId id="328" r:id="rId13"/>
    <p:sldId id="326" r:id="rId14"/>
    <p:sldId id="324" r:id="rId15"/>
    <p:sldId id="315" r:id="rId16"/>
    <p:sldId id="331" r:id="rId17"/>
    <p:sldId id="330" r:id="rId18"/>
    <p:sldId id="257" r:id="rId19"/>
    <p:sldId id="258" r:id="rId20"/>
    <p:sldId id="306" r:id="rId21"/>
    <p:sldId id="307" r:id="rId22"/>
    <p:sldId id="308" r:id="rId23"/>
    <p:sldId id="309" r:id="rId24"/>
    <p:sldId id="310" r:id="rId25"/>
    <p:sldId id="311" r:id="rId26"/>
    <p:sldId id="334" r:id="rId27"/>
    <p:sldId id="285" r:id="rId28"/>
    <p:sldId id="286" r:id="rId29"/>
    <p:sldId id="287" r:id="rId30"/>
    <p:sldId id="288" r:id="rId31"/>
    <p:sldId id="290" r:id="rId32"/>
    <p:sldId id="291" r:id="rId33"/>
    <p:sldId id="295" r:id="rId34"/>
    <p:sldId id="296" r:id="rId35"/>
    <p:sldId id="289" r:id="rId36"/>
    <p:sldId id="292" r:id="rId37"/>
    <p:sldId id="293" r:id="rId38"/>
    <p:sldId id="294" r:id="rId39"/>
    <p:sldId id="297" r:id="rId40"/>
    <p:sldId id="298" r:id="rId41"/>
    <p:sldId id="300" r:id="rId42"/>
    <p:sldId id="301" r:id="rId43"/>
    <p:sldId id="302" r:id="rId44"/>
    <p:sldId id="312" r:id="rId45"/>
    <p:sldId id="313" r:id="rId46"/>
    <p:sldId id="314" r:id="rId47"/>
    <p:sldId id="336" r:id="rId48"/>
    <p:sldId id="276" r:id="rId49"/>
    <p:sldId id="332" r:id="rId50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3300"/>
    <a:srgbClr val="A50021"/>
    <a:srgbClr val="003300"/>
    <a:srgbClr val="99FF66"/>
    <a:srgbClr val="FFFF99"/>
    <a:srgbClr val="008000"/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93" autoAdjust="0"/>
    <p:restoredTop sz="94660"/>
  </p:normalViewPr>
  <p:slideViewPr>
    <p:cSldViewPr>
      <p:cViewPr>
        <p:scale>
          <a:sx n="50" d="100"/>
          <a:sy n="50" d="100"/>
        </p:scale>
        <p:origin x="-3384" y="-1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E34430A-3EBC-4A0B-9258-E426AB04FD03}" type="datetimeFigureOut">
              <a:rPr lang="ru-RU"/>
              <a:pPr>
                <a:defRPr/>
              </a:pPr>
              <a:t>28.11.2017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BD10294-7E54-4A32-9614-A4DCD4949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3A43C-9C77-404E-AB70-B77981222B62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076BD-F46E-46A7-A8B3-C05A1F10E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DE646-FD7E-4DAC-9EB6-F5706016CD4E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B436E-FBB9-438E-B862-7B24F2BF6A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37373-564C-49C1-8F15-63D9EF3E2B6D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CBF92-0C20-4410-99E6-8C5C37A7A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6B097-4641-4E0F-9344-7FEDCF25F68A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3A29E-C82D-4CDD-ACBE-67F1E5A4AC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EA4F3-8B4D-48A4-AD98-44B433DEB119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5529B-96DC-4C02-BC4E-A0DC5DDE0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77FBF-C1A8-40D9-8572-E2B483F0C4C6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E7AC-D613-49DE-A703-41393A1B17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33E7A-5270-483D-B757-508EF4BE774B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8A3B5-1110-466A-864D-49A7CF9B6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5834A-4F10-4C4C-8B2E-9E797A854371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66539-FA5B-478E-A4DC-652F7B0508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25AF-1ADA-4CC8-932C-618F4C65A33D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E256A-60E3-4DE7-927C-0DE78625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3BEB9-7F76-4B4A-A880-838190CBD004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9FD90-FE2B-422C-8849-96A0F3C2F5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586C5-392E-4DE6-9192-9258ABD258B4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C7D26-AA4F-4F9B-8E98-ABA1D7B35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70916-FCB2-43C5-A9F2-6C585B862D3C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46249-3A02-4562-B6DC-AC6993D752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E623D-38DA-4D20-93D8-469404DE5EA8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9D644-45D3-464F-90EF-AEFF59688F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F784">
            <a:alpha val="5607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2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D3FB51-B17D-4409-8617-746BCD14CE5A}" type="datetimeFigureOut">
              <a:rPr lang="en-US"/>
              <a:pPr>
                <a:defRPr/>
              </a:pPr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123D33-BB52-4B9E-A65D-21869F28A8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astatalk.com/release/133287/0/Windows_8-_Lenka_-_Everything_At_Once_(TV_Spot)_%5bHD-720p%5d_--_By_%5b%7b(paras31)%7d%5d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36.xml"/><Relationship Id="rId18" Type="http://schemas.openxmlformats.org/officeDocument/2006/relationships/slide" Target="slide41.xml"/><Relationship Id="rId3" Type="http://schemas.openxmlformats.org/officeDocument/2006/relationships/slide" Target="slide27.xml"/><Relationship Id="rId21" Type="http://schemas.openxmlformats.org/officeDocument/2006/relationships/slide" Target="slide42.xml"/><Relationship Id="rId7" Type="http://schemas.openxmlformats.org/officeDocument/2006/relationships/slide" Target="slide33.xml"/><Relationship Id="rId12" Type="http://schemas.openxmlformats.org/officeDocument/2006/relationships/slide" Target="slide37.xml"/><Relationship Id="rId17" Type="http://schemas.openxmlformats.org/officeDocument/2006/relationships/slide" Target="slide45.xml"/><Relationship Id="rId2" Type="http://schemas.openxmlformats.org/officeDocument/2006/relationships/slide" Target="slide26.xml"/><Relationship Id="rId16" Type="http://schemas.openxmlformats.org/officeDocument/2006/relationships/slide" Target="slide39.xml"/><Relationship Id="rId20" Type="http://schemas.openxmlformats.org/officeDocument/2006/relationships/slide" Target="slide4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11" Type="http://schemas.openxmlformats.org/officeDocument/2006/relationships/slide" Target="slide35.xml"/><Relationship Id="rId24" Type="http://schemas.openxmlformats.org/officeDocument/2006/relationships/image" Target="../media/image5.gif"/><Relationship Id="rId5" Type="http://schemas.openxmlformats.org/officeDocument/2006/relationships/slide" Target="slide29.xml"/><Relationship Id="rId15" Type="http://schemas.openxmlformats.org/officeDocument/2006/relationships/slide" Target="slide38.xml"/><Relationship Id="rId23" Type="http://schemas.openxmlformats.org/officeDocument/2006/relationships/slide" Target="slide47.xml"/><Relationship Id="rId10" Type="http://schemas.openxmlformats.org/officeDocument/2006/relationships/slide" Target="slide34.xml"/><Relationship Id="rId19" Type="http://schemas.openxmlformats.org/officeDocument/2006/relationships/slide" Target="slide46.xml"/><Relationship Id="rId4" Type="http://schemas.openxmlformats.org/officeDocument/2006/relationships/slide" Target="slide28.xml"/><Relationship Id="rId9" Type="http://schemas.openxmlformats.org/officeDocument/2006/relationships/slide" Target="slide30.xml"/><Relationship Id="rId14" Type="http://schemas.openxmlformats.org/officeDocument/2006/relationships/slide" Target="slide40.xml"/><Relationship Id="rId22" Type="http://schemas.openxmlformats.org/officeDocument/2006/relationships/slide" Target="slide4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6" name="Picture 10" descr="podnyat-100-dollarov-ili-projti-mimo-teoriya-veroyatnostej-v-povsednevnoj-rabo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8486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WordArt 11"/>
          <p:cNvSpPr>
            <a:spLocks noChangeArrowheads="1" noChangeShapeType="1" noTextEdit="1"/>
          </p:cNvSpPr>
          <p:nvPr/>
        </p:nvSpPr>
        <p:spPr bwMode="auto">
          <a:xfrm>
            <a:off x="1219200" y="1981200"/>
            <a:ext cx="67056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"События и </a:t>
            </a:r>
          </a:p>
          <a:p>
            <a:pPr algn="ctr"/>
            <a:r>
              <a:rPr lang="ru-RU" sz="3600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вероятности"</a:t>
            </a: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0" y="685800"/>
            <a:ext cx="480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5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+mn-cs"/>
              </a:rPr>
              <a:t>Устный журнал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533400" y="381000"/>
            <a:ext cx="8153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9600" b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Ф</a:t>
            </a:r>
            <a:r>
              <a:rPr lang="ru-RU" sz="9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и</a:t>
            </a:r>
            <a:r>
              <a:rPr lang="ru-RU" sz="9600" b="1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з</a:t>
            </a:r>
            <a:r>
              <a:rPr lang="ru-RU" sz="9600" b="1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м</a:t>
            </a:r>
            <a:r>
              <a:rPr lang="ru-RU" sz="96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и</a:t>
            </a:r>
            <a:r>
              <a:rPr lang="ru-RU" sz="96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н</a:t>
            </a:r>
            <a:r>
              <a:rPr lang="ru-RU" sz="96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у</a:t>
            </a:r>
            <a:r>
              <a:rPr lang="ru-RU" sz="9600" b="1">
                <a:solidFill>
                  <a:srgbClr val="00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т</a:t>
            </a:r>
            <a:r>
              <a:rPr lang="ru-RU" sz="9600" b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к</a:t>
            </a:r>
            <a:r>
              <a:rPr lang="ru-RU" sz="96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а</a:t>
            </a:r>
          </a:p>
        </p:txBody>
      </p:sp>
      <p:pic>
        <p:nvPicPr>
          <p:cNvPr id="122894" name="Picture 14" descr="i7FNnHRLe4Xod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828800"/>
            <a:ext cx="784860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3906" name="Picture 6" descr="452452825_b1bfe38b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95288"/>
            <a:ext cx="838200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WordArt 11"/>
          <p:cNvSpPr>
            <a:spLocks noChangeArrowheads="1" noChangeShapeType="1" noTextEdit="1"/>
          </p:cNvSpPr>
          <p:nvPr/>
        </p:nvSpPr>
        <p:spPr bwMode="auto">
          <a:xfrm>
            <a:off x="1219200" y="990600"/>
            <a:ext cx="69342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89C24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Страница четвёртая</a:t>
            </a:r>
          </a:p>
        </p:txBody>
      </p:sp>
      <p:sp>
        <p:nvSpPr>
          <p:cNvPr id="123908" name="WordArt 11"/>
          <p:cNvSpPr>
            <a:spLocks noChangeArrowheads="1" noChangeShapeType="1" noTextEdit="1"/>
          </p:cNvSpPr>
          <p:nvPr/>
        </p:nvSpPr>
        <p:spPr bwMode="auto">
          <a:xfrm>
            <a:off x="609600" y="2743200"/>
            <a:ext cx="80010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"Монета и 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игральная кость"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4930" name="Picture 7" descr="logot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1" name="WordArt 11"/>
          <p:cNvSpPr>
            <a:spLocks noChangeArrowheads="1" noChangeShapeType="1" noTextEdit="1"/>
          </p:cNvSpPr>
          <p:nvPr/>
        </p:nvSpPr>
        <p:spPr bwMode="auto">
          <a:xfrm>
            <a:off x="1219200" y="990600"/>
            <a:ext cx="69342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89C24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Страница пятая</a:t>
            </a:r>
          </a:p>
        </p:txBody>
      </p:sp>
      <p:sp>
        <p:nvSpPr>
          <p:cNvPr id="124932" name="WordArt 11"/>
          <p:cNvSpPr>
            <a:spLocks noChangeArrowheads="1" noChangeShapeType="1" noTextEdit="1"/>
          </p:cNvSpPr>
          <p:nvPr/>
        </p:nvSpPr>
        <p:spPr bwMode="auto">
          <a:xfrm>
            <a:off x="609600" y="2743200"/>
            <a:ext cx="80010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"Увлекательное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исследование"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990600" y="914400"/>
            <a:ext cx="6248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Какие события мы называем случайными?</a:t>
            </a:r>
            <a:r>
              <a:rPr lang="ru-RU" sz="4800">
                <a:solidFill>
                  <a:srgbClr val="003300"/>
                </a:solidFill>
              </a:rPr>
              <a:t> </a:t>
            </a: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81000" y="990600"/>
            <a:ext cx="8153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Является ли случайным событие "Меня завтра спросят на уроке"? </a:t>
            </a: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685800" y="914400"/>
            <a:ext cx="8153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Является ли случайным событие "Летом у меня будут каникулы"? 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81000" y="685800"/>
            <a:ext cx="86106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Является ли случайным событие "Мне сегодня встретится черная кошка"?</a:t>
            </a:r>
            <a:r>
              <a:rPr lang="ru-RU" sz="4800">
                <a:solidFill>
                  <a:srgbClr val="0033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28600" y="838200"/>
            <a:ext cx="8610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Приведите примеры случайных событий из вашей  жизни.</a:t>
            </a:r>
            <a:r>
              <a:rPr lang="ru-RU" sz="4800">
                <a:solidFill>
                  <a:srgbClr val="0033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685800"/>
            <a:ext cx="86106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Что такое частота случайного события? Как частота связана с вероятностью? 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381000" y="990600"/>
            <a:ext cx="86106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Какие значения может принимать вероятность случайного события?</a:t>
            </a:r>
            <a:r>
              <a:rPr lang="ru-RU" sz="4800">
                <a:solidFill>
                  <a:srgbClr val="0033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33400" y="609600"/>
            <a:ext cx="81534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3300"/>
                </a:solidFill>
                <a:latin typeface="Monotype Corsiva" pitchFamily="66" charset="0"/>
              </a:rPr>
              <a:t>Какие события называют достоверными? Чему равна вероятность достоверных событий? Какие события называют невозможными? Чему равна вероятность невозможного события? </a:t>
            </a:r>
          </a:p>
          <a:p>
            <a:pPr algn="ctr"/>
            <a:r>
              <a:rPr lang="ru-RU" sz="3600" b="1">
                <a:solidFill>
                  <a:srgbClr val="003300"/>
                </a:solidFill>
                <a:latin typeface="Monotype Corsiva" pitchFamily="66" charset="0"/>
              </a:rPr>
              <a:t>Приведите примеры невозможных и достоверных случайных событий.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81000" y="838200"/>
            <a:ext cx="86106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Приведите примеры маловероятных событий.</a:t>
            </a:r>
          </a:p>
          <a:p>
            <a:pPr algn="ctr"/>
            <a:r>
              <a:rPr lang="ru-RU" sz="4800" b="1">
                <a:solidFill>
                  <a:srgbClr val="003300"/>
                </a:solidFill>
                <a:latin typeface="Monotype Corsiva" pitchFamily="66" charset="0"/>
              </a:rPr>
              <a:t>Какими из них можно, а какими нельзя пренебрегать в одном испытании?</a:t>
            </a:r>
          </a:p>
        </p:txBody>
      </p:sp>
      <p:pic>
        <p:nvPicPr>
          <p:cNvPr id="166929" name="Picture 17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657600"/>
            <a:ext cx="42672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3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1066800" y="533400"/>
            <a:ext cx="7162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Исследуйте виды событий. </a:t>
            </a:r>
          </a:p>
          <a:p>
            <a:pPr algn="ctr"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Результаты исследования занесите в таблицу.</a:t>
            </a:r>
            <a:endParaRPr lang="ru-RU" sz="2800" b="1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graphicFrame>
        <p:nvGraphicFramePr>
          <p:cNvPr id="126996" name="Group 20"/>
          <p:cNvGraphicFramePr>
            <a:graphicFrameLocks noGrp="1"/>
          </p:cNvGraphicFramePr>
          <p:nvPr/>
        </p:nvGraphicFramePr>
        <p:xfrm>
          <a:off x="609600" y="2286000"/>
          <a:ext cx="7848600" cy="2727325"/>
        </p:xfrm>
        <a:graphic>
          <a:graphicData uri="http://schemas.openxmlformats.org/drawingml/2006/table">
            <a:tbl>
              <a:tblPr/>
              <a:tblGrid>
                <a:gridCol w="2616200"/>
                <a:gridCol w="2794000"/>
                <a:gridCol w="2438400"/>
              </a:tblGrid>
              <a:tr h="609600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События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04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Достоверные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Невозможные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Случайные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B, T, ….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A, C, …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……..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8002" name="Rectangle 4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8229600" cy="5943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А: ночью светит солнце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В: 1 января – праздничный день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С: в полночь выпадет снег, а через 24 часа будет светить солнце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D: футбольный матч «Спартак» - «Динамо» закончится вничью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Е: при броске монеты выпал «орел»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F: при броске игральной кости выпало 7 очков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G: при броске игральной кости выпало число очков, меньше 7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H: при телефонном звонке абонент оказался занят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I: при броске игральной кости выпало 2 очка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K: учебный год когда-нибудь закончится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L: бутерброд упадет маслом вниз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M: вы выиграете, участвуя в беспроигрышной лотерее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N: Коля получил на экзамене по математике пятерку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O: черепаха научится говорить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P: вы выиграете, участвуя в лотерее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Q: вы проиграете партию в шашки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R: 30 февраля будет дождь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S: завтра солнце взойдет на западе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T: летом у школьников будут каникулы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U: при броске игральной кости выпало четное число очков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V: вы выходите на улицу, а навстречу вам идет слон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W: в этом году вас изберут президентом России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X: 1 июля в Стерлитамаке будет солнечно</a:t>
            </a:r>
          </a:p>
          <a:p>
            <a:pPr>
              <a:lnSpc>
                <a:spcPct val="80000"/>
              </a:lnSpc>
            </a:pPr>
            <a:r>
              <a:rPr lang="ru-RU" sz="1600" b="1" smtClean="0"/>
              <a:t>Y: после четверга будет пятница</a:t>
            </a:r>
          </a:p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rgbClr val="006600"/>
                </a:solidFill>
              </a:rPr>
              <a:t>Z: день рождения моего друга – число, меньше чем 32</a:t>
            </a:r>
          </a:p>
          <a:p>
            <a:pPr>
              <a:lnSpc>
                <a:spcPct val="80000"/>
              </a:lnSpc>
            </a:pPr>
            <a:endParaRPr lang="ru-RU" sz="1600" b="1" smtClean="0">
              <a:solidFill>
                <a:srgbClr val="006600"/>
              </a:solidFill>
            </a:endParaRPr>
          </a:p>
        </p:txBody>
      </p:sp>
      <p:pic>
        <p:nvPicPr>
          <p:cNvPr id="128003" name="Picture 3" descr="E:\анимашки\5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447800"/>
            <a:ext cx="12176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4" name="Picture 6" descr="teorija-verojatnosti"/>
          <p:cNvPicPr>
            <a:picLocks noChangeAspect="1" noChangeArrowheads="1"/>
          </p:cNvPicPr>
          <p:nvPr/>
        </p:nvPicPr>
        <p:blipFill>
          <a:blip r:embed="rId3" cstate="print"/>
          <a:srcRect l="6096" r="2477" b="7780"/>
          <a:stretch>
            <a:fillRect/>
          </a:stretch>
        </p:blipFill>
        <p:spPr bwMode="auto">
          <a:xfrm>
            <a:off x="6172200" y="4749800"/>
            <a:ext cx="2590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1066800" y="533400"/>
            <a:ext cx="7162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Исследуйте виды событий. </a:t>
            </a:r>
          </a:p>
          <a:p>
            <a:pPr algn="ctr">
              <a:defRPr/>
            </a:pPr>
            <a:r>
              <a:rPr lang="ru-RU" sz="2800" b="1" i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Результаты исследования занесите в таблицу.</a:t>
            </a:r>
            <a:endParaRPr lang="ru-RU" sz="2800" b="1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graphicFrame>
        <p:nvGraphicFramePr>
          <p:cNvPr id="129047" name="Group 23"/>
          <p:cNvGraphicFramePr>
            <a:graphicFrameLocks noGrp="1"/>
          </p:cNvGraphicFramePr>
          <p:nvPr/>
        </p:nvGraphicFramePr>
        <p:xfrm>
          <a:off x="609600" y="2286000"/>
          <a:ext cx="7924800" cy="2727325"/>
        </p:xfrm>
        <a:graphic>
          <a:graphicData uri="http://schemas.openxmlformats.org/drawingml/2006/table">
            <a:tbl>
              <a:tblPr/>
              <a:tblGrid>
                <a:gridCol w="2667000"/>
                <a:gridCol w="2895600"/>
                <a:gridCol w="2362200"/>
              </a:tblGrid>
              <a:tr h="609600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События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04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Достоверные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Невозможные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Случайные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B, G, K, M, T, Z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A, C, F, O, R, S, V, W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D, E, H, I, L, N, P, Q, U, X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0050" name="WordArt 11"/>
          <p:cNvSpPr>
            <a:spLocks noChangeArrowheads="1" noChangeShapeType="1" noTextEdit="1"/>
          </p:cNvSpPr>
          <p:nvPr/>
        </p:nvSpPr>
        <p:spPr bwMode="auto">
          <a:xfrm>
            <a:off x="609600" y="2743200"/>
            <a:ext cx="80010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"Интересные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задачи"</a:t>
            </a:r>
          </a:p>
        </p:txBody>
      </p:sp>
      <p:pic>
        <p:nvPicPr>
          <p:cNvPr id="130051" name="Picture 6" descr="imagesCAEW23RI"/>
          <p:cNvPicPr>
            <a:picLocks noChangeAspect="1" noChangeArrowheads="1"/>
          </p:cNvPicPr>
          <p:nvPr/>
        </p:nvPicPr>
        <p:blipFill>
          <a:blip r:embed="rId2" cstate="print"/>
          <a:srcRect t="7594" r="342" b="6329"/>
          <a:stretch>
            <a:fillRect/>
          </a:stretch>
        </p:blipFill>
        <p:spPr bwMode="auto">
          <a:xfrm>
            <a:off x="609600" y="381000"/>
            <a:ext cx="80772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2" name="WordArt 11"/>
          <p:cNvSpPr>
            <a:spLocks noChangeArrowheads="1" noChangeShapeType="1" noTextEdit="1"/>
          </p:cNvSpPr>
          <p:nvPr/>
        </p:nvSpPr>
        <p:spPr bwMode="auto">
          <a:xfrm>
            <a:off x="1219200" y="990600"/>
            <a:ext cx="69342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89C24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Страница шестая</a:t>
            </a:r>
          </a:p>
        </p:txBody>
      </p:sp>
      <p:sp>
        <p:nvSpPr>
          <p:cNvPr id="130053" name="WordArt 11"/>
          <p:cNvSpPr>
            <a:spLocks noChangeArrowheads="1" noChangeShapeType="1" noTextEdit="1"/>
          </p:cNvSpPr>
          <p:nvPr/>
        </p:nvSpPr>
        <p:spPr bwMode="auto">
          <a:xfrm>
            <a:off x="762000" y="2895600"/>
            <a:ext cx="80010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"Интересные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задачи"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505200" y="5181600"/>
            <a:ext cx="2667000" cy="12192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5800" y="762000"/>
            <a:ext cx="7848600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Monotype Corsiva" pitchFamily="66" charset="0"/>
              </a:rPr>
              <a:t>Схема решения задач: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800">
                <a:latin typeface="Monotype Corsiva" pitchFamily="66" charset="0"/>
              </a:rPr>
              <a:t>Определить, в чем состоит случайный эксперимент и </a:t>
            </a:r>
            <a:r>
              <a:rPr lang="ru-RU" sz="2800" b="1">
                <a:latin typeface="Monotype Corsiva" pitchFamily="66" charset="0"/>
              </a:rPr>
              <a:t>какие у него элементарные события</a:t>
            </a:r>
            <a:r>
              <a:rPr lang="ru-RU" sz="2800">
                <a:latin typeface="Monotype Corsiva" pitchFamily="66" charset="0"/>
              </a:rPr>
              <a:t>. Убедиться, что они равновероятны. 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800">
                <a:latin typeface="Monotype Corsiva" pitchFamily="66" charset="0"/>
              </a:rPr>
              <a:t>Найти </a:t>
            </a:r>
            <a:r>
              <a:rPr lang="ru-RU" sz="2800" b="1">
                <a:latin typeface="Monotype Corsiva" pitchFamily="66" charset="0"/>
              </a:rPr>
              <a:t>общее число элементарных событий (всех возможных исходов) - </a:t>
            </a:r>
            <a:r>
              <a:rPr lang="en-US" sz="2800" b="1">
                <a:latin typeface="Monotype Corsiva" pitchFamily="66" charset="0"/>
              </a:rPr>
              <a:t>n</a:t>
            </a:r>
            <a:endParaRPr lang="ru-RU" sz="2800" b="1">
              <a:latin typeface="Monotype Corsiva" pitchFamily="66" charset="0"/>
            </a:endParaRPr>
          </a:p>
          <a:p>
            <a:pPr algn="just">
              <a:buFont typeface="Calibri" pitchFamily="34" charset="0"/>
              <a:buAutoNum type="arabicPeriod"/>
            </a:pPr>
            <a:r>
              <a:rPr lang="ru-RU" sz="2800">
                <a:latin typeface="Monotype Corsiva" pitchFamily="66" charset="0"/>
              </a:rPr>
              <a:t>Определить, какие элементарные события </a:t>
            </a:r>
            <a:r>
              <a:rPr lang="ru-RU" sz="2800" b="1">
                <a:latin typeface="Monotype Corsiva" pitchFamily="66" charset="0"/>
              </a:rPr>
              <a:t>благоприятствуют событию А</a:t>
            </a:r>
            <a:r>
              <a:rPr lang="ru-RU" sz="2800">
                <a:latin typeface="Monotype Corsiva" pitchFamily="66" charset="0"/>
              </a:rPr>
              <a:t>, и </a:t>
            </a:r>
            <a:r>
              <a:rPr lang="ru-RU" sz="2800" b="1">
                <a:latin typeface="Monotype Corsiva" pitchFamily="66" charset="0"/>
              </a:rPr>
              <a:t>найти их число </a:t>
            </a:r>
            <a:r>
              <a:rPr lang="en-US" sz="2800" b="1">
                <a:latin typeface="Monotype Corsiva" pitchFamily="66" charset="0"/>
              </a:rPr>
              <a:t>m</a:t>
            </a:r>
            <a:r>
              <a:rPr lang="ru-RU" sz="2800" b="1">
                <a:latin typeface="Monotype Corsiva" pitchFamily="66" charset="0"/>
              </a:rPr>
              <a:t>.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sz="2800">
                <a:latin typeface="Monotype Corsiva" pitchFamily="66" charset="0"/>
              </a:rPr>
              <a:t>Найти вероятность события А по формуле</a:t>
            </a:r>
          </a:p>
        </p:txBody>
      </p:sp>
      <p:graphicFrame>
        <p:nvGraphicFramePr>
          <p:cNvPr id="11" name="Object 18"/>
          <p:cNvGraphicFramePr>
            <a:graphicFrameLocks noChangeAspect="1"/>
          </p:cNvGraphicFramePr>
          <p:nvPr/>
        </p:nvGraphicFramePr>
        <p:xfrm>
          <a:off x="3810000" y="5257800"/>
          <a:ext cx="1900238" cy="1155700"/>
        </p:xfrm>
        <a:graphic>
          <a:graphicData uri="http://schemas.openxmlformats.org/presentationml/2006/ole">
            <p:oleObj spid="_x0000_s1042" name="Формула" r:id="rId3" imgW="647419" imgH="393529" progId="Equation.3">
              <p:embed/>
            </p:oleObj>
          </a:graphicData>
        </a:graphic>
      </p:graphicFrame>
      <p:pic>
        <p:nvPicPr>
          <p:cNvPr id="1046" name="Picture 3" descr="E:\анимашки\5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5105400"/>
            <a:ext cx="6762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5800" y="457200"/>
            <a:ext cx="8001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1.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Вася, Петя, Коля и Леша бросили жребий – кому начинать игру. Найдите вероятность того, что игру будет начинать Петя.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1676400"/>
            <a:ext cx="14954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57200" y="2057400"/>
            <a:ext cx="8239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Случайный эксперимент 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бросание жребия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b="1" i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Элементарное событие 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участник, который выиграл жребий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3124200"/>
            <a:ext cx="4981575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Число элементарных событий: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n = 4</a:t>
            </a: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3657600"/>
            <a:ext cx="60452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Событие А =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жребий выиграл Петя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 = 1</a:t>
            </a: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0" name="Object 18"/>
          <p:cNvGraphicFramePr>
            <a:graphicFrameLocks noChangeAspect="1"/>
          </p:cNvGraphicFramePr>
          <p:nvPr/>
        </p:nvGraphicFramePr>
        <p:xfrm>
          <a:off x="2068513" y="4114800"/>
          <a:ext cx="3876675" cy="1155700"/>
        </p:xfrm>
        <a:graphic>
          <a:graphicData uri="http://schemas.openxmlformats.org/presentationml/2006/ole">
            <p:oleObj spid="_x0000_s2066" name="Формула" r:id="rId3" imgW="1320227" imgH="393529" progId="Equation.3">
              <p:embed/>
            </p:oleObj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2057400" y="838200"/>
            <a:ext cx="32766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52600" y="5410200"/>
            <a:ext cx="2276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0,25</a:t>
            </a:r>
          </a:p>
        </p:txBody>
      </p:sp>
      <p:pic>
        <p:nvPicPr>
          <p:cNvPr id="2075" name="Picture 12" descr="42812464_WallpapersMa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343400"/>
            <a:ext cx="23622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0" name="Picture 9" descr="0006-006-Sluchajnost-i-zdravyj-smys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 l="5490" t="52606" r="47237" b="4861"/>
          <a:stretch>
            <a:fillRect/>
          </a:stretch>
        </p:blipFill>
        <p:spPr>
          <a:xfrm>
            <a:off x="381000" y="533400"/>
            <a:ext cx="8305800" cy="5715000"/>
          </a:xfrm>
        </p:spPr>
      </p:pic>
      <p:sp>
        <p:nvSpPr>
          <p:cNvPr id="17411" name="WordArt 11"/>
          <p:cNvSpPr>
            <a:spLocks noChangeArrowheads="1" noChangeShapeType="1" noTextEdit="1"/>
          </p:cNvSpPr>
          <p:nvPr/>
        </p:nvSpPr>
        <p:spPr bwMode="auto">
          <a:xfrm>
            <a:off x="609600" y="2743200"/>
            <a:ext cx="80010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"Описательная статистика и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случайная изменчивость"</a:t>
            </a:r>
          </a:p>
        </p:txBody>
      </p:sp>
      <p:sp>
        <p:nvSpPr>
          <p:cNvPr id="17412" name="WordArt 11"/>
          <p:cNvSpPr>
            <a:spLocks noChangeArrowheads="1" noChangeShapeType="1" noTextEdit="1"/>
          </p:cNvSpPr>
          <p:nvPr/>
        </p:nvSpPr>
        <p:spPr bwMode="auto">
          <a:xfrm>
            <a:off x="1219200" y="990600"/>
            <a:ext cx="69342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89C24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Страница первая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4648200" y="914400"/>
            <a:ext cx="3962400" cy="381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8534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2.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Игральный кубик бросили один раз. Какова вероятность того, что выпало число очков, большее чем 4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1447800"/>
            <a:ext cx="14954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8200" y="1905000"/>
            <a:ext cx="7337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Случайный эксперимент 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бросание кубика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i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Элементарное событие 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число на выпавшей грани</a:t>
            </a:r>
            <a:r>
              <a:rPr lang="ru-RU" sz="2400" i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2050" name="Object 23"/>
          <p:cNvGraphicFramePr>
            <a:graphicFrameLocks noChangeAspect="1"/>
          </p:cNvGraphicFramePr>
          <p:nvPr/>
        </p:nvGraphicFramePr>
        <p:xfrm>
          <a:off x="3014663" y="4724400"/>
          <a:ext cx="3354387" cy="1155700"/>
        </p:xfrm>
        <a:graphic>
          <a:graphicData uri="http://schemas.openxmlformats.org/presentationml/2006/ole">
            <p:oleObj spid="_x0000_s82967" name="Формула" r:id="rId3" imgW="1143000" imgH="393700" progId="Equation.3">
              <p:embed/>
            </p:oleObj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24600" y="5791200"/>
            <a:ext cx="2047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</a:t>
            </a:r>
            <a:r>
              <a:rPr lang="en-US" sz="3600" b="1">
                <a:solidFill>
                  <a:srgbClr val="FF0000"/>
                </a:solidFill>
                <a:latin typeface="Monotype Corsiva" pitchFamily="66" charset="0"/>
              </a:rPr>
              <a:t>1</a:t>
            </a:r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/3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66800" y="2971800"/>
            <a:ext cx="1984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Всего граней: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67200" y="3657600"/>
            <a:ext cx="27241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1, 2, 3, 4, 5, 6</a:t>
            </a:r>
          </a:p>
        </p:txBody>
      </p:sp>
      <p:pic>
        <p:nvPicPr>
          <p:cNvPr id="3082" name="Picture 10" descr="http://obzorcasino.org/Image/BigImage/cubik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3505200"/>
            <a:ext cx="1447800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114800" y="2971800"/>
            <a:ext cx="3449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Элементарные события: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57400" y="3810000"/>
            <a:ext cx="801688" cy="557213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n=6</a:t>
            </a:r>
            <a:endParaRPr lang="ru-RU" sz="28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172200" y="4267200"/>
            <a:ext cx="7620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315200" y="3810000"/>
            <a:ext cx="900113" cy="557213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m=2</a:t>
            </a:r>
            <a:endParaRPr lang="ru-RU" sz="28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  <p:bldP spid="8" grpId="0"/>
      <p:bldP spid="13" grpId="0"/>
      <p:bldP spid="14" grpId="0"/>
      <p:bldP spid="16" grpId="0"/>
      <p:bldP spid="18" grpId="0"/>
      <p:bldP spid="20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457200" y="1219200"/>
            <a:ext cx="4038600" cy="3048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81000" y="381000"/>
            <a:ext cx="8001000" cy="1187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3. 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случайном эксперименте симметричную монету бросают дважды. Найдите вероятность того, что орел выпадет ровно один раз.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9600" y="1676400"/>
            <a:ext cx="14954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pic>
        <p:nvPicPr>
          <p:cNvPr id="13316" name="Picture 4" descr="http://sky911.ru/images/money_russia_5ryble_200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2209800"/>
            <a:ext cx="2913063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33600" y="3733800"/>
            <a:ext cx="1374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00"/>
                </a:solidFill>
                <a:latin typeface="Monotype Corsiva" pitchFamily="66" charset="0"/>
              </a:rPr>
              <a:t>орел - О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3400" y="3733800"/>
            <a:ext cx="153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00"/>
                </a:solidFill>
                <a:latin typeface="Monotype Corsiva" pitchFamily="66" charset="0"/>
              </a:rPr>
              <a:t>решка - 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24400" y="1752600"/>
            <a:ext cx="4006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Возможные исходы события: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562600" y="2209800"/>
          <a:ext cx="2286000" cy="254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</a:tblGrid>
              <a:tr h="7162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бросок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бросок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943600" y="2895600"/>
            <a:ext cx="38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086600" y="3352800"/>
            <a:ext cx="45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943600" y="3352800"/>
            <a:ext cx="46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86600" y="3810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086600" y="2895600"/>
            <a:ext cx="46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943600" y="3810000"/>
            <a:ext cx="45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943600" y="4267200"/>
            <a:ext cx="45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086600" y="4267200"/>
            <a:ext cx="45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114800" y="2819400"/>
            <a:ext cx="717550" cy="4953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n=4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715000" y="3810000"/>
            <a:ext cx="1981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791200" y="4267200"/>
            <a:ext cx="19812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886200" y="3657600"/>
            <a:ext cx="900113" cy="557213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m=2</a:t>
            </a:r>
            <a:endParaRPr lang="ru-RU" sz="28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317" name="Object 58"/>
          <p:cNvGraphicFramePr>
            <a:graphicFrameLocks noChangeAspect="1"/>
          </p:cNvGraphicFramePr>
          <p:nvPr/>
        </p:nvGraphicFramePr>
        <p:xfrm>
          <a:off x="1554163" y="4876800"/>
          <a:ext cx="4360862" cy="1155700"/>
        </p:xfrm>
        <a:graphic>
          <a:graphicData uri="http://schemas.openxmlformats.org/presentationml/2006/ole">
            <p:oleObj spid="_x0000_s84026" name="Формула" r:id="rId4" imgW="1485900" imgH="393700" progId="Equation.3">
              <p:embed/>
            </p:oleObj>
          </a:graphicData>
        </a:graphic>
      </p:graphicFrame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324600" y="5791200"/>
            <a:ext cx="1992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</a:t>
            </a:r>
            <a:r>
              <a:rPr lang="en-US" sz="3600" b="1">
                <a:solidFill>
                  <a:srgbClr val="FF0000"/>
                </a:solidFill>
                <a:latin typeface="Monotype Corsiva" pitchFamily="66" charset="0"/>
              </a:rPr>
              <a:t>0,5</a:t>
            </a:r>
            <a:endParaRPr lang="ru-RU" sz="3600" b="1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8" name="Правая фигурная скобка 27"/>
          <p:cNvSpPr/>
          <p:nvPr/>
        </p:nvSpPr>
        <p:spPr>
          <a:xfrm>
            <a:off x="7848600" y="2819400"/>
            <a:ext cx="381000" cy="1905000"/>
          </a:xfrm>
          <a:prstGeom prst="rightBrace">
            <a:avLst/>
          </a:prstGeom>
          <a:ln w="3810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8012113" y="3810000"/>
            <a:ext cx="1131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4 исхода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 animBg="1"/>
      <p:bldP spid="30" grpId="0" animBg="1"/>
      <p:bldP spid="32" grpId="0"/>
      <p:bldP spid="28" grpId="0" animBg="1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8153400" y="762000"/>
            <a:ext cx="6858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34200" y="2514600"/>
            <a:ext cx="1752600" cy="838200"/>
          </a:xfrm>
          <a:prstGeom prst="roundRect">
            <a:avLst/>
          </a:prstGeom>
          <a:solidFill>
            <a:srgbClr val="FFFF00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57200" y="381000"/>
            <a:ext cx="8229600" cy="228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В соревнованиях по толканию ядра участвуют 4 спортсмена из Финляндии, 7 спортсменов из Дании, 9 спортсменов из Швеции и 5 – из Норвегии. Порядок, в котором  выступают спортсмены, определяется жребием. Найдите вероятность того, что спортсмен, который выступает последним, окажется из Швеции.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667000"/>
            <a:ext cx="14954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9600" y="3124200"/>
            <a:ext cx="544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Всего спортсменов: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= 4 + 7 + 9 + 5 = 25</a:t>
            </a:r>
          </a:p>
        </p:txBody>
      </p:sp>
      <p:graphicFrame>
        <p:nvGraphicFramePr>
          <p:cNvPr id="20482" name="Object 47"/>
          <p:cNvGraphicFramePr>
            <a:graphicFrameLocks noChangeAspect="1"/>
          </p:cNvGraphicFramePr>
          <p:nvPr/>
        </p:nvGraphicFramePr>
        <p:xfrm>
          <a:off x="7105650" y="2438400"/>
          <a:ext cx="1408113" cy="855663"/>
        </p:xfrm>
        <a:graphic>
          <a:graphicData uri="http://schemas.openxmlformats.org/presentationml/2006/ole">
            <p:oleObj spid="_x0000_s85039" name="Формула" r:id="rId3" imgW="647419" imgH="393529" progId="Equation.3">
              <p:embed/>
            </p:oleObj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8382000" y="762000"/>
            <a:ext cx="3048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382000" y="1143000"/>
            <a:ext cx="3048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495800" y="1143000"/>
            <a:ext cx="3048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419600" y="1524000"/>
            <a:ext cx="3048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62000" y="38862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A= {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последний из Швеции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}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19400" y="3505200"/>
            <a:ext cx="869950" cy="4953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67000" y="4419600"/>
            <a:ext cx="801688" cy="4953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=9</a:t>
            </a:r>
          </a:p>
        </p:txBody>
      </p:sp>
      <p:graphicFrame>
        <p:nvGraphicFramePr>
          <p:cNvPr id="20484" name="Object 48"/>
          <p:cNvGraphicFramePr>
            <a:graphicFrameLocks noChangeAspect="1"/>
          </p:cNvGraphicFramePr>
          <p:nvPr/>
        </p:nvGraphicFramePr>
        <p:xfrm>
          <a:off x="1981200" y="5105400"/>
          <a:ext cx="2401888" cy="855663"/>
        </p:xfrm>
        <a:graphic>
          <a:graphicData uri="http://schemas.openxmlformats.org/presentationml/2006/ole">
            <p:oleObj spid="_x0000_s85040" name="Формула" r:id="rId4" imgW="1104900" imgH="393700" progId="Equation.3">
              <p:embed/>
            </p:oleObj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72200" y="5791200"/>
            <a:ext cx="2297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0,36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 animBg="1"/>
      <p:bldP spid="6" grpId="0"/>
      <p:bldP spid="7" grpId="0"/>
      <p:bldP spid="16" grpId="0"/>
      <p:bldP spid="17" grpId="0" animBg="1"/>
      <p:bldP spid="18" grpId="0" animBg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200400" y="1981200"/>
            <a:ext cx="1219200" cy="3048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0800" y="457200"/>
            <a:ext cx="1676400" cy="3048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001000" cy="3013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В чемпионате мира участвуют 16 команд. С помощью жребия их нужно разделить на 4 группы по 4 команды в каждой. В ящике вперемешку лежат карточки с номерами групп:</a:t>
            </a:r>
          </a:p>
          <a:p>
            <a:pPr algn="ctr">
              <a:defRPr/>
            </a:pP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1, 1, 1, 1, 2, 2, 2, 2, 3, 3, 3, 3, 4, 4, 4, 4.</a:t>
            </a:r>
          </a:p>
          <a:p>
            <a:pPr algn="just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Капитаны команд тянут по одной карточке. Какова вероятность того, что команда России окажется во второй группе.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3352800"/>
            <a:ext cx="14954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Решение: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9600" y="3733800"/>
            <a:ext cx="558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Множество элементарных событий: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5800" y="4191000"/>
            <a:ext cx="5270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A={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команда России во второй группе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}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9600" y="4648200"/>
            <a:ext cx="519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С номером «2» четыре карточки: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=4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578" name="Object 26"/>
          <p:cNvGraphicFramePr>
            <a:graphicFrameLocks noChangeAspect="1"/>
          </p:cNvGraphicFramePr>
          <p:nvPr/>
        </p:nvGraphicFramePr>
        <p:xfrm>
          <a:off x="2698750" y="5334000"/>
          <a:ext cx="2981325" cy="855663"/>
        </p:xfrm>
        <a:graphic>
          <a:graphicData uri="http://schemas.openxmlformats.org/presentationml/2006/ole">
            <p:oleObj spid="_x0000_s86042" name="Формула" r:id="rId3" imgW="1371600" imgH="393700" progId="Equation.3">
              <p:embed/>
            </p:oleObj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72200" y="5791200"/>
            <a:ext cx="2297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0,25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" y="2667000"/>
            <a:ext cx="8077200" cy="762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6" grpId="0"/>
      <p:bldP spid="7" grpId="0"/>
      <p:bldP spid="8" grpId="0"/>
      <p:bldP spid="9" grpId="0"/>
      <p:bldP spid="10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9266" name="Picture 6" descr="1350809677_morskoy-boy"/>
          <p:cNvPicPr>
            <a:picLocks noChangeAspect="1" noChangeArrowheads="1"/>
          </p:cNvPicPr>
          <p:nvPr/>
        </p:nvPicPr>
        <p:blipFill>
          <a:blip r:embed="rId2" cstate="print"/>
          <a:srcRect t="7143" b="26190"/>
          <a:stretch>
            <a:fillRect/>
          </a:stretch>
        </p:blipFill>
        <p:spPr bwMode="auto">
          <a:xfrm>
            <a:off x="533400" y="609600"/>
            <a:ext cx="8001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1676400" y="2133600"/>
            <a:ext cx="69342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06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«Морской </a:t>
            </a:r>
          </a:p>
          <a:p>
            <a:pPr algn="ctr">
              <a:defRPr/>
            </a:pPr>
            <a:r>
              <a:rPr lang="ru-RU" sz="106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cs typeface="+mn-cs"/>
              </a:rPr>
              <a:t>бой»</a:t>
            </a:r>
          </a:p>
        </p:txBody>
      </p:sp>
      <p:sp>
        <p:nvSpPr>
          <p:cNvPr id="139268" name="WordArt 11"/>
          <p:cNvSpPr>
            <a:spLocks noChangeArrowheads="1" noChangeShapeType="1" noTextEdit="1"/>
          </p:cNvSpPr>
          <p:nvPr/>
        </p:nvSpPr>
        <p:spPr bwMode="auto">
          <a:xfrm>
            <a:off x="1219200" y="990600"/>
            <a:ext cx="69342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89C24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Страница шестая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83371" name="Group 427"/>
          <p:cNvGraphicFramePr>
            <a:graphicFrameLocks noGrp="1"/>
          </p:cNvGraphicFramePr>
          <p:nvPr>
            <p:ph sz="half" idx="4294967295"/>
          </p:nvPr>
        </p:nvGraphicFramePr>
        <p:xfrm>
          <a:off x="1600200" y="1066800"/>
          <a:ext cx="6324600" cy="5222240"/>
        </p:xfrm>
        <a:graphic>
          <a:graphicData uri="http://schemas.openxmlformats.org/drawingml/2006/table">
            <a:tbl>
              <a:tblPr/>
              <a:tblGrid>
                <a:gridCol w="631825"/>
                <a:gridCol w="633413"/>
                <a:gridCol w="631825"/>
                <a:gridCol w="633412"/>
                <a:gridCol w="631825"/>
                <a:gridCol w="631825"/>
                <a:gridCol w="633413"/>
                <a:gridCol w="631825"/>
                <a:gridCol w="633412"/>
                <a:gridCol w="631825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140413" name="Rectangle 422"/>
          <p:cNvSpPr>
            <a:spLocks noGrp="1"/>
          </p:cNvSpPr>
          <p:nvPr>
            <p:ph type="title" idx="4294967295"/>
          </p:nvPr>
        </p:nvSpPr>
        <p:spPr>
          <a:xfrm>
            <a:off x="1600200" y="381000"/>
            <a:ext cx="6934200" cy="715963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006600"/>
                </a:solidFill>
              </a:rPr>
              <a:t>А   Б   В    Г   Д   Е   Ж  З   И   К</a:t>
            </a:r>
          </a:p>
        </p:txBody>
      </p:sp>
      <p:sp>
        <p:nvSpPr>
          <p:cNvPr id="140414" name="Rectangle 428"/>
          <p:cNvSpPr>
            <a:spLocks/>
          </p:cNvSpPr>
          <p:nvPr/>
        </p:nvSpPr>
        <p:spPr bwMode="auto">
          <a:xfrm>
            <a:off x="914400" y="609600"/>
            <a:ext cx="762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/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1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2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3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4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5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6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7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8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9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140415" name="Rectangle 42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1066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16" name="Rectangle 43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1600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17" name="Rectangle 43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09800" y="1066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18" name="Rectangle 43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10668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19" name="Rectangle 44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1066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0" name="Rectangle 44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1066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1" name="Rectangle 4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1066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2" name="Rectangle 44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09800" y="1600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3" name="Rectangle 44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1600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4" name="Rectangle 45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1600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5" name="Rectangle 45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819400" y="1600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6" name="Rectangle 45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19800" y="1066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7" name="Rectangle 45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1600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8" name="Rectangle 4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10668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29" name="Rectangle 45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1600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0" name="Rectangle 45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9000" y="1600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1" name="Rectangle 45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1600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2" name="Rectangle 46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019800" y="1600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3" name="Rectangle 46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62800" y="1066800"/>
            <a:ext cx="7620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4" name="Rectangle 46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1066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5" name="Rectangle 42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2133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6" name="Rectangle 43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00200" y="2667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7" name="Rectangle 43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09800" y="2133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8" name="Rectangle 43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21336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39" name="Rectangle 44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2133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0" name="Rectangle 44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2133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1" name="Rectangle 4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2133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2" name="Rectangle 44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09800" y="2667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3" name="Rectangle 44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114800" y="2667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4" name="Rectangle 45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505200" y="2667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5" name="Rectangle 45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26670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6" name="Rectangle 4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019800" y="2133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7" name="Rectangle 45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26670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8" name="Rectangle 4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21336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49" name="Rectangle 45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724400" y="2667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0" name="Rectangle 45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9000" y="26670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1" name="Rectangle 45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2667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2" name="Rectangle 46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019800" y="2667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3" name="Rectangle 46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62800" y="2133600"/>
            <a:ext cx="7620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4" name="Rectangle 46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2133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5" name="Rectangle 42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3124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6" name="Rectangle 43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3657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7" name="Rectangle 43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09800" y="3124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8" name="Rectangle 43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3124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59" name="Rectangle 44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3124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0" name="Rectangle 44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3124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1" name="Rectangle 4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3124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2" name="Rectangle 44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09800" y="3657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3" name="Rectangle 44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3657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4" name="Rectangle 45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3657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5" name="Rectangle 45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19400" y="36576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6" name="Rectangle 45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019800" y="3124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7" name="Rectangle 45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36576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8" name="Rectangle 4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3124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69" name="Rectangle 45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3657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0" name="Rectangle 45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9000" y="36576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1" name="Rectangle 45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3657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2" name="Rectangle 46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19800" y="36576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3" name="Rectangle 46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62800" y="3124200"/>
            <a:ext cx="7620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4" name="Rectangle 46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3124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5" name="Rectangle 42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4191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6" name="Rectangle 43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47244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7" name="Rectangle 43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09800" y="4191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8" name="Rectangle 43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41910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79" name="Rectangle 44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4191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0" name="Rectangle 44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4191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1" name="Rectangle 4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4191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2" name="Rectangle 44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2209800" y="47244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3" name="Rectangle 44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47244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4" name="Rectangle 45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47244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5" name="Rectangle 45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47244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6" name="Rectangle 45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19800" y="4191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7" name="Rectangle 45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47244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8" name="Rectangle 45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41910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89" name="Rectangle 45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47244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0" name="Rectangle 45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9000" y="47244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1" name="Rectangle 45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47244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2" name="Rectangle 46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19800" y="47244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3" name="Rectangle 46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9000" y="41910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4" name="Rectangle 462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629400" y="41910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5" name="Rectangle 42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600200" y="5257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6" name="Rectangle 430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1600200" y="5791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7" name="Rectangle 43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09800" y="5257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8" name="Rectangle 43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52578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499" name="Rectangle 44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5257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0" name="Rectangle 446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114800" y="5257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1" name="Rectangle 4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5257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2" name="Rectangle 448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2209800" y="5791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3" name="Rectangle 44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114800" y="5791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4" name="Rectangle 45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05200" y="5791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5" name="Rectangle 45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19400" y="5791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6" name="Rectangle 453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019800" y="5257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7" name="Rectangle 45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34000" y="5791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8" name="Rectangle 45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34000" y="52578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09" name="Rectangle 45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24400" y="5791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10" name="Rectangle 45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9000" y="5791200"/>
            <a:ext cx="6858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11" name="Rectangle 45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29400" y="5791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12" name="Rectangle 46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19800" y="57912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13" name="Rectangle 46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162800" y="5257800"/>
            <a:ext cx="7620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sp>
        <p:nvSpPr>
          <p:cNvPr id="140514" name="Rectangle 46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629400" y="5257800"/>
            <a:ext cx="609600" cy="533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69F784"/>
              </a:solidFill>
            </a:endParaRPr>
          </a:p>
        </p:txBody>
      </p:sp>
      <p:pic>
        <p:nvPicPr>
          <p:cNvPr id="140516" name="Picture 3" descr="E:\анимашки\55.gif">
            <a:hlinkClick r:id="rId23" action="ppaction://hlinksldjump"/>
          </p:cNvPr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8201025" y="5410200"/>
            <a:ext cx="6318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04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0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0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0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0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40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04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0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04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40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0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0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04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40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0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40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0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40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04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40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0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40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0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40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0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40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0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40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04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40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0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40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40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140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2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404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140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40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140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404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140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0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140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40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140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40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140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40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140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40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140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04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140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404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140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8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404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140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40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140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40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140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0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500"/>
                                        <p:tgtEl>
                                          <p:spTgt spid="140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3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40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2" dur="500"/>
                                        <p:tgtEl>
                                          <p:spTgt spid="140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404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140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5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40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140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4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404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140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04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6" dur="500"/>
                                        <p:tgtEl>
                                          <p:spTgt spid="140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9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1404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2" dur="500"/>
                                        <p:tgtEl>
                                          <p:spTgt spid="140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4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40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8" dur="500"/>
                                        <p:tgtEl>
                                          <p:spTgt spid="140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2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1404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4" dur="500"/>
                                        <p:tgtEl>
                                          <p:spTgt spid="140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1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1404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0" dur="500"/>
                                        <p:tgtEl>
                                          <p:spTgt spid="140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0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404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6" dur="500"/>
                                        <p:tgtEl>
                                          <p:spTgt spid="140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5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140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2" dur="500"/>
                                        <p:tgtEl>
                                          <p:spTgt spid="140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7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140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8" dur="500"/>
                                        <p:tgtEl>
                                          <p:spTgt spid="140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8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140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4" dur="500"/>
                                        <p:tgtEl>
                                          <p:spTgt spid="140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1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140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0" dur="500"/>
                                        <p:tgtEl>
                                          <p:spTgt spid="140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0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40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6" dur="500"/>
                                        <p:tgtEl>
                                          <p:spTgt spid="140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59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140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2" dur="500"/>
                                        <p:tgtEl>
                                          <p:spTgt spid="140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8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140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8" dur="500"/>
                                        <p:tgtEl>
                                          <p:spTgt spid="140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6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40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4" dur="500"/>
                                        <p:tgtEl>
                                          <p:spTgt spid="140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4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140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0" dur="500"/>
                                        <p:tgtEl>
                                          <p:spTgt spid="140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3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40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6" dur="500"/>
                                        <p:tgtEl>
                                          <p:spTgt spid="140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1" dur="500"/>
                                        <p:tgtEl>
                                          <p:spTgt spid="140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6"/>
                  </p:tgtEl>
                </p:cond>
              </p:nextCondLst>
            </p:seq>
            <p:seq concurrent="1" nextAc="seek">
              <p:cTn id="313" restart="whenNotActive" fill="hold" evtFilter="cancelBubble" nodeType="interactiveSeq">
                <p:stCondLst>
                  <p:cond evt="onClick" delay="0">
                    <p:tgtEl>
                      <p:spTgt spid="140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4" fill="hold">
                      <p:stCondLst>
                        <p:cond delay="0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7" dur="500"/>
                                        <p:tgtEl>
                                          <p:spTgt spid="140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2"/>
                  </p:tgtEl>
                </p:cond>
              </p:nextCondLst>
            </p:seq>
            <p:seq concurrent="1" nextAc="seek">
              <p:cTn id="319" restart="whenNotActive" fill="hold" evtFilter="cancelBubble" nodeType="interactiveSeq">
                <p:stCondLst>
                  <p:cond evt="onClick" delay="0">
                    <p:tgtEl>
                      <p:spTgt spid="140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0" fill="hold">
                      <p:stCondLst>
                        <p:cond delay="0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3" dur="500"/>
                                        <p:tgtEl>
                                          <p:spTgt spid="140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5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1404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9" dur="500"/>
                                        <p:tgtEl>
                                          <p:spTgt spid="140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4"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140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5" dur="500"/>
                                        <p:tgtEl>
                                          <p:spTgt spid="140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3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1404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1" dur="500"/>
                                        <p:tgtEl>
                                          <p:spTgt spid="140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9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140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7" dur="500"/>
                                        <p:tgtEl>
                                          <p:spTgt spid="140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67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140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3" dur="500"/>
                                        <p:tgtEl>
                                          <p:spTgt spid="140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2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140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9" dur="500"/>
                                        <p:tgtEl>
                                          <p:spTgt spid="140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1"/>
                  </p:tgtEl>
                </p:cond>
              </p:nextCondLst>
            </p:seq>
            <p:seq concurrent="1" nextAc="seek">
              <p:cTn id="361" restart="whenNotActive" fill="hold" evtFilter="cancelBubble" nodeType="interactiveSeq">
                <p:stCondLst>
                  <p:cond evt="onClick" delay="0">
                    <p:tgtEl>
                      <p:spTgt spid="1404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2" fill="hold">
                      <p:stCondLst>
                        <p:cond delay="0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5" dur="500"/>
                                        <p:tgtEl>
                                          <p:spTgt spid="140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0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140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1" dur="500"/>
                                        <p:tgtEl>
                                          <p:spTgt spid="140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5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140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7" dur="500"/>
                                        <p:tgtEl>
                                          <p:spTgt spid="140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7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140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3" dur="500"/>
                                        <p:tgtEl>
                                          <p:spTgt spid="140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8"/>
                  </p:tgtEl>
                </p:cond>
              </p:nextCondLst>
            </p:seq>
            <p:seq concurrent="1" nextAc="seek">
              <p:cTn id="385" restart="whenNotActive" fill="hold" evtFilter="cancelBubble" nodeType="interactiveSeq">
                <p:stCondLst>
                  <p:cond evt="onClick" delay="0">
                    <p:tgtEl>
                      <p:spTgt spid="1404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6" fill="hold">
                      <p:stCondLst>
                        <p:cond delay="0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9" dur="500"/>
                                        <p:tgtEl>
                                          <p:spTgt spid="14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1"/>
                  </p:tgtEl>
                </p:cond>
              </p:nextCondLst>
            </p:seq>
            <p:seq concurrent="1" nextAc="seek">
              <p:cTn id="391" restart="whenNotActive" fill="hold" evtFilter="cancelBubble" nodeType="interactiveSeq">
                <p:stCondLst>
                  <p:cond evt="onClick" delay="0">
                    <p:tgtEl>
                      <p:spTgt spid="140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2" fill="hold">
                      <p:stCondLst>
                        <p:cond delay="0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5" dur="500"/>
                                        <p:tgtEl>
                                          <p:spTgt spid="140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0"/>
                  </p:tgtEl>
                </p:cond>
              </p:nextCondLst>
            </p:seq>
            <p:seq concurrent="1" nextAc="seek">
              <p:cTn id="397" restart="whenNotActive" fill="hold" evtFilter="cancelBubble" nodeType="interactiveSeq">
                <p:stCondLst>
                  <p:cond evt="onClick" delay="0">
                    <p:tgtEl>
                      <p:spTgt spid="140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8" fill="hold">
                      <p:stCondLst>
                        <p:cond delay="0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1" dur="500"/>
                                        <p:tgtEl>
                                          <p:spTgt spid="140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79"/>
                  </p:tgtEl>
                </p:cond>
              </p:nextCondLst>
            </p:seq>
            <p:seq concurrent="1" nextAc="seek">
              <p:cTn id="403" restart="whenNotActive" fill="hold" evtFilter="cancelBubble" nodeType="interactiveSeq">
                <p:stCondLst>
                  <p:cond evt="onClick" delay="0">
                    <p:tgtEl>
                      <p:spTgt spid="14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4" fill="hold">
                      <p:stCondLst>
                        <p:cond delay="0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7" dur="500"/>
                                        <p:tgtEl>
                                          <p:spTgt spid="14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8"/>
                  </p:tgtEl>
                </p:cond>
              </p:nextCondLst>
            </p:seq>
            <p:seq concurrent="1" nextAc="seek">
              <p:cTn id="409" restart="whenNotActive" fill="hold" evtFilter="cancelBubble" nodeType="interactiveSeq">
                <p:stCondLst>
                  <p:cond evt="onClick" delay="0">
                    <p:tgtEl>
                      <p:spTgt spid="14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0" fill="hold">
                      <p:stCondLst>
                        <p:cond delay="0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3" dur="500"/>
                                        <p:tgtEl>
                                          <p:spTgt spid="14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6"/>
                  </p:tgtEl>
                </p:cond>
              </p:nextCondLst>
            </p:seq>
            <p:seq concurrent="1" nextAc="seek">
              <p:cTn id="415" restart="whenNotActive" fill="hold" evtFilter="cancelBubble" nodeType="interactiveSeq">
                <p:stCondLst>
                  <p:cond evt="onClick" delay="0">
                    <p:tgtEl>
                      <p:spTgt spid="14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6" fill="hold">
                      <p:stCondLst>
                        <p:cond delay="0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9" dur="500"/>
                                        <p:tgtEl>
                                          <p:spTgt spid="140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4"/>
                  </p:tgtEl>
                </p:cond>
              </p:nextCondLst>
            </p:seq>
            <p:seq concurrent="1" nextAc="seek">
              <p:cTn id="421" restart="whenNotActive" fill="hold" evtFilter="cancelBubble" nodeType="interactiveSeq">
                <p:stCondLst>
                  <p:cond evt="onClick" delay="0">
                    <p:tgtEl>
                      <p:spTgt spid="140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2" fill="hold">
                      <p:stCondLst>
                        <p:cond delay="0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5" dur="500"/>
                                        <p:tgtEl>
                                          <p:spTgt spid="140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3"/>
                  </p:tgtEl>
                </p:cond>
              </p:nextCondLst>
            </p:seq>
            <p:seq concurrent="1" nextAc="seek">
              <p:cTn id="427" restart="whenNotActive" fill="hold" evtFilter="cancelBubble" nodeType="interactiveSeq">
                <p:stCondLst>
                  <p:cond evt="onClick" delay="0">
                    <p:tgtEl>
                      <p:spTgt spid="14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8" fill="hold">
                      <p:stCondLst>
                        <p:cond delay="0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1" dur="500"/>
                                        <p:tgtEl>
                                          <p:spTgt spid="14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2"/>
                  </p:tgtEl>
                </p:cond>
              </p:nextCondLst>
            </p:seq>
            <p:seq concurrent="1" nextAc="seek">
              <p:cTn id="433" restart="whenNotActive" fill="hold" evtFilter="cancelBubble" nodeType="interactiveSeq">
                <p:stCondLst>
                  <p:cond evt="onClick" delay="0">
                    <p:tgtEl>
                      <p:spTgt spid="14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4" fill="hold">
                      <p:stCondLst>
                        <p:cond delay="0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7" dur="500"/>
                                        <p:tgtEl>
                                          <p:spTgt spid="14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5"/>
                  </p:tgtEl>
                </p:cond>
              </p:nextCondLst>
            </p:seq>
            <p:seq concurrent="1" nextAc="seek">
              <p:cTn id="439" restart="whenNotActive" fill="hold" evtFilter="cancelBubble" nodeType="interactiveSeq">
                <p:stCondLst>
                  <p:cond evt="onClick" delay="0">
                    <p:tgtEl>
                      <p:spTgt spid="14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0" fill="hold">
                      <p:stCondLst>
                        <p:cond delay="0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3" dur="500"/>
                                        <p:tgtEl>
                                          <p:spTgt spid="14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4"/>
                  </p:tgtEl>
                </p:cond>
              </p:nextCondLst>
            </p:seq>
            <p:seq concurrent="1" nextAc="seek">
              <p:cTn id="445" restart="whenNotActive" fill="hold" evtFilter="cancelBubble" nodeType="interactiveSeq">
                <p:stCondLst>
                  <p:cond evt="onClick" delay="0">
                    <p:tgtEl>
                      <p:spTgt spid="14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6" fill="hold">
                      <p:stCondLst>
                        <p:cond delay="0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9" dur="500"/>
                                        <p:tgtEl>
                                          <p:spTgt spid="14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3"/>
                  </p:tgtEl>
                </p:cond>
              </p:nextCondLst>
            </p:seq>
            <p:seq concurrent="1" nextAc="seek">
              <p:cTn id="451" restart="whenNotActive" fill="hold" evtFilter="cancelBubble" nodeType="interactiveSeq">
                <p:stCondLst>
                  <p:cond evt="onClick" delay="0">
                    <p:tgtEl>
                      <p:spTgt spid="14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2" fill="hold">
                      <p:stCondLst>
                        <p:cond delay="0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5" dur="500"/>
                                        <p:tgtEl>
                                          <p:spTgt spid="14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9"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14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1" dur="500"/>
                                        <p:tgtEl>
                                          <p:spTgt spid="14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87"/>
                  </p:tgtEl>
                </p:cond>
              </p:nextCondLst>
            </p:seq>
            <p:seq concurrent="1" nextAc="seek">
              <p:cTn id="463" restart="whenNotActive" fill="hold" evtFilter="cancelBubble" nodeType="interactiveSeq">
                <p:stCondLst>
                  <p:cond evt="onClick" delay="0">
                    <p:tgtEl>
                      <p:spTgt spid="14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4" fill="hold">
                      <p:stCondLst>
                        <p:cond delay="0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7" dur="500"/>
                                        <p:tgtEl>
                                          <p:spTgt spid="140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2"/>
                  </p:tgtEl>
                </p:cond>
              </p:nextCondLst>
            </p:seq>
            <p:seq concurrent="1" nextAc="seek">
              <p:cTn id="469" restart="whenNotActive" fill="hold" evtFilter="cancelBubble" nodeType="interactiveSeq">
                <p:stCondLst>
                  <p:cond evt="onClick" delay="0">
                    <p:tgtEl>
                      <p:spTgt spid="14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0" fill="hold">
                      <p:stCondLst>
                        <p:cond delay="0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3" dur="500"/>
                                        <p:tgtEl>
                                          <p:spTgt spid="14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1"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14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9" dur="500"/>
                                        <p:tgtEl>
                                          <p:spTgt spid="14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0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14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5" dur="500"/>
                                        <p:tgtEl>
                                          <p:spTgt spid="140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5"/>
                  </p:tgtEl>
                </p:cond>
              </p:nextCondLst>
            </p:seq>
            <p:seq concurrent="1" nextAc="seek">
              <p:cTn id="487" restart="whenNotActive" fill="hold" evtFilter="cancelBubble" nodeType="interactiveSeq">
                <p:stCondLst>
                  <p:cond evt="onClick" delay="0">
                    <p:tgtEl>
                      <p:spTgt spid="140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8" fill="hold">
                      <p:stCondLst>
                        <p:cond delay="0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1" dur="500"/>
                                        <p:tgtEl>
                                          <p:spTgt spid="140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7"/>
                  </p:tgtEl>
                </p:cond>
              </p:nextCondLst>
            </p:seq>
            <p:seq concurrent="1" nextAc="seek">
              <p:cTn id="493" restart="whenNotActive" fill="hold" evtFilter="cancelBubble" nodeType="interactiveSeq">
                <p:stCondLst>
                  <p:cond evt="onClick" delay="0">
                    <p:tgtEl>
                      <p:spTgt spid="140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4" fill="hold">
                      <p:stCondLst>
                        <p:cond delay="0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7" dur="500"/>
                                        <p:tgtEl>
                                          <p:spTgt spid="140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8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140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3" dur="500"/>
                                        <p:tgtEl>
                                          <p:spTgt spid="140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1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40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9" dur="500"/>
                                        <p:tgtEl>
                                          <p:spTgt spid="140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0"/>
                  </p:tgtEl>
                </p:cond>
              </p:nextCondLst>
            </p:seq>
            <p:seq concurrent="1" nextAc="seek">
              <p:cTn id="511" restart="whenNotActive" fill="hold" evtFilter="cancelBubble" nodeType="interactiveSeq">
                <p:stCondLst>
                  <p:cond evt="onClick" delay="0">
                    <p:tgtEl>
                      <p:spTgt spid="140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2" fill="hold">
                      <p:stCondLst>
                        <p:cond delay="0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5" dur="500"/>
                                        <p:tgtEl>
                                          <p:spTgt spid="140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9"/>
                  </p:tgtEl>
                </p:cond>
              </p:nextCondLst>
            </p:seq>
            <p:seq concurrent="1" nextAc="seek">
              <p:cTn id="517" restart="whenNotActive" fill="hold" evtFilter="cancelBubble" nodeType="interactiveSeq">
                <p:stCondLst>
                  <p:cond evt="onClick" delay="0">
                    <p:tgtEl>
                      <p:spTgt spid="140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8" fill="hold">
                      <p:stCondLst>
                        <p:cond delay="0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1" dur="500"/>
                                        <p:tgtEl>
                                          <p:spTgt spid="140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8"/>
                  </p:tgtEl>
                </p:cond>
              </p:nextCondLst>
            </p:seq>
            <p:seq concurrent="1" nextAc="seek">
              <p:cTn id="523" restart="whenNotActive" fill="hold" evtFilter="cancelBubble" nodeType="interactiveSeq">
                <p:stCondLst>
                  <p:cond evt="onClick" delay="0">
                    <p:tgtEl>
                      <p:spTgt spid="140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4" fill="hold">
                      <p:stCondLst>
                        <p:cond delay="0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7" dur="500"/>
                                        <p:tgtEl>
                                          <p:spTgt spid="140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6"/>
                  </p:tgtEl>
                </p:cond>
              </p:nextCondLst>
            </p:seq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140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3" dur="500"/>
                                        <p:tgtEl>
                                          <p:spTgt spid="14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14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140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9" dur="500"/>
                                        <p:tgtEl>
                                          <p:spTgt spid="140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13"/>
                  </p:tgtEl>
                </p:cond>
              </p:nextCondLst>
            </p:seq>
            <p:seq concurrent="1" nextAc="seek">
              <p:cTn id="541" restart="whenNotActive" fill="hold" evtFilter="cancelBubble" nodeType="interactiveSeq">
                <p:stCondLst>
                  <p:cond evt="onClick" delay="0">
                    <p:tgtEl>
                      <p:spTgt spid="14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2" fill="hold">
                      <p:stCondLst>
                        <p:cond delay="0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5" dur="500"/>
                                        <p:tgtEl>
                                          <p:spTgt spid="140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496"/>
                  </p:tgtEl>
                </p:cond>
              </p:nextCondLst>
            </p:seq>
            <p:seq concurrent="1" nextAc="seek">
              <p:cTn id="547" restart="whenNotActive" fill="hold" evtFilter="cancelBubble" nodeType="interactiveSeq">
                <p:stCondLst>
                  <p:cond evt="onClick" delay="0">
                    <p:tgtEl>
                      <p:spTgt spid="140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8" fill="hold">
                      <p:stCondLst>
                        <p:cond delay="0"/>
                      </p:stCondLst>
                      <p:childTnLst>
                        <p:par>
                          <p:cTn id="549" fill="hold">
                            <p:stCondLst>
                              <p:cond delay="0"/>
                            </p:stCondLst>
                            <p:childTnLst>
                              <p:par>
                                <p:cTn id="5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1" dur="500"/>
                                        <p:tgtEl>
                                          <p:spTgt spid="140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2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1405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7" dur="500"/>
                                        <p:tgtEl>
                                          <p:spTgt spid="140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5"/>
                  </p:tgtEl>
                </p:cond>
              </p:nextCondLst>
            </p:seq>
            <p:seq concurrent="1" nextAc="seek">
              <p:cTn id="559" restart="whenNotActive" fill="hold" evtFilter="cancelBubble" nodeType="interactiveSeq">
                <p:stCondLst>
                  <p:cond evt="onClick" delay="0">
                    <p:tgtEl>
                      <p:spTgt spid="14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0" fill="hold">
                      <p:stCondLst>
                        <p:cond delay="0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3" dur="500"/>
                                        <p:tgtEl>
                                          <p:spTgt spid="140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4"/>
                  </p:tgtEl>
                </p:cond>
              </p:nextCondLst>
            </p:seq>
            <p:seq concurrent="1" nextAc="seek">
              <p:cTn id="565" restart="whenNotActive" fill="hold" evtFilter="cancelBubble" nodeType="interactiveSeq">
                <p:stCondLst>
                  <p:cond evt="onClick" delay="0">
                    <p:tgtEl>
                      <p:spTgt spid="140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6" fill="hold">
                      <p:stCondLst>
                        <p:cond delay="0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9" dur="500"/>
                                        <p:tgtEl>
                                          <p:spTgt spid="140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3"/>
                  </p:tgtEl>
                </p:cond>
              </p:nextCondLst>
            </p:seq>
            <p:seq concurrent="1" nextAc="seek">
              <p:cTn id="571" restart="whenNotActive" fill="hold" evtFilter="cancelBubble" nodeType="interactiveSeq">
                <p:stCondLst>
                  <p:cond evt="onClick" delay="0">
                    <p:tgtEl>
                      <p:spTgt spid="140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2" fill="hold">
                      <p:stCondLst>
                        <p:cond delay="0"/>
                      </p:stCondLst>
                      <p:childTnLst>
                        <p:par>
                          <p:cTn id="573" fill="hold">
                            <p:stCondLst>
                              <p:cond delay="0"/>
                            </p:stCondLst>
                            <p:childTnLst>
                              <p:par>
                                <p:cTn id="57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5" dur="500"/>
                                        <p:tgtEl>
                                          <p:spTgt spid="140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9"/>
                  </p:tgtEl>
                </p:cond>
              </p:nextCondLst>
            </p:seq>
            <p:seq concurrent="1" nextAc="seek">
              <p:cTn id="577" restart="whenNotActive" fill="hold" evtFilter="cancelBubble" nodeType="interactiveSeq">
                <p:stCondLst>
                  <p:cond evt="onClick" delay="0">
                    <p:tgtEl>
                      <p:spTgt spid="140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8" fill="hold">
                      <p:stCondLst>
                        <p:cond delay="0"/>
                      </p:stCondLst>
                      <p:childTnLst>
                        <p:par>
                          <p:cTn id="579" fill="hold">
                            <p:stCondLst>
                              <p:cond delay="0"/>
                            </p:stCondLst>
                            <p:childTnLst>
                              <p:par>
                                <p:cTn id="5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1" dur="500"/>
                                        <p:tgtEl>
                                          <p:spTgt spid="140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07"/>
                  </p:tgtEl>
                </p:cond>
              </p:nextCondLst>
            </p:seq>
            <p:seq concurrent="1" nextAc="seek">
              <p:cTn id="583" restart="whenNotActive" fill="hold" evtFilter="cancelBubble" nodeType="interactiveSeq">
                <p:stCondLst>
                  <p:cond evt="onClick" delay="0">
                    <p:tgtEl>
                      <p:spTgt spid="140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4" fill="hold">
                      <p:stCondLst>
                        <p:cond delay="0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7" dur="500"/>
                                        <p:tgtEl>
                                          <p:spTgt spid="140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12"/>
                  </p:tgtEl>
                </p:cond>
              </p:nextCondLst>
            </p:seq>
            <p:seq concurrent="1" nextAc="seek">
              <p:cTn id="589" restart="whenNotActive" fill="hold" evtFilter="cancelBubble" nodeType="interactiveSeq">
                <p:stCondLst>
                  <p:cond evt="onClick" delay="0">
                    <p:tgtEl>
                      <p:spTgt spid="140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0" fill="hold">
                      <p:stCondLst>
                        <p:cond delay="0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3" dur="500"/>
                                        <p:tgtEl>
                                          <p:spTgt spid="140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11"/>
                  </p:tgtEl>
                </p:cond>
              </p:nextCondLst>
            </p:seq>
            <p:seq concurrent="1" nextAc="seek">
              <p:cTn id="595" restart="whenNotActive" fill="hold" evtFilter="cancelBubble" nodeType="interactiveSeq">
                <p:stCondLst>
                  <p:cond evt="onClick" delay="0">
                    <p:tgtEl>
                      <p:spTgt spid="140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6" fill="hold">
                      <p:stCondLst>
                        <p:cond delay="0"/>
                      </p:stCondLst>
                      <p:childTnLst>
                        <p:par>
                          <p:cTn id="597" fill="hold">
                            <p:stCondLst>
                              <p:cond delay="0"/>
                            </p:stCondLst>
                            <p:childTnLst>
                              <p:par>
                                <p:cTn id="59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9" dur="500"/>
                                        <p:tgtEl>
                                          <p:spTgt spid="140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510"/>
                  </p:tgtEl>
                </p:cond>
              </p:nextCondLst>
            </p:seq>
          </p:childTnLst>
        </p:cTn>
      </p:par>
    </p:tnLst>
    <p:bldLst>
      <p:bldP spid="140415" grpId="0" animBg="1"/>
      <p:bldP spid="140416" grpId="0" animBg="1"/>
      <p:bldP spid="140417" grpId="0" animBg="1"/>
      <p:bldP spid="140418" grpId="0" animBg="1"/>
      <p:bldP spid="140419" grpId="0" animBg="1"/>
      <p:bldP spid="140420" grpId="0" animBg="1"/>
      <p:bldP spid="140421" grpId="0" animBg="1"/>
      <p:bldP spid="140422" grpId="0" animBg="1"/>
      <p:bldP spid="140423" grpId="0" animBg="1"/>
      <p:bldP spid="140424" grpId="0" animBg="1"/>
      <p:bldP spid="140425" grpId="0" animBg="1"/>
      <p:bldP spid="140426" grpId="0" animBg="1"/>
      <p:bldP spid="140427" grpId="0" animBg="1"/>
      <p:bldP spid="140428" grpId="0" animBg="1"/>
      <p:bldP spid="140429" grpId="0" animBg="1"/>
      <p:bldP spid="140430" grpId="0" animBg="1"/>
      <p:bldP spid="140431" grpId="0" animBg="1"/>
      <p:bldP spid="140432" grpId="0" animBg="1"/>
      <p:bldP spid="140433" grpId="0" animBg="1"/>
      <p:bldP spid="140434" grpId="0" animBg="1"/>
      <p:bldP spid="140435" grpId="0" animBg="1"/>
      <p:bldP spid="140436" grpId="0" animBg="1"/>
      <p:bldP spid="140437" grpId="0" animBg="1"/>
      <p:bldP spid="140438" grpId="0" animBg="1"/>
      <p:bldP spid="140439" grpId="0" animBg="1"/>
      <p:bldP spid="140440" grpId="0" animBg="1"/>
      <p:bldP spid="140441" grpId="0" animBg="1"/>
      <p:bldP spid="140442" grpId="0" animBg="1"/>
      <p:bldP spid="140443" grpId="0" animBg="1"/>
      <p:bldP spid="140444" grpId="0" animBg="1"/>
      <p:bldP spid="140445" grpId="0" animBg="1"/>
      <p:bldP spid="140446" grpId="0" animBg="1"/>
      <p:bldP spid="140447" grpId="0" animBg="1"/>
      <p:bldP spid="140448" grpId="0" animBg="1"/>
      <p:bldP spid="140449" grpId="0" animBg="1"/>
      <p:bldP spid="140450" grpId="0" animBg="1"/>
      <p:bldP spid="140451" grpId="0" animBg="1"/>
      <p:bldP spid="140452" grpId="0" animBg="1"/>
      <p:bldP spid="140453" grpId="0" animBg="1"/>
      <p:bldP spid="140454" grpId="0" animBg="1"/>
      <p:bldP spid="140455" grpId="0" animBg="1"/>
      <p:bldP spid="140456" grpId="0" animBg="1"/>
      <p:bldP spid="140457" grpId="0" animBg="1"/>
      <p:bldP spid="140458" grpId="0" animBg="1"/>
      <p:bldP spid="140459" grpId="0" animBg="1"/>
      <p:bldP spid="140460" grpId="0" animBg="1"/>
      <p:bldP spid="140461" grpId="0" animBg="1"/>
      <p:bldP spid="140462" grpId="0" animBg="1"/>
      <p:bldP spid="140463" grpId="0" animBg="1"/>
      <p:bldP spid="140464" grpId="0" animBg="1"/>
      <p:bldP spid="140465" grpId="0" animBg="1"/>
      <p:bldP spid="140466" grpId="0" animBg="1"/>
      <p:bldP spid="140467" grpId="0" animBg="1"/>
      <p:bldP spid="140468" grpId="0" animBg="1"/>
      <p:bldP spid="140469" grpId="0" animBg="1"/>
      <p:bldP spid="140470" grpId="0" animBg="1"/>
      <p:bldP spid="140471" grpId="0" animBg="1"/>
      <p:bldP spid="140472" grpId="0" animBg="1"/>
      <p:bldP spid="140473" grpId="0" animBg="1"/>
      <p:bldP spid="140474" grpId="0" animBg="1"/>
      <p:bldP spid="140475" grpId="0" animBg="1"/>
      <p:bldP spid="140476" grpId="0" animBg="1"/>
      <p:bldP spid="140477" grpId="0" animBg="1"/>
      <p:bldP spid="140478" grpId="0" animBg="1"/>
      <p:bldP spid="140479" grpId="0" animBg="1"/>
      <p:bldP spid="140480" grpId="0" animBg="1"/>
      <p:bldP spid="140481" grpId="0" animBg="1"/>
      <p:bldP spid="140482" grpId="0" animBg="1"/>
      <p:bldP spid="140483" grpId="0" animBg="1"/>
      <p:bldP spid="140484" grpId="0" animBg="1"/>
      <p:bldP spid="140485" grpId="0" animBg="1"/>
      <p:bldP spid="140486" grpId="0" animBg="1"/>
      <p:bldP spid="140487" grpId="0" animBg="1"/>
      <p:bldP spid="140488" grpId="0" animBg="1"/>
      <p:bldP spid="140489" grpId="0" animBg="1"/>
      <p:bldP spid="140490" grpId="0" animBg="1"/>
      <p:bldP spid="140491" grpId="0" animBg="1"/>
      <p:bldP spid="140492" grpId="0" animBg="1"/>
      <p:bldP spid="140493" grpId="0" animBg="1"/>
      <p:bldP spid="140494" grpId="0" animBg="1"/>
      <p:bldP spid="140495" grpId="0" animBg="1"/>
      <p:bldP spid="140496" grpId="0" animBg="1"/>
      <p:bldP spid="140497" grpId="0" animBg="1"/>
      <p:bldP spid="140498" grpId="0" animBg="1"/>
      <p:bldP spid="140499" grpId="0" animBg="1"/>
      <p:bldP spid="140500" grpId="0" animBg="1"/>
      <p:bldP spid="140501" grpId="0" animBg="1"/>
      <p:bldP spid="140502" grpId="0" animBg="1"/>
      <p:bldP spid="140503" grpId="0" animBg="1"/>
      <p:bldP spid="140504" grpId="0" animBg="1"/>
      <p:bldP spid="140505" grpId="0" animBg="1"/>
      <p:bldP spid="140506" grpId="0" animBg="1"/>
      <p:bldP spid="140507" grpId="0" animBg="1"/>
      <p:bldP spid="140508" grpId="0" animBg="1"/>
      <p:bldP spid="140509" grpId="0" animBg="1"/>
      <p:bldP spid="140510" grpId="0" animBg="1"/>
      <p:bldP spid="140511" grpId="0" animBg="1"/>
      <p:bldP spid="140512" grpId="0" animBg="1"/>
      <p:bldP spid="140513" grpId="0" animBg="1"/>
      <p:bldP spid="1405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5893" name="Rectangle 7"/>
          <p:cNvSpPr>
            <a:spLocks noGrp="1"/>
          </p:cNvSpPr>
          <p:nvPr>
            <p:ph type="title" idx="4294967295"/>
          </p:nvPr>
        </p:nvSpPr>
        <p:spPr>
          <a:xfrm>
            <a:off x="1295400" y="1752600"/>
            <a:ext cx="6781800" cy="2362200"/>
          </a:xfrm>
        </p:spPr>
        <p:txBody>
          <a:bodyPr/>
          <a:lstStyle/>
          <a:p>
            <a:pPr>
              <a:defRPr/>
            </a:pPr>
            <a:r>
              <a:rPr lang="ru-RU" sz="4800" b="1" smtClean="0">
                <a:solidFill>
                  <a:srgbClr val="009900"/>
                </a:solidFill>
                <a:latin typeface="Times New Roman" pitchFamily="18" charset="0"/>
                <a:hlinkClick r:id="rId2" action="ppaction://hlinksldjump"/>
              </a:rPr>
              <a:t> </a:t>
            </a:r>
            <a:r>
              <a:rPr lang="ru-RU" sz="6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  <a:t>Мимо! </a:t>
            </a:r>
            <a:br>
              <a:rPr lang="ru-RU" sz="6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</a:br>
            <a:r>
              <a:rPr lang="ru-RU" sz="6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  <a:t>Переход хода!</a:t>
            </a:r>
            <a:endParaRPr lang="ru-RU" sz="6000" b="1" smtClean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  <a:hlinkClick r:id="rId2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32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884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№1</a:t>
            </a:r>
          </a:p>
        </p:txBody>
      </p:sp>
      <p:pic>
        <p:nvPicPr>
          <p:cNvPr id="38933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8862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914400"/>
            <a:ext cx="7924800" cy="1752600"/>
          </a:xfrm>
          <a:prstGeom prst="wedgeRoundRectCallout">
            <a:avLst>
              <a:gd name="adj1" fmla="val -38648"/>
              <a:gd name="adj2" fmla="val 126318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Дежурные по классу Алексей, Иван, Татьяна и Ольга бросают жребий - кому стирать с доски. Найдите вероятность того, что стирать с доски достанется одной из девочек.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29000" y="2743200"/>
            <a:ext cx="4953000" cy="25908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0" y="2971800"/>
            <a:ext cx="1728788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Алексей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Иван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Татьяна</a:t>
            </a:r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Ольга</a:t>
            </a:r>
          </a:p>
        </p:txBody>
      </p:sp>
      <p:graphicFrame>
        <p:nvGraphicFramePr>
          <p:cNvPr id="32771" name="Object 18"/>
          <p:cNvGraphicFramePr>
            <a:graphicFrameLocks noChangeAspect="1"/>
          </p:cNvGraphicFramePr>
          <p:nvPr/>
        </p:nvGraphicFramePr>
        <p:xfrm>
          <a:off x="5859463" y="3200400"/>
          <a:ext cx="2070100" cy="855663"/>
        </p:xfrm>
        <a:graphic>
          <a:graphicData uri="http://schemas.openxmlformats.org/presentationml/2006/ole">
            <p:oleObj spid="_x0000_s38930" name="Формула" r:id="rId5" imgW="952087" imgH="393529" progId="Equation.3">
              <p:embed/>
            </p:oleObj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093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0,5</a:t>
            </a:r>
          </a:p>
        </p:txBody>
      </p:sp>
      <p:sp>
        <p:nvSpPr>
          <p:cNvPr id="15" name="Овал 14"/>
          <p:cNvSpPr/>
          <p:nvPr/>
        </p:nvSpPr>
        <p:spPr>
          <a:xfrm>
            <a:off x="3505200" y="3962400"/>
            <a:ext cx="2057400" cy="990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4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956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884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№2</a:t>
            </a:r>
          </a:p>
        </p:txBody>
      </p:sp>
      <p:pic>
        <p:nvPicPr>
          <p:cNvPr id="39957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8862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914400"/>
            <a:ext cx="7924800" cy="1600200"/>
          </a:xfrm>
          <a:prstGeom prst="wedgeRoundRectCallout">
            <a:avLst>
              <a:gd name="adj1" fmla="val -36471"/>
              <a:gd name="adj2" fmla="val 14206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Какова вероятность того, что случайно выбранное натуральное число от 10 до 19 делится на три?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29000" y="2743200"/>
            <a:ext cx="4953000" cy="25908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57600" y="2971800"/>
            <a:ext cx="4630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10, 11, 12, 13, 14, 15, 16, 17, 18, 19</a:t>
            </a:r>
          </a:p>
        </p:txBody>
      </p:sp>
      <p:graphicFrame>
        <p:nvGraphicFramePr>
          <p:cNvPr id="32771" name="Object 18"/>
          <p:cNvGraphicFramePr>
            <a:graphicFrameLocks noChangeAspect="1"/>
          </p:cNvGraphicFramePr>
          <p:nvPr/>
        </p:nvGraphicFramePr>
        <p:xfrm>
          <a:off x="4897438" y="3886200"/>
          <a:ext cx="2181225" cy="855663"/>
        </p:xfrm>
        <a:graphic>
          <a:graphicData uri="http://schemas.openxmlformats.org/presentationml/2006/ole">
            <p:oleObj spid="_x0000_s39954" name="Формула" r:id="rId5" imgW="1002865" imgH="393529" progId="Equation.3">
              <p:embed/>
            </p:oleObj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093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0,3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72000" y="2971800"/>
            <a:ext cx="381000" cy="457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9800" y="2971800"/>
            <a:ext cx="381000" cy="457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315200" y="2971800"/>
            <a:ext cx="381000" cy="457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4" grpId="0"/>
      <p:bldP spid="12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80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97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3</a:t>
            </a:r>
          </a:p>
        </p:txBody>
      </p:sp>
      <p:pic>
        <p:nvPicPr>
          <p:cNvPr id="40981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8862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22098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 началом футбольного матча судья бросает монету, чтобы определить, какая из команд начнет игру с мячом. Команда «Физик» играет три матча с разными командами. Найдите вероятность того, что в этих играх  «Физик» выиграет жребий ровно два раза.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2895600"/>
            <a:ext cx="5791200" cy="304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96000" y="5791200"/>
            <a:ext cx="2649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0,375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895600" y="3276600"/>
          <a:ext cx="5562603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8067"/>
                <a:gridCol w="618067"/>
                <a:gridCol w="618067"/>
                <a:gridCol w="618067"/>
                <a:gridCol w="618067"/>
                <a:gridCol w="618067"/>
                <a:gridCol w="618067"/>
                <a:gridCol w="618067"/>
                <a:gridCol w="618067"/>
              </a:tblGrid>
              <a:tr h="50800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Ф/1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Ф/2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Ф/3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Скругленный прямоугольник 21"/>
          <p:cNvSpPr/>
          <p:nvPr/>
        </p:nvSpPr>
        <p:spPr>
          <a:xfrm>
            <a:off x="4191000" y="3352800"/>
            <a:ext cx="457200" cy="1447800"/>
          </a:xfrm>
          <a:prstGeom prst="round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9800" y="3352800"/>
            <a:ext cx="457200" cy="1447800"/>
          </a:xfrm>
          <a:prstGeom prst="round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800600" y="3352800"/>
            <a:ext cx="457200" cy="1447800"/>
          </a:xfrm>
          <a:prstGeom prst="round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6019800" y="4953000"/>
          <a:ext cx="2374900" cy="855663"/>
        </p:xfrm>
        <a:graphic>
          <a:graphicData uri="http://schemas.openxmlformats.org/presentationml/2006/ole">
            <p:oleObj spid="_x0000_s40978" name="Формула" r:id="rId5" imgW="1091726" imgH="393529" progId="Equation.3">
              <p:embed/>
            </p:oleObj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0" y="5257800"/>
            <a:ext cx="2376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О – орел (первый)</a:t>
            </a:r>
          </a:p>
          <a:p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Р – решка (второй)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22" grpId="0" animBg="1"/>
      <p:bldP spid="23" grpId="0" animBg="1"/>
      <p:bldP spid="24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886" name="Rectangle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Сопоставьте каждому понятию соответствующее определение</a:t>
            </a:r>
            <a:r>
              <a:rPr lang="ru-RU" sz="4000" smtClean="0"/>
              <a:t> </a:t>
            </a:r>
          </a:p>
        </p:txBody>
      </p:sp>
      <p:graphicFrame>
        <p:nvGraphicFramePr>
          <p:cNvPr id="17467" name="Group 59"/>
          <p:cNvGraphicFramePr>
            <a:graphicFrameLocks noGrp="1"/>
          </p:cNvGraphicFramePr>
          <p:nvPr>
            <p:ph idx="1"/>
          </p:nvPr>
        </p:nvGraphicFramePr>
        <p:xfrm>
          <a:off x="609600" y="1447800"/>
          <a:ext cx="8077200" cy="4983480"/>
        </p:xfrm>
        <a:graphic>
          <a:graphicData uri="http://schemas.openxmlformats.org/drawingml/2006/table">
            <a:tbl>
              <a:tblPr/>
              <a:tblGrid>
                <a:gridCol w="685800"/>
                <a:gridCol w="2698750"/>
                <a:gridCol w="3930650"/>
                <a:gridCol w="762000"/>
              </a:tblGrid>
              <a:tr h="3365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</a:rPr>
                        <a:t>Понятие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  <a:cs typeface="Arial" charset="0"/>
                        </a:rPr>
                        <a:t>Определение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Таблица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Используется для наглядного, запоминающегося изображения и сопоставления данных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Круговая диаграмма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Среднее арифметическое квадратов отклонений от среднего значения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B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Диаграмма рассеивания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Число, которое разделяет набор на две равные по численности части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C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Диаграмма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Разность между наибольшим и наименьшим числом в наборе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D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Среднее значение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Показывает, как целое делится на части в виде секторов круга, углы которых  пропорциональны долям единого целого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E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Медиана набора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Показывает примерный характер взаимосвязи между числовыми характеристиками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F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Размах набора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Предназначена для упорядочивания большого количества сведений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K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Дисперсия набора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Число, равное отношению суммы чисел набора  к их количеству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L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028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97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4</a:t>
            </a:r>
          </a:p>
        </p:txBody>
      </p:sp>
      <p:pic>
        <p:nvPicPr>
          <p:cNvPr id="43029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случайном эксперименте игральный кубик бросают один раз. Найдите вероятность того, что выпадет число, меньшее чем 4.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2895600"/>
            <a:ext cx="5791200" cy="304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093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4127500" y="4267200"/>
          <a:ext cx="2043113" cy="855663"/>
        </p:xfrm>
        <a:graphic>
          <a:graphicData uri="http://schemas.openxmlformats.org/presentationml/2006/ole">
            <p:oleObj spid="_x0000_s43026" name="Формула" r:id="rId5" imgW="939392" imgH="393529" progId="Equation.3">
              <p:embed/>
            </p:oleObj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886200" y="3200400"/>
            <a:ext cx="272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1, 2, 3, 4, 5, 6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886200" y="3276600"/>
            <a:ext cx="1295400" cy="5334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3" grpId="0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76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97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5</a:t>
            </a:r>
          </a:p>
        </p:txBody>
      </p:sp>
      <p:pic>
        <p:nvPicPr>
          <p:cNvPr id="45077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случайном эксперименте игральный кубик бросают один раз. Найдите вероятность того, что выпадет четное число.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2895600"/>
            <a:ext cx="5791200" cy="304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093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4127500" y="4267200"/>
          <a:ext cx="2043113" cy="855663"/>
        </p:xfrm>
        <a:graphic>
          <a:graphicData uri="http://schemas.openxmlformats.org/presentationml/2006/ole">
            <p:oleObj spid="_x0000_s45074" name="Формула" r:id="rId5" imgW="939392" imgH="393529" progId="Equation.3">
              <p:embed/>
            </p:oleObj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886200" y="3200400"/>
            <a:ext cx="272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1, 2, 3, 4, 5, 6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343400" y="3276600"/>
            <a:ext cx="381000" cy="5334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57800" y="3276600"/>
            <a:ext cx="381000" cy="5334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172200" y="3276600"/>
            <a:ext cx="381000" cy="5334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3" grpId="0"/>
      <p:bldP spid="19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100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97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6</a:t>
            </a:r>
          </a:p>
        </p:txBody>
      </p:sp>
      <p:pic>
        <p:nvPicPr>
          <p:cNvPr id="46101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случайном эксперименте игральный кубик бросают один раз. Найдите вероятность того, что выпадет число, отличающееся от числа 3 на единицу.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2895600"/>
            <a:ext cx="5791200" cy="304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147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1/3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4210050" y="4267200"/>
          <a:ext cx="1878013" cy="855663"/>
        </p:xfrm>
        <a:graphic>
          <a:graphicData uri="http://schemas.openxmlformats.org/presentationml/2006/ole">
            <p:oleObj spid="_x0000_s46098" name="Формула" r:id="rId5" imgW="863225" imgH="393529" progId="Equation.3">
              <p:embed/>
            </p:oleObj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886200" y="3200400"/>
            <a:ext cx="2724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1, 2, 3, 4, 5, 6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343400" y="3276600"/>
            <a:ext cx="381000" cy="5334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57800" y="3276600"/>
            <a:ext cx="381000" cy="5334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3" grpId="0"/>
      <p:bldP spid="19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743200" y="2895600"/>
            <a:ext cx="5791200" cy="304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048000" y="3200400"/>
          <a:ext cx="13716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685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93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97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7</a:t>
            </a:r>
          </a:p>
        </p:txBody>
      </p:sp>
      <p:pic>
        <p:nvPicPr>
          <p:cNvPr id="49194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случайном эксперименте симметричную монету бросают дважды. Найдите вероятность того, что наступит исход ОР (в первый раз выпадет ОРЕЛ, во второй -РЕШКА)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297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0,25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4724400" y="3657600"/>
          <a:ext cx="3232150" cy="1236663"/>
        </p:xfrm>
        <a:graphic>
          <a:graphicData uri="http://schemas.openxmlformats.org/presentationml/2006/ole">
            <p:oleObj spid="_x0000_s49170" name="Формула" r:id="rId5" imgW="1028254" imgH="393529" progId="Equation.3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124200" y="4191000"/>
            <a:ext cx="12192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743200" y="2895600"/>
            <a:ext cx="5791200" cy="304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048000" y="3200400"/>
          <a:ext cx="13716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685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217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97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8</a:t>
            </a:r>
          </a:p>
        </p:txBody>
      </p:sp>
      <p:pic>
        <p:nvPicPr>
          <p:cNvPr id="50218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Монету бросают дважды. Найдите вероятность того, что выпадет хотя бы один ОРЕЛ.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297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0,25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4724400" y="3657600"/>
          <a:ext cx="3232150" cy="1236663"/>
        </p:xfrm>
        <a:graphic>
          <a:graphicData uri="http://schemas.openxmlformats.org/presentationml/2006/ole">
            <p:oleObj spid="_x0000_s50194" name="Формула" r:id="rId5" imgW="1028254" imgH="393529" progId="Equation.3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124200" y="4191000"/>
            <a:ext cx="12192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124200" y="4648200"/>
            <a:ext cx="12192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24200" y="3733800"/>
            <a:ext cx="12192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9" grpId="0" animBg="1"/>
      <p:bldP spid="11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052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1973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9</a:t>
            </a:r>
          </a:p>
        </p:txBody>
      </p:sp>
      <p:pic>
        <p:nvPicPr>
          <p:cNvPr id="44053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219200"/>
          </a:xfrm>
          <a:prstGeom prst="wedgeRoundRectCallout">
            <a:avLst>
              <a:gd name="adj1" fmla="val -41478"/>
              <a:gd name="adj2" fmla="val 165924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Игральный кубик бросают дважды. Найдите вероятность того, что первый раз выпадет число 6.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1981200"/>
            <a:ext cx="5791200" cy="39624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147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1/6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95600" y="2209800"/>
          <a:ext cx="475139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399"/>
                <a:gridCol w="576000"/>
                <a:gridCol w="576000"/>
                <a:gridCol w="576000"/>
                <a:gridCol w="576000"/>
                <a:gridCol w="576000"/>
                <a:gridCol w="57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Числа на выпавших</a:t>
                      </a:r>
                      <a:r>
                        <a:rPr lang="ru-RU" sz="1400" b="1" baseline="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сторонах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800600" y="2971800"/>
            <a:ext cx="2971800" cy="2667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67200" y="29718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267200" y="52578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67200" y="48006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267200" y="43434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67200" y="38862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267200" y="34290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5181600" y="4495800"/>
          <a:ext cx="2043113" cy="855663"/>
        </p:xfrm>
        <a:graphic>
          <a:graphicData uri="http://schemas.openxmlformats.org/presentationml/2006/ole">
            <p:oleObj spid="_x0000_s44050" name="Формула" r:id="rId5" imgW="939392" imgH="393529" progId="Equation.3">
              <p:embed/>
            </p:oleObj>
          </a:graphicData>
        </a:graphic>
      </p:graphicFrame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876800" y="3048000"/>
            <a:ext cx="28622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Всего  вариантов 36</a:t>
            </a:r>
          </a:p>
          <a:p>
            <a:pPr algn="ctr"/>
            <a:r>
              <a:rPr lang="ru-RU" b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Комбинаций с первой «6»</a:t>
            </a:r>
          </a:p>
          <a:p>
            <a:pPr algn="ctr"/>
            <a:r>
              <a:rPr lang="ru-RU" b="1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61,62,63,64,65,66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2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124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10</a:t>
            </a:r>
          </a:p>
        </p:txBody>
      </p:sp>
      <p:pic>
        <p:nvPicPr>
          <p:cNvPr id="47125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219200"/>
          </a:xfrm>
          <a:prstGeom prst="wedgeRoundRectCallout">
            <a:avLst>
              <a:gd name="adj1" fmla="val -41478"/>
              <a:gd name="adj2" fmla="val 165924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Игральный кубик бросают дважды. Найдите вероятность того, что первый раз и во второй раз выпадет одинаковое число очков.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1981200"/>
            <a:ext cx="5791200" cy="39624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2147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1/6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95600" y="2209800"/>
          <a:ext cx="475139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399"/>
                <a:gridCol w="576000"/>
                <a:gridCol w="576000"/>
                <a:gridCol w="576000"/>
                <a:gridCol w="576000"/>
                <a:gridCol w="576000"/>
                <a:gridCol w="57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Числа на выпавших</a:t>
                      </a:r>
                      <a:r>
                        <a:rPr lang="ru-RU" sz="1400" b="1" baseline="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сторонах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267200" y="29718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162800" y="52578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629400" y="48006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019800" y="43434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86400" y="38862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76800" y="3429000"/>
            <a:ext cx="381000" cy="381000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6019800" y="3200400"/>
          <a:ext cx="2043113" cy="855663"/>
        </p:xfrm>
        <a:graphic>
          <a:graphicData uri="http://schemas.openxmlformats.org/presentationml/2006/ole">
            <p:oleObj spid="_x0000_s47122" name="Формула" r:id="rId5" imgW="939392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2578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11</a:t>
            </a:r>
          </a:p>
        </p:txBody>
      </p:sp>
      <p:pic>
        <p:nvPicPr>
          <p:cNvPr id="152579" name="Picture 2" descr="E:\анимашки\Рисунок1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219200"/>
          </a:xfrm>
          <a:prstGeom prst="wedgeRoundRectCallout">
            <a:avLst>
              <a:gd name="adj1" fmla="val -41478"/>
              <a:gd name="adj2" fmla="val 165924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Игральный кубик бросают дважды. Сколько элементарных исходов опыта благоприятствуют событию А=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очков равна 5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1981200"/>
            <a:ext cx="5791200" cy="39624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1787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4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95600" y="2209800"/>
          <a:ext cx="475139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399"/>
                <a:gridCol w="576000"/>
                <a:gridCol w="576000"/>
                <a:gridCol w="576000"/>
                <a:gridCol w="576000"/>
                <a:gridCol w="576000"/>
                <a:gridCol w="57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Числа на выпавших</a:t>
                      </a:r>
                      <a:r>
                        <a:rPr lang="ru-RU" sz="1400" b="1" baseline="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сторонах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019800" y="29718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343400" y="43434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76800" y="38862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410200" y="34290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5" grpId="0" animBg="1"/>
      <p:bldP spid="18" grpId="0" animBg="1"/>
      <p:bldP spid="20" grpId="0" animBg="1"/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02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12</a:t>
            </a:r>
          </a:p>
        </p:txBody>
      </p:sp>
      <p:pic>
        <p:nvPicPr>
          <p:cNvPr id="153603" name="Picture 2" descr="E:\анимашки\Рисунок1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219200"/>
          </a:xfrm>
          <a:prstGeom prst="wedgeRoundRectCallout">
            <a:avLst>
              <a:gd name="adj1" fmla="val -41478"/>
              <a:gd name="adj2" fmla="val 165924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Игральный кубик бросают дважды. Какая сумма очков наиболее вероятна?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43200" y="1981200"/>
            <a:ext cx="5791200" cy="39624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24600" y="5791200"/>
            <a:ext cx="1787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7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95600" y="2209800"/>
          <a:ext cx="4751399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399"/>
                <a:gridCol w="576000"/>
                <a:gridCol w="576000"/>
                <a:gridCol w="576000"/>
                <a:gridCol w="576000"/>
                <a:gridCol w="576000"/>
                <a:gridCol w="57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Числа на выпавших</a:t>
                      </a:r>
                      <a:r>
                        <a:rPr lang="ru-RU" sz="1400" b="1" baseline="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сторонах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162800" y="29718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486400" y="43434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019800" y="38862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629400" y="34290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76800" y="48006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343400" y="5257800"/>
            <a:ext cx="381000" cy="381000"/>
          </a:xfrm>
          <a:prstGeom prst="rect">
            <a:avLst/>
          </a:prstGeom>
          <a:noFill/>
          <a:ln w="3810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5" grpId="0" animBg="1"/>
      <p:bldP spid="18" grpId="0" animBg="1"/>
      <p:bldP spid="20" grpId="0" animBg="1"/>
      <p:bldP spid="21" grpId="0" animBg="1"/>
      <p:bldP spid="13" grpId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Монету бросают три раза. Какова вероятность того, что результаты двух первых бросков будут одинаковы?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7000" y="2286000"/>
            <a:ext cx="5791200" cy="41148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971800" y="2362200"/>
          <a:ext cx="2667000" cy="3778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9000"/>
                <a:gridCol w="889000"/>
                <a:gridCol w="889000"/>
              </a:tblGrid>
              <a:tr h="60852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288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13</a:t>
            </a:r>
          </a:p>
        </p:txBody>
      </p:sp>
      <p:pic>
        <p:nvPicPr>
          <p:cNvPr id="52289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2093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5943600" y="3581400"/>
          <a:ext cx="2439988" cy="1008063"/>
        </p:xfrm>
        <a:graphic>
          <a:graphicData uri="http://schemas.openxmlformats.org/presentationml/2006/ole">
            <p:oleObj spid="_x0000_s52242" name="Формула" r:id="rId5" imgW="952087" imgH="393529" progId="Equation.3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200400" y="3429000"/>
            <a:ext cx="12192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00400" y="5410200"/>
            <a:ext cx="12192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00400" y="3048000"/>
            <a:ext cx="12954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0400" y="5791200"/>
            <a:ext cx="12192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9" grpId="0" animBg="1"/>
      <p:bldP spid="11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58" name="Picture 3" descr="0006-006-Sluchajnost-i-zdravyj-smys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 l="5490" t="52606" r="47237" b="4861"/>
          <a:stretch>
            <a:fillRect/>
          </a:stretch>
        </p:blipFill>
        <p:spPr>
          <a:xfrm>
            <a:off x="381000" y="533400"/>
            <a:ext cx="8305800" cy="5715000"/>
          </a:xfrm>
        </p:spPr>
      </p:pic>
      <p:sp>
        <p:nvSpPr>
          <p:cNvPr id="19459" name="WordArt 11"/>
          <p:cNvSpPr>
            <a:spLocks noChangeArrowheads="1" noChangeShapeType="1" noTextEdit="1"/>
          </p:cNvSpPr>
          <p:nvPr/>
        </p:nvSpPr>
        <p:spPr bwMode="auto">
          <a:xfrm>
            <a:off x="609600" y="2743200"/>
            <a:ext cx="80010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"История теории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вероятностей"</a:t>
            </a:r>
          </a:p>
        </p:txBody>
      </p:sp>
      <p:sp>
        <p:nvSpPr>
          <p:cNvPr id="19460" name="WordArt 11"/>
          <p:cNvSpPr>
            <a:spLocks noChangeArrowheads="1" noChangeShapeType="1" noTextEdit="1"/>
          </p:cNvSpPr>
          <p:nvPr/>
        </p:nvSpPr>
        <p:spPr bwMode="auto">
          <a:xfrm>
            <a:off x="1219200" y="990600"/>
            <a:ext cx="69342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89C24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Страница вторая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Монету бросают три раза. Найдите вероятность того, что результаты первого и последнего броска различны.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7000" y="2286000"/>
            <a:ext cx="5791200" cy="41148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971800" y="2362200"/>
          <a:ext cx="2667000" cy="3778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9000"/>
                <a:gridCol w="889000"/>
                <a:gridCol w="889000"/>
              </a:tblGrid>
              <a:tr h="60852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55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312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14</a:t>
            </a:r>
          </a:p>
        </p:txBody>
      </p:sp>
      <p:pic>
        <p:nvPicPr>
          <p:cNvPr id="53313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2093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5943600" y="3581400"/>
          <a:ext cx="2439988" cy="1008063"/>
        </p:xfrm>
        <a:graphic>
          <a:graphicData uri="http://schemas.openxmlformats.org/presentationml/2006/ole">
            <p:oleObj spid="_x0000_s53266" name="Формула" r:id="rId5" imgW="952087" imgH="393529" progId="Equation.3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200400" y="3429000"/>
            <a:ext cx="2209800" cy="3048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00400" y="5410200"/>
            <a:ext cx="2133600" cy="3810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00400" y="4191000"/>
            <a:ext cx="2133600" cy="3810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0400" y="4572000"/>
            <a:ext cx="2133600" cy="381000"/>
          </a:xfrm>
          <a:prstGeom prst="rect">
            <a:avLst/>
          </a:prstGeom>
          <a:noFill/>
          <a:ln w="57150"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19" grpId="0" animBg="1"/>
      <p:bldP spid="11" grpId="0" animBg="1"/>
      <p:bldP spid="13" grpId="0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8288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группе туристов 24 человека. С помощью жребия они выбирают трех человек, которые должны идти в село за продуктами. Турист А. хотел бы сходить в магазин, но он подчиняется жребию. Какова вероятность того, что А. пойдет в магазин?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0" y="3048000"/>
            <a:ext cx="4572000" cy="21336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342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15</a:t>
            </a:r>
          </a:p>
        </p:txBody>
      </p:sp>
      <p:pic>
        <p:nvPicPr>
          <p:cNvPr id="56343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0,125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4038600" y="3657600"/>
          <a:ext cx="2994025" cy="1008063"/>
        </p:xfrm>
        <a:graphic>
          <a:graphicData uri="http://schemas.openxmlformats.org/presentationml/2006/ole">
            <p:oleObj spid="_x0000_s56338" name="Формула" r:id="rId5" imgW="1167893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9812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чемпионате по прыжкам в воду участвуют 7 спортсменов из России, 6 из Китая, 3 из Кореи, 4 из Японии. Порядок, в котором выступают спортсмены, определяется жребием. Найдите вероятность того, что первым будет выступать спортсмен из России.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0" y="3048000"/>
            <a:ext cx="5410200" cy="228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366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16</a:t>
            </a:r>
          </a:p>
        </p:txBody>
      </p:sp>
      <p:pic>
        <p:nvPicPr>
          <p:cNvPr id="57367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2297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0,35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3352800" y="3657600"/>
          <a:ext cx="5076825" cy="1008063"/>
        </p:xfrm>
        <a:graphic>
          <a:graphicData uri="http://schemas.openxmlformats.org/presentationml/2006/ole">
            <p:oleObj spid="_x0000_s57362" name="Формула" r:id="rId5" imgW="1981200" imgH="393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9812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некотором городе из 5000 появившихся на свет младенцев оказалось 2512 мальчиков. Найдите частоту рождения девочек в этом городе. Результат округлите до тысячных.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0" y="3048000"/>
            <a:ext cx="5410200" cy="228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390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17</a:t>
            </a:r>
          </a:p>
        </p:txBody>
      </p:sp>
      <p:pic>
        <p:nvPicPr>
          <p:cNvPr id="58391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0,498</a:t>
            </a:r>
          </a:p>
        </p:txBody>
      </p:sp>
      <p:graphicFrame>
        <p:nvGraphicFramePr>
          <p:cNvPr id="35843" name="Object 18"/>
          <p:cNvGraphicFramePr>
            <a:graphicFrameLocks noChangeAspect="1"/>
          </p:cNvGraphicFramePr>
          <p:nvPr/>
        </p:nvGraphicFramePr>
        <p:xfrm>
          <a:off x="3373438" y="4114800"/>
          <a:ext cx="4881562" cy="1008063"/>
        </p:xfrm>
        <a:graphic>
          <a:graphicData uri="http://schemas.openxmlformats.org/presentationml/2006/ole">
            <p:oleObj spid="_x0000_s58386" name="Формула" r:id="rId5" imgW="1905000" imgH="393700" progId="Equation.3">
              <p:embed/>
            </p:oleObj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62400" y="3352800"/>
            <a:ext cx="3082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5000 – 2512 = 2488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7526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Монету бросают четыре раза. Найдите вероятность того, что орел выпадет ровно три раза.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71800" y="0"/>
            <a:ext cx="5791200" cy="65532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116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18</a:t>
            </a:r>
          </a:p>
        </p:txBody>
      </p:sp>
      <p:pic>
        <p:nvPicPr>
          <p:cNvPr id="89117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2297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0,25</a:t>
            </a:r>
          </a:p>
        </p:txBody>
      </p:sp>
      <p:graphicFrame>
        <p:nvGraphicFramePr>
          <p:cNvPr id="35843" name="Object 24"/>
          <p:cNvGraphicFramePr>
            <a:graphicFrameLocks noChangeAspect="1"/>
          </p:cNvGraphicFramePr>
          <p:nvPr/>
        </p:nvGraphicFramePr>
        <p:xfrm>
          <a:off x="6019800" y="3505200"/>
          <a:ext cx="2798763" cy="1008063"/>
        </p:xfrm>
        <a:graphic>
          <a:graphicData uri="http://schemas.openxmlformats.org/presentationml/2006/ole">
            <p:oleObj spid="_x0000_s89112" name="Формула" r:id="rId5" imgW="1091726" imgH="393529" progId="Equation.3">
              <p:embed/>
            </p:oleObj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048000" y="228600"/>
          <a:ext cx="2743200" cy="635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685800"/>
                <a:gridCol w="685800"/>
                <a:gridCol w="685800"/>
              </a:tblGrid>
              <a:tr h="50204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38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23" name="Прямая соединительная линия 22"/>
          <p:cNvCxnSpPr/>
          <p:nvPr/>
        </p:nvCxnSpPr>
        <p:spPr>
          <a:xfrm>
            <a:off x="3048000" y="1447800"/>
            <a:ext cx="27432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048000" y="1828800"/>
            <a:ext cx="27432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48000" y="2590800"/>
            <a:ext cx="27432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048000" y="4038600"/>
            <a:ext cx="2743200" cy="1588"/>
          </a:xfrm>
          <a:prstGeom prst="line">
            <a:avLst/>
          </a:prstGeom>
          <a:ln w="5715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8288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800">
                <a:solidFill>
                  <a:schemeClr val="tx1"/>
                </a:solidFill>
                <a:latin typeface="Times New Roman" pitchFamily="18" charset="0"/>
              </a:rPr>
              <a:t>В партии из 100 деталей имеется 5 бракованных. Определить вероятность того, что, взятая наугад деталь окажется стандартной.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0" y="3048000"/>
            <a:ext cx="4572000" cy="21336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140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19</a:t>
            </a:r>
          </a:p>
        </p:txBody>
      </p:sp>
      <p:pic>
        <p:nvPicPr>
          <p:cNvPr id="90141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2276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0,95</a:t>
            </a:r>
          </a:p>
        </p:txBody>
      </p:sp>
      <p:graphicFrame>
        <p:nvGraphicFramePr>
          <p:cNvPr id="35843" name="Object 24"/>
          <p:cNvGraphicFramePr>
            <a:graphicFrameLocks noChangeAspect="1"/>
          </p:cNvGraphicFramePr>
          <p:nvPr/>
        </p:nvGraphicFramePr>
        <p:xfrm>
          <a:off x="3794125" y="3657600"/>
          <a:ext cx="3482975" cy="1008063"/>
        </p:xfrm>
        <a:graphic>
          <a:graphicData uri="http://schemas.openxmlformats.org/presentationml/2006/ole">
            <p:oleObj spid="_x0000_s90136" name="Формула" r:id="rId5" imgW="1358310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685800" y="838200"/>
            <a:ext cx="7924800" cy="1828800"/>
          </a:xfrm>
          <a:prstGeom prst="wedgeRoundRectCallout">
            <a:avLst>
              <a:gd name="adj1" fmla="val -37560"/>
              <a:gd name="adj2" fmla="val 100829"/>
              <a:gd name="adj3" fmla="val 16667"/>
            </a:avLst>
          </a:prstGeom>
          <a:solidFill>
            <a:schemeClr val="bg1"/>
          </a:solidFill>
          <a:ln w="28575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>
                <a:solidFill>
                  <a:schemeClr val="tx1"/>
                </a:solidFill>
                <a:latin typeface="Times New Roman" pitchFamily="18" charset="0"/>
              </a:rPr>
              <a:t>В коробке лежат 8 зеленых, 7 синих и 15 красных карандашей. Вычислить вероятность того, что взятый наугад карандаш будет  синим.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0" y="3048000"/>
            <a:ext cx="4572000" cy="21336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Багетная рамка 1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181" name="TextBox 2"/>
          <p:cNvSpPr txBox="1">
            <a:spLocks noChangeArrowheads="1"/>
          </p:cNvSpPr>
          <p:nvPr/>
        </p:nvSpPr>
        <p:spPr bwMode="auto">
          <a:xfrm>
            <a:off x="533400" y="381000"/>
            <a:ext cx="215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  <a:latin typeface="Monotype Corsiva" pitchFamily="66" charset="0"/>
              </a:rPr>
              <a:t>Задача № 20</a:t>
            </a:r>
          </a:p>
        </p:txBody>
      </p:sp>
      <p:pic>
        <p:nvPicPr>
          <p:cNvPr id="91182" name="Picture 2" descr="E:\анимашки\Рисунок1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b="10660"/>
          <a:stretch>
            <a:fillRect/>
          </a:stretch>
        </p:blipFill>
        <p:spPr bwMode="auto">
          <a:xfrm>
            <a:off x="533400" y="3581400"/>
            <a:ext cx="2247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5791200"/>
            <a:ext cx="1570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Ответ: </a:t>
            </a:r>
          </a:p>
        </p:txBody>
      </p:sp>
      <p:graphicFrame>
        <p:nvGraphicFramePr>
          <p:cNvPr id="35843" name="Object 40"/>
          <p:cNvGraphicFramePr>
            <a:graphicFrameLocks noChangeAspect="1"/>
          </p:cNvGraphicFramePr>
          <p:nvPr/>
        </p:nvGraphicFramePr>
        <p:xfrm>
          <a:off x="3729038" y="3657600"/>
          <a:ext cx="3613150" cy="1008063"/>
        </p:xfrm>
        <a:graphic>
          <a:graphicData uri="http://schemas.openxmlformats.org/presentationml/2006/ole">
            <p:oleObj spid="_x0000_s91176" name="Формула" r:id="rId5" imgW="1409088" imgH="393529" progId="Equation.3">
              <p:embed/>
            </p:oleObj>
          </a:graphicData>
        </a:graphic>
      </p:graphicFrame>
      <p:graphicFrame>
        <p:nvGraphicFramePr>
          <p:cNvPr id="91177" name="Object 41"/>
          <p:cNvGraphicFramePr>
            <a:graphicFrameLocks noChangeAspect="1"/>
          </p:cNvGraphicFramePr>
          <p:nvPr/>
        </p:nvGraphicFramePr>
        <p:xfrm>
          <a:off x="7710488" y="5410200"/>
          <a:ext cx="592137" cy="1079500"/>
        </p:xfrm>
        <a:graphic>
          <a:graphicData uri="http://schemas.openxmlformats.org/presentationml/2006/ole">
            <p:oleObj spid="_x0000_s91177" name="Формула" r:id="rId6" imgW="215713" imgH="39335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83371" name="Group 427"/>
          <p:cNvGraphicFramePr>
            <a:graphicFrameLocks noGrp="1"/>
          </p:cNvGraphicFramePr>
          <p:nvPr>
            <p:ph sz="half" idx="4294967295"/>
          </p:nvPr>
        </p:nvGraphicFramePr>
        <p:xfrm>
          <a:off x="1600200" y="1066800"/>
          <a:ext cx="6324600" cy="5222240"/>
        </p:xfrm>
        <a:graphic>
          <a:graphicData uri="http://schemas.openxmlformats.org/drawingml/2006/table">
            <a:tbl>
              <a:tblPr/>
              <a:tblGrid>
                <a:gridCol w="631825"/>
                <a:gridCol w="633413"/>
                <a:gridCol w="631825"/>
                <a:gridCol w="633412"/>
                <a:gridCol w="631825"/>
                <a:gridCol w="631825"/>
                <a:gridCol w="633413"/>
                <a:gridCol w="631825"/>
                <a:gridCol w="633412"/>
                <a:gridCol w="631825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162941" name="Rectangle 422"/>
          <p:cNvSpPr>
            <a:spLocks noGrp="1"/>
          </p:cNvSpPr>
          <p:nvPr>
            <p:ph type="title" idx="4294967295"/>
          </p:nvPr>
        </p:nvSpPr>
        <p:spPr>
          <a:xfrm>
            <a:off x="1600200" y="381000"/>
            <a:ext cx="6934200" cy="715963"/>
          </a:xfrm>
        </p:spPr>
        <p:txBody>
          <a:bodyPr/>
          <a:lstStyle/>
          <a:p>
            <a:pPr algn="l"/>
            <a:r>
              <a:rPr lang="ru-RU" sz="4000" b="1" smtClean="0">
                <a:solidFill>
                  <a:srgbClr val="006600"/>
                </a:solidFill>
              </a:rPr>
              <a:t>А   Б   В    Г   Д   Е   Ж  З   И   К</a:t>
            </a:r>
          </a:p>
        </p:txBody>
      </p:sp>
      <p:sp>
        <p:nvSpPr>
          <p:cNvPr id="162942" name="Rectangle 428"/>
          <p:cNvSpPr>
            <a:spLocks/>
          </p:cNvSpPr>
          <p:nvPr/>
        </p:nvSpPr>
        <p:spPr bwMode="auto">
          <a:xfrm>
            <a:off x="914400" y="609600"/>
            <a:ext cx="762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/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1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2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3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4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5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6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7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8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9</a:t>
            </a:r>
            <a:br>
              <a:rPr lang="ru-RU" sz="3400" b="1">
                <a:solidFill>
                  <a:srgbClr val="006600"/>
                </a:solidFill>
                <a:latin typeface="Calibri" pitchFamily="34" charset="0"/>
              </a:rPr>
            </a:br>
            <a:r>
              <a:rPr lang="ru-RU" sz="3400" b="1">
                <a:solidFill>
                  <a:srgbClr val="006600"/>
                </a:solidFill>
                <a:latin typeface="Calibri" pitchFamily="34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5893" name="Rectangle 7"/>
          <p:cNvSpPr>
            <a:spLocks noGrp="1"/>
          </p:cNvSpPr>
          <p:nvPr>
            <p:ph type="title" idx="4294967295"/>
          </p:nvPr>
        </p:nvSpPr>
        <p:spPr>
          <a:xfrm>
            <a:off x="609600" y="2743200"/>
            <a:ext cx="8229600" cy="1143000"/>
          </a:xfrm>
        </p:spPr>
        <p:txBody>
          <a:bodyPr/>
          <a:lstStyle/>
          <a:p>
            <a:pPr algn="l">
              <a:defRPr/>
            </a:pPr>
            <a:r>
              <a:rPr lang="ru-RU" sz="4800" b="1" smtClean="0">
                <a:solidFill>
                  <a:srgbClr val="009900"/>
                </a:solidFill>
                <a:latin typeface="Times New Roman" pitchFamily="18" charset="0"/>
              </a:rPr>
              <a:t>       </a:t>
            </a:r>
            <a:r>
              <a:rPr lang="ru-RU" sz="4800" b="1" smtClean="0">
                <a:solidFill>
                  <a:srgbClr val="99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Продолжите фразу:</a:t>
            </a:r>
            <a:r>
              <a:rPr lang="ru-RU" sz="4800" b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4800" b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4800" b="1" smtClean="0">
                <a:solidFill>
                  <a:srgbClr val="009900"/>
                </a:solidFill>
                <a:latin typeface="Times New Roman" pitchFamily="18" charset="0"/>
              </a:rPr>
              <a:t/>
            </a:r>
            <a:br>
              <a:rPr lang="ru-RU" sz="4800" b="1" smtClean="0">
                <a:solidFill>
                  <a:srgbClr val="009900"/>
                </a:solidFill>
                <a:latin typeface="Times New Roman" pitchFamily="18" charset="0"/>
              </a:rPr>
            </a:br>
            <a: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  <a:t>Сегодня на уроке я познакомился …</a:t>
            </a:r>
            <a:b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</a:br>
            <a: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  <a:t>Сегодня на уроке я повторил …</a:t>
            </a:r>
            <a:b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</a:br>
            <a: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  <a:t>Сегодня на уроке я научился …</a:t>
            </a:r>
            <a:b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</a:br>
            <a: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  <a:t>Сегодня на уроке я узнал, что …</a:t>
            </a:r>
            <a:br>
              <a:rPr lang="ru-RU" b="1" smtClean="0">
                <a:solidFill>
                  <a:srgbClr val="003300"/>
                </a:solidFill>
                <a:latin typeface="Monotype Corsiva" pitchFamily="66" charset="0"/>
              </a:rPr>
            </a:br>
            <a:endParaRPr lang="ru-RU" b="1" smtClean="0">
              <a:solidFill>
                <a:srgbClr val="003300"/>
              </a:solidFill>
              <a:latin typeface="Monotype Corsiva" pitchFamily="66" charset="0"/>
            </a:endParaRPr>
          </a:p>
        </p:txBody>
      </p:sp>
      <p:pic>
        <p:nvPicPr>
          <p:cNvPr id="163843" name="Picture 3" descr="E:\анимашки\5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457200"/>
            <a:ext cx="12176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3059" name="Rectangle 7"/>
          <p:cNvSpPr>
            <a:spLocks noGrp="1"/>
          </p:cNvSpPr>
          <p:nvPr>
            <p:ph type="title" idx="4294967295"/>
          </p:nvPr>
        </p:nvSpPr>
        <p:spPr>
          <a:xfrm>
            <a:off x="609600" y="2362200"/>
            <a:ext cx="8001000" cy="4114800"/>
          </a:xfrm>
        </p:spPr>
        <p:txBody>
          <a:bodyPr/>
          <a:lstStyle/>
          <a:p>
            <a:pPr algn="l"/>
            <a:r>
              <a:rPr lang="ru-RU" sz="4800" b="1" smtClean="0">
                <a:solidFill>
                  <a:srgbClr val="009900"/>
                </a:solidFill>
                <a:latin typeface="Times New Roman" pitchFamily="18" charset="0"/>
              </a:rPr>
              <a:t>       </a:t>
            </a:r>
            <a:r>
              <a:rPr lang="ru-RU" sz="4000" b="1" smtClean="0"/>
              <a:t>   </a:t>
            </a:r>
            <a:r>
              <a:rPr lang="ru-RU" sz="54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Домашнее задание:</a:t>
            </a:r>
            <a:r>
              <a:rPr lang="ru-RU" sz="5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ru-RU" sz="5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8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1) </a:t>
            </a:r>
            <a:r>
              <a:rPr lang="ru-RU" sz="2800" b="1" smtClean="0">
                <a:solidFill>
                  <a:srgbClr val="003300"/>
                </a:solidFill>
              </a:rPr>
              <a:t>гл. </a:t>
            </a:r>
            <a:r>
              <a:rPr lang="en-US" sz="2800" b="1" smtClean="0">
                <a:solidFill>
                  <a:srgbClr val="003300"/>
                </a:solidFill>
              </a:rPr>
              <a:t>V</a:t>
            </a:r>
            <a:r>
              <a:rPr lang="ru-RU" sz="2800" b="1" smtClean="0">
                <a:solidFill>
                  <a:srgbClr val="003300"/>
                </a:solidFill>
              </a:rPr>
              <a:t>- </a:t>
            </a:r>
            <a:r>
              <a:rPr lang="en-US" sz="2800" b="1" smtClean="0">
                <a:solidFill>
                  <a:srgbClr val="003300"/>
                </a:solidFill>
              </a:rPr>
              <a:t>VI </a:t>
            </a:r>
            <a:r>
              <a:rPr lang="ru-RU" sz="2800" b="1" smtClean="0">
                <a:solidFill>
                  <a:srgbClr val="003300"/>
                </a:solidFill>
              </a:rPr>
              <a:t>(«Теория вероятностей и статистика»,  Ю. Н. Тюрин, А.А.Макаров и др.);</a:t>
            </a:r>
            <a:br>
              <a:rPr lang="ru-RU" sz="2800" b="1" smtClean="0">
                <a:solidFill>
                  <a:srgbClr val="003300"/>
                </a:solidFill>
              </a:rPr>
            </a:br>
            <a:r>
              <a:rPr lang="ru-RU" sz="28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2)</a:t>
            </a:r>
            <a:r>
              <a:rPr lang="ru-RU" sz="2800" b="1" smtClean="0">
                <a:solidFill>
                  <a:srgbClr val="003300"/>
                </a:solidFill>
              </a:rPr>
              <a:t> упр. 1, 2, 3 (стр. 86), 2, 3, 6 (стр.88);</a:t>
            </a:r>
            <a:br>
              <a:rPr lang="ru-RU" sz="2800" b="1" smtClean="0">
                <a:solidFill>
                  <a:srgbClr val="003300"/>
                </a:solidFill>
              </a:rPr>
            </a:br>
            <a:r>
              <a:rPr lang="ru-RU" sz="28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3)</a:t>
            </a:r>
            <a:r>
              <a:rPr lang="ru-RU" sz="2800" b="1" smtClean="0">
                <a:solidFill>
                  <a:srgbClr val="003300"/>
                </a:solidFill>
              </a:rPr>
              <a:t> дополнительно: упр. 7, 8 (стр.  88).</a:t>
            </a:r>
            <a:r>
              <a:rPr lang="ru-RU" sz="3600" b="1" smtClean="0">
                <a:solidFill>
                  <a:srgbClr val="003300"/>
                </a:solidFill>
                <a:latin typeface="Monotype Corsiva" pitchFamily="66" charset="0"/>
              </a:rPr>
              <a:t/>
            </a:r>
            <a:br>
              <a:rPr lang="ru-RU" sz="3600" b="1" smtClean="0">
                <a:solidFill>
                  <a:srgbClr val="003300"/>
                </a:solidFill>
                <a:latin typeface="Monotype Corsiva" pitchFamily="66" charset="0"/>
              </a:rPr>
            </a:br>
            <a:endParaRPr lang="ru-RU" sz="3600" b="1" smtClean="0">
              <a:solidFill>
                <a:srgbClr val="003300"/>
              </a:solidFill>
              <a:latin typeface="Monotype Corsiva" pitchFamily="66" charset="0"/>
            </a:endParaRPr>
          </a:p>
        </p:txBody>
      </p:sp>
      <p:pic>
        <p:nvPicPr>
          <p:cNvPr id="173061" name="Picture 3" descr="E:\анимашки\5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4191000"/>
            <a:ext cx="12176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2" name="Picture 6" descr="imagesCARNFGY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296887">
            <a:off x="762000" y="762000"/>
            <a:ext cx="2205038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3" name="Picture 7" descr="1361780326_19000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19380">
            <a:off x="2057400" y="838200"/>
            <a:ext cx="2143125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4" name="Picture 8" descr="9099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522429">
            <a:off x="3505200" y="990600"/>
            <a:ext cx="2133600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5" name="Picture 9" descr="depositphotos_6489591-Mathematics-background"/>
          <p:cNvPicPr>
            <a:picLocks noChangeAspect="1" noChangeArrowheads="1"/>
          </p:cNvPicPr>
          <p:nvPr/>
        </p:nvPicPr>
        <p:blipFill>
          <a:blip r:embed="rId6" cstate="print"/>
          <a:srcRect l="8824" t="1451" b="21916"/>
          <a:stretch>
            <a:fillRect/>
          </a:stretch>
        </p:blipFill>
        <p:spPr bwMode="auto">
          <a:xfrm rot="-1873441">
            <a:off x="4800600" y="762000"/>
            <a:ext cx="20574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6" name="Picture 10" descr="Clipboard0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2170157">
            <a:off x="6248400" y="914400"/>
            <a:ext cx="20574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2" name="Picture 7" descr="teorija-verojatnosti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457200"/>
            <a:ext cx="8153400" cy="5867400"/>
          </a:xfrm>
        </p:spPr>
      </p:pic>
      <p:sp>
        <p:nvSpPr>
          <p:cNvPr id="20483" name="WordArt 11"/>
          <p:cNvSpPr>
            <a:spLocks noChangeArrowheads="1" noChangeShapeType="1" noTextEdit="1"/>
          </p:cNvSpPr>
          <p:nvPr/>
        </p:nvSpPr>
        <p:spPr bwMode="auto">
          <a:xfrm>
            <a:off x="609600" y="2743200"/>
            <a:ext cx="80010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"Случайные события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 вероятность"</a:t>
            </a:r>
          </a:p>
        </p:txBody>
      </p:sp>
      <p:sp>
        <p:nvSpPr>
          <p:cNvPr id="20484" name="WordArt 11"/>
          <p:cNvSpPr>
            <a:spLocks noChangeArrowheads="1" noChangeShapeType="1" noTextEdit="1"/>
          </p:cNvSpPr>
          <p:nvPr/>
        </p:nvSpPr>
        <p:spPr bwMode="auto">
          <a:xfrm>
            <a:off x="1219200" y="990600"/>
            <a:ext cx="69342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4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89C24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Страница третья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9814" name="Rectangle 7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305800" cy="3687763"/>
          </a:xfrm>
        </p:spPr>
        <p:txBody>
          <a:bodyPr/>
          <a:lstStyle/>
          <a:p>
            <a:pPr algn="l">
              <a:defRPr/>
            </a:pPr>
            <a:r>
              <a:rPr lang="ru-RU" sz="4000" b="1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Определение.</a:t>
            </a:r>
            <a:r>
              <a:rPr lang="ru-RU" sz="4000" b="1" smtClean="0"/>
              <a:t> </a:t>
            </a:r>
            <a:r>
              <a:rPr lang="ru-RU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Мы называем событие </a:t>
            </a:r>
            <a:r>
              <a:rPr lang="ru-RU" sz="4000" i="1" u="sng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случайным</a:t>
            </a:r>
            <a:r>
              <a:rPr lang="ru-RU" sz="4000" u="sng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ru-RU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если нельзя утверждать, что это событие в данных обстоятельствах непременно</a:t>
            </a:r>
            <a:r>
              <a:rPr lang="en-US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произойдет.</a:t>
            </a:r>
            <a:r>
              <a:rPr lang="ru-RU" sz="4000" smtClean="0"/>
              <a:t> </a:t>
            </a:r>
          </a:p>
        </p:txBody>
      </p:sp>
      <p:pic>
        <p:nvPicPr>
          <p:cNvPr id="119816" name="Picture 8" descr="7615167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3505200"/>
            <a:ext cx="4038600" cy="2803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883" name="Rectangle 7"/>
          <p:cNvSpPr>
            <a:spLocks noGrp="1"/>
          </p:cNvSpPr>
          <p:nvPr>
            <p:ph type="title" idx="4294967295"/>
          </p:nvPr>
        </p:nvSpPr>
        <p:spPr>
          <a:xfrm>
            <a:off x="762000" y="1219200"/>
            <a:ext cx="7772400" cy="4602163"/>
          </a:xfrm>
        </p:spPr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Вероятность случайного события </a:t>
            </a:r>
            <a:r>
              <a:rPr lang="ru-RU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— это числовая мера его правдоподобия. Иногда вероятности событий можно рассчитать математически, а иногда приходится приближенно узнавать их из экспериментов.</a:t>
            </a:r>
            <a:br>
              <a:rPr lang="ru-RU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00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4000" smtClean="0"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2531" name="Picture 3" descr="E:\анимашки\5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724400"/>
            <a:ext cx="12176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0840" name="Rectangle 7"/>
          <p:cNvSpPr>
            <a:spLocks/>
          </p:cNvSpPr>
          <p:nvPr/>
        </p:nvSpPr>
        <p:spPr bwMode="auto">
          <a:xfrm>
            <a:off x="685800" y="685800"/>
            <a:ext cx="7924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000" b="1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Определение.</a:t>
            </a:r>
            <a:r>
              <a:rPr lang="ru-RU" sz="4000" b="1">
                <a:latin typeface="Calibri" pitchFamily="34" charset="0"/>
                <a:cs typeface="+mn-cs"/>
              </a:rPr>
              <a:t> </a:t>
            </a:r>
            <a:r>
              <a:rPr lang="ru-RU" sz="40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Отношение числа тех опытов, в которых событие </a:t>
            </a:r>
            <a:r>
              <a:rPr lang="ru-RU" sz="4000" i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C</a:t>
            </a:r>
            <a:r>
              <a:rPr lang="ru-RU" sz="40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 произошло, к общему числу проведенных опытов называется  </a:t>
            </a:r>
            <a:r>
              <a:rPr lang="ru-RU" sz="4000" i="1" u="sng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частотой случайного события</a:t>
            </a:r>
            <a:r>
              <a:rPr lang="ru-RU" sz="40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 </a:t>
            </a:r>
            <a:r>
              <a:rPr lang="ru-RU" sz="4000" i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 C</a:t>
            </a:r>
            <a:r>
              <a:rPr lang="ru-RU" sz="40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 в этой серии опытов. </a:t>
            </a:r>
          </a:p>
        </p:txBody>
      </p:sp>
      <p:pic>
        <p:nvPicPr>
          <p:cNvPr id="23555" name="Picture 3" descr="E:\анимашки\5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962400"/>
            <a:ext cx="14430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4295"/>
            </a:avLst>
          </a:prstGeom>
          <a:noFill/>
          <a:ln w="85725" cmpd="tri"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1862" name="Rectangle 7"/>
          <p:cNvSpPr>
            <a:spLocks noGrp="1"/>
          </p:cNvSpPr>
          <p:nvPr>
            <p:ph type="title" idx="4294967295"/>
          </p:nvPr>
        </p:nvSpPr>
        <p:spPr>
          <a:xfrm>
            <a:off x="533400" y="1752600"/>
            <a:ext cx="8305800" cy="2286000"/>
          </a:xfrm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rgbClr val="089C2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Формула классической вероятности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где </a:t>
            </a:r>
            <a:r>
              <a:rPr lang="en-US" sz="4000" i="1" smtClean="0"/>
              <a:t>n</a:t>
            </a:r>
            <a:r>
              <a:rPr lang="ru-RU" sz="4000" smtClean="0"/>
              <a:t> – число всех возможных исходов, </a:t>
            </a:r>
            <a:r>
              <a:rPr lang="ru-RU" sz="4000" i="1" smtClean="0"/>
              <a:t> </a:t>
            </a:r>
            <a:r>
              <a:rPr lang="en-US" sz="4000" i="1" smtClean="0"/>
              <a:t>m </a:t>
            </a:r>
            <a:r>
              <a:rPr lang="ru-RU" sz="4000" smtClean="0"/>
              <a:t>– число исходов, благоприятствующих событию 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24200" y="2057400"/>
            <a:ext cx="2895600" cy="13716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1" name="Object 25"/>
          <p:cNvGraphicFramePr>
            <a:graphicFrameLocks noChangeAspect="1"/>
          </p:cNvGraphicFramePr>
          <p:nvPr/>
        </p:nvGraphicFramePr>
        <p:xfrm>
          <a:off x="3429000" y="2133600"/>
          <a:ext cx="2209800" cy="1155700"/>
        </p:xfrm>
        <a:graphic>
          <a:graphicData uri="http://schemas.openxmlformats.org/presentationml/2006/ole">
            <p:oleObj spid="_x0000_s121881" name="Формула" r:id="rId3" imgW="647419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2" grpId="0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2093</Words>
  <Application>Microsoft Office PowerPoint</Application>
  <PresentationFormat>Экран (4:3)</PresentationFormat>
  <Paragraphs>970</Paragraphs>
  <Slides>49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Office Theme</vt:lpstr>
      <vt:lpstr>Формула</vt:lpstr>
      <vt:lpstr>Слайд 1</vt:lpstr>
      <vt:lpstr>Слайд 2</vt:lpstr>
      <vt:lpstr>Сопоставьте каждому понятию соответствующее определение </vt:lpstr>
      <vt:lpstr>Слайд 4</vt:lpstr>
      <vt:lpstr>Слайд 5</vt:lpstr>
      <vt:lpstr>Определение. Мы называем событие случайным, если нельзя утверждать, что это событие в данных обстоятельствах непременно  произойдет. </vt:lpstr>
      <vt:lpstr>Вероятность случайного события — это числовая мера его правдоподобия. Иногда вероятности событий можно рассчитать математически, а иногда приходится приближенно узнавать их из экспериментов.  </vt:lpstr>
      <vt:lpstr>Слайд 8</vt:lpstr>
      <vt:lpstr>Формула классической вероятности    где n – число всех возможных исходов,  m – число исходов, благоприятствующих событию А.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А   Б   В    Г   Д   Е   Ж  З   И   К</vt:lpstr>
      <vt:lpstr> Мимо!  Переход хода!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А   Б   В    Г   Д   Е   Ж  З   И   К</vt:lpstr>
      <vt:lpstr>       Продолжите фразу:  Сегодня на уроке я познакомился … Сегодня на уроке я повторил … Сегодня на уроке я научился … Сегодня на уроке я узнал, что … </vt:lpstr>
      <vt:lpstr>          Домашнее задание:   1) гл. V- VI («Теория вероятностей и статистика»,  Ю. Н. Тюрин, А.А.Макаров и др.); 2) упр. 1, 2, 3 (стр. 86), 2, 3, 6 (стр.88); 3) дополнительно: упр. 7, 8 (стр.  88).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User</cp:lastModifiedBy>
  <cp:revision>113</cp:revision>
  <cp:lastPrinted>2013-03-11T05:53:49Z</cp:lastPrinted>
  <dcterms:created xsi:type="dcterms:W3CDTF">2012-01-26T15:30:49Z</dcterms:created>
  <dcterms:modified xsi:type="dcterms:W3CDTF">2017-11-28T13:56:11Z</dcterms:modified>
</cp:coreProperties>
</file>