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70" r:id="rId8"/>
    <p:sldId id="269" r:id="rId9"/>
    <p:sldId id="262" r:id="rId10"/>
    <p:sldId id="267" r:id="rId11"/>
    <p:sldId id="263" r:id="rId12"/>
    <p:sldId id="264" r:id="rId13"/>
    <p:sldId id="265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9CD1D-0495-4384-958D-717BFB4991DF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C2EB5-A823-4A0C-8818-F9B71EF9EED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61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D8879-E219-4626-90EA-218430BF24CA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C13E8-04C4-48BB-A6AA-C10AE788A1E0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18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B38C87-0388-4090-B60E-E937CA91D376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BCAC6-E6CD-42D1-9154-15B6D4D376B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471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9CD1D-0495-4384-958D-717BFB4991DF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C2EB5-A823-4A0C-8818-F9B71EF9EED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46122-3914-4D0B-AB2E-9159F543AA1D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FCFF4-09F8-4EBA-89F1-CC185B02F02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47064-355B-491E-AC24-DCA3867DEDB1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E3D89-4B73-4744-B4F5-88B3CC16C798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633D3-184F-4316-BCC1-300A3E451DFC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96751-1DEF-4320-BE65-915F47F8D4F2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093AE7-7EE5-481F-9EC7-8CF3A92D4644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3C582-C7C6-46FE-91FF-CEB6E915222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ECAB-C26E-41FE-BB31-B1D944FB350C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1F0FC-D88E-4D8D-8C34-2CF34EDB50A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FD1EAC-8D58-4AF5-8F92-80FF3327CA62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9F3D3-3161-414B-99B4-6CEEB2743CB6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BB0B9-756E-490C-91C6-A2B4B33F0BF3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A6AE8-0060-4ACB-8F44-F1669DF46B37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46122-3914-4D0B-AB2E-9159F543AA1D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FCFF4-09F8-4EBA-89F1-CC185B02F02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082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99D49-AFF4-4B00-8C47-4DD9D8EAA980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CD83-3A9F-4A12-B46C-C562BF3768D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D8879-E219-4626-90EA-218430BF24CA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C13E8-04C4-48BB-A6AA-C10AE788A1E0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B38C87-0388-4090-B60E-E937CA91D376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BCAC6-E6CD-42D1-9154-15B6D4D376B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47064-355B-491E-AC24-DCA3867DEDB1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E3D89-4B73-4744-B4F5-88B3CC16C798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45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633D3-184F-4316-BCC1-300A3E451DFC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96751-1DEF-4320-BE65-915F47F8D4F2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2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093AE7-7EE5-481F-9EC7-8CF3A92D4644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3C582-C7C6-46FE-91FF-CEB6E915222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44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ECAB-C26E-41FE-BB31-B1D944FB350C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1F0FC-D88E-4D8D-8C34-2CF34EDB50A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974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FD1EAC-8D58-4AF5-8F92-80FF3327CA62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9F3D3-3161-414B-99B4-6CEEB2743CB6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3016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BB0B9-756E-490C-91C6-A2B4B33F0BF3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A6AE8-0060-4ACB-8F44-F1669DF46B37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10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99D49-AFF4-4B00-8C47-4DD9D8EAA980}" type="datetimeFigureOut">
              <a:rPr lang="ru-RU" smtClean="0">
                <a:solidFill>
                  <a:srgbClr val="073E87"/>
                </a:solidFill>
              </a:rPr>
              <a:pPr>
                <a:defRPr/>
              </a:pPr>
              <a:t>21.11.2013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CD83-3A9F-4A12-B46C-C562BF3768D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145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D23CB8-19EB-4BA3-B61E-29BD6252576A}" type="datetimeFigureOut">
              <a:rPr lang="ru-RU" smtClean="0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21.11.2013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74B635-35C9-441A-947B-B52DBA292F94}" type="slidenum">
              <a:rPr lang="ru-RU" smtClean="0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8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over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D23CB8-19EB-4BA3-B61E-29BD6252576A}" type="datetimeFigureOut">
              <a:rPr lang="ru-RU" smtClean="0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21.11.2013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74B635-35C9-441A-947B-B52DBA292F94}" type="slidenum">
              <a:rPr lang="ru-RU" smtClean="0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over dir="r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9531"/>
            <a:ext cx="10116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1-            , </a:t>
            </a:r>
            <a:r>
              <a:rPr lang="en-US" sz="3600" dirty="0"/>
              <a:t>what, why, when, where, whom, who</a:t>
            </a:r>
            <a:r>
              <a:rPr lang="en-US" sz="3600" dirty="0" smtClean="0"/>
              <a:t>;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/>
              <a:t>2- does, do, play, skate, sky, fly</a:t>
            </a:r>
            <a:r>
              <a:rPr lang="en-US" sz="3600" dirty="0" smtClean="0"/>
              <a:t>,           ;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/>
              <a:t>3- meet, can, go, bring</a:t>
            </a:r>
            <a:r>
              <a:rPr lang="en-US" sz="3600" dirty="0" smtClean="0"/>
              <a:t>,              , </a:t>
            </a:r>
            <a:r>
              <a:rPr lang="en-US" sz="3600" dirty="0"/>
              <a:t>run.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5948" y="192493"/>
            <a:ext cx="1374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world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5373" y="1852302"/>
            <a:ext cx="1079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went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39814" y="3548294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flower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4098" name="Picture 2" descr="C:\Users\Вера\Desktop\clipart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318" y="3840681"/>
            <a:ext cx="2722681" cy="300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6949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44368"/>
              </p:ext>
            </p:extLst>
          </p:nvPr>
        </p:nvGraphicFramePr>
        <p:xfrm>
          <a:off x="971600" y="1556792"/>
          <a:ext cx="6984776" cy="50491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8421"/>
                <a:gridCol w="3436355"/>
              </a:tblGrid>
              <a:tr h="949671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Исключения в написании при добавлении </a:t>
                      </a:r>
                      <a:r>
                        <a:rPr lang="en-US" sz="2800" dirty="0" err="1" smtClean="0">
                          <a:effectLst/>
                        </a:rPr>
                        <a:t>ing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800">
                          <a:effectLst/>
                        </a:rPr>
                        <a:t>Example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19050" marB="19050" anchor="ctr"/>
                </a:tc>
              </a:tr>
              <a:tr h="1166093"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effectLst/>
                        </a:rPr>
                        <a:t>гласная</a:t>
                      </a:r>
                      <a:r>
                        <a:rPr lang="en-US" sz="2000" dirty="0">
                          <a:effectLst/>
                        </a:rPr>
                        <a:t> e </a:t>
                      </a:r>
                      <a:r>
                        <a:rPr lang="ru-RU" sz="2000" dirty="0">
                          <a:effectLst/>
                        </a:rPr>
                        <a:t>на конце слов опускается (но: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err="1">
                          <a:effectLst/>
                        </a:rPr>
                        <a:t>ee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ru-RU" sz="2000" dirty="0">
                          <a:effectLst/>
                        </a:rPr>
                        <a:t>не меняется)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US" sz="2000">
                          <a:effectLst/>
                        </a:rPr>
                        <a:t>come – coming</a:t>
                      </a:r>
                      <a:br>
                        <a:rPr lang="en-US" sz="2000">
                          <a:effectLst/>
                        </a:rPr>
                      </a:br>
                      <a:r>
                        <a:rPr lang="en-US" sz="2000">
                          <a:effectLst/>
                        </a:rPr>
                        <a:t>(but: agree – agreeing)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</a:tr>
              <a:tr h="936750"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</a:rPr>
                        <a:t>Глухая согласная удваивается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</a:rPr>
                        <a:t>sit – sitting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</a:tr>
              <a:tr h="936750"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US" sz="2000">
                          <a:effectLst/>
                        </a:rPr>
                        <a:t>l </a:t>
                      </a:r>
                      <a:r>
                        <a:rPr lang="ru-RU" sz="2000">
                          <a:effectLst/>
                        </a:rPr>
                        <a:t>после</a:t>
                      </a:r>
                      <a:r>
                        <a:rPr lang="en-US" sz="2000">
                          <a:effectLst/>
                        </a:rPr>
                        <a:t> a  </a:t>
                      </a:r>
                      <a:r>
                        <a:rPr lang="ru-RU" sz="2000">
                          <a:effectLst/>
                        </a:rPr>
                        <a:t>удваивается</a:t>
                      </a:r>
                      <a:r>
                        <a:rPr lang="en-US" sz="2000">
                          <a:effectLst/>
                        </a:rPr>
                        <a:t> (in British English)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</a:rPr>
                        <a:t>travel – travelling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</a:tr>
              <a:tr h="691256"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</a:rPr>
                        <a:t>окончание ie заменяется на y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 err="1">
                          <a:effectLst/>
                        </a:rPr>
                        <a:t>lie</a:t>
                      </a:r>
                      <a:r>
                        <a:rPr lang="ru-RU" sz="2000" dirty="0">
                          <a:effectLst/>
                        </a:rPr>
                        <a:t> – </a:t>
                      </a:r>
                      <a:r>
                        <a:rPr lang="ru-RU" sz="2000" dirty="0" err="1">
                          <a:effectLst/>
                        </a:rPr>
                        <a:t>lying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625" marR="47625" marT="28575" marB="285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7212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967" y="2708920"/>
            <a:ext cx="57773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Auxiliary </a:t>
            </a:r>
            <a:r>
              <a:rPr lang="en-US" sz="2800" dirty="0"/>
              <a:t>(were/was) + S + </a:t>
            </a:r>
            <a:r>
              <a:rPr lang="en-US" sz="2800" dirty="0" err="1"/>
              <a:t>Ving</a:t>
            </a:r>
            <a:r>
              <a:rPr lang="en-US" sz="2800" dirty="0"/>
              <a:t>+….</a:t>
            </a:r>
          </a:p>
          <a:p>
            <a:r>
              <a:rPr lang="en-US" sz="2800" dirty="0"/>
              <a:t> </a:t>
            </a:r>
            <a:r>
              <a:rPr lang="en-US" sz="2800" i="1" dirty="0"/>
              <a:t>Were you thinking about this movie?</a:t>
            </a:r>
          </a:p>
          <a:p>
            <a:r>
              <a:rPr lang="ru-RU" dirty="0" smtClean="0"/>
              <a:t> </a:t>
            </a:r>
            <a:endParaRPr lang="en-US" dirty="0"/>
          </a:p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4225954"/>
            <a:ext cx="5420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Interrogative+Aux+S+Ving</a:t>
            </a:r>
            <a:r>
              <a:rPr lang="en-US" sz="2800" dirty="0"/>
              <a:t>+…? </a:t>
            </a:r>
          </a:p>
          <a:p>
            <a:r>
              <a:rPr lang="en-US" sz="2800" i="1" dirty="0"/>
              <a:t>What were you thinking about?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7508" y="1340768"/>
            <a:ext cx="259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 General </a:t>
            </a:r>
            <a:r>
              <a:rPr lang="en-US" sz="2400" dirty="0"/>
              <a:t>question </a:t>
            </a:r>
            <a:r>
              <a:rPr lang="ru-RU" sz="2400" dirty="0" smtClean="0"/>
              <a:t> </a:t>
            </a:r>
            <a:endParaRPr lang="en-US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04874" y="1484784"/>
            <a:ext cx="2374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Special question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691680" y="1802433"/>
            <a:ext cx="0" cy="76247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74458" y="1981085"/>
            <a:ext cx="0" cy="223594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435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676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/>
              <a:t>What</a:t>
            </a:r>
            <a:r>
              <a:rPr lang="en-US" sz="7200" dirty="0" smtClean="0"/>
              <a:t>? </a:t>
            </a:r>
            <a:endParaRPr lang="ru-RU" sz="7200" dirty="0"/>
          </a:p>
          <a:p>
            <a:r>
              <a:rPr lang="en-US" sz="7200" dirty="0" smtClean="0"/>
              <a:t>            Who? </a:t>
            </a:r>
            <a:endParaRPr lang="ru-RU" sz="7200" dirty="0"/>
          </a:p>
          <a:p>
            <a:r>
              <a:rPr lang="en-US" sz="7200" dirty="0" smtClean="0"/>
              <a:t>                         How? </a:t>
            </a:r>
            <a:endParaRPr lang="ru-RU" sz="7200" dirty="0"/>
          </a:p>
          <a:p>
            <a:r>
              <a:rPr lang="en-US" sz="7200" dirty="0" smtClean="0"/>
              <a:t>             Where? </a:t>
            </a:r>
          </a:p>
          <a:p>
            <a:r>
              <a:rPr lang="en-US" sz="7200" dirty="0" smtClean="0"/>
              <a:t>When?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09489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66247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1.Who  </a:t>
            </a:r>
            <a:r>
              <a:rPr lang="en-US" sz="2800" dirty="0"/>
              <a:t>was reading the book with interest in the library on Monday?</a:t>
            </a:r>
          </a:p>
          <a:p>
            <a:r>
              <a:rPr lang="en-US" sz="2800" dirty="0"/>
              <a:t>2.What was Jack doing with interest in the library on Monday ?</a:t>
            </a:r>
          </a:p>
          <a:p>
            <a:r>
              <a:rPr lang="en-US" sz="2800" dirty="0"/>
              <a:t>3.Where was Jack reading the book with interest on Monday ?</a:t>
            </a:r>
          </a:p>
          <a:p>
            <a:r>
              <a:rPr lang="en-US" sz="2800" dirty="0"/>
              <a:t>4.When was Jack reading the book with interest  in the library?</a:t>
            </a:r>
          </a:p>
          <a:p>
            <a:r>
              <a:rPr lang="en-US" sz="2800" dirty="0"/>
              <a:t>5.How  was Jack reading the book in the library on Monday?</a:t>
            </a:r>
          </a:p>
          <a:p>
            <a:r>
              <a:rPr lang="en-US" sz="2800" dirty="0"/>
              <a:t>If we talk about two or more persons we use WERE:</a:t>
            </a:r>
          </a:p>
          <a:p>
            <a:r>
              <a:rPr lang="en-US" sz="2800" dirty="0"/>
              <a:t>6.What were they doing on Monday?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  was reading the book with interest  in the library on Monday.</a:t>
            </a:r>
          </a:p>
        </p:txBody>
      </p:sp>
    </p:spTree>
    <p:extLst>
      <p:ext uri="{BB962C8B-B14F-4D97-AF65-F5344CB8AC3E}">
        <p14:creationId xmlns:p14="http://schemas.microsoft.com/office/powerpoint/2010/main" val="25574400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1.	Sarah and Luke / not / work  </a:t>
            </a:r>
          </a:p>
          <a:p>
            <a:r>
              <a:rPr lang="en-US" sz="3600" dirty="0"/>
              <a:t>2.	Mister Miller / not / teach / an English  </a:t>
            </a:r>
          </a:p>
          <a:p>
            <a:r>
              <a:rPr lang="en-US" sz="3600" dirty="0"/>
              <a:t>3.	Barry / not / drive / a car  </a:t>
            </a:r>
          </a:p>
          <a:p>
            <a:r>
              <a:rPr lang="en-US" sz="3600" dirty="0"/>
              <a:t>4.	Mandy / not / have / lunch  </a:t>
            </a:r>
          </a:p>
          <a:p>
            <a:r>
              <a:rPr lang="en-US" sz="3600" dirty="0"/>
              <a:t>5.	Albert / not / play / tennis  </a:t>
            </a:r>
          </a:p>
          <a:p>
            <a:r>
              <a:rPr lang="en-US" sz="3600" dirty="0"/>
              <a:t>6.	Taylor and Bob / not / cycle / home  </a:t>
            </a:r>
          </a:p>
          <a:p>
            <a:r>
              <a:rPr lang="en-US" sz="3600" dirty="0"/>
              <a:t>7.	Annie / not / clean / the table  </a:t>
            </a:r>
          </a:p>
          <a:p>
            <a:r>
              <a:rPr lang="en-US" sz="3600" dirty="0"/>
              <a:t>8.	Benjamin / not / write / an e-mail  </a:t>
            </a:r>
          </a:p>
          <a:p>
            <a:r>
              <a:rPr lang="en-US" sz="3600" dirty="0"/>
              <a:t>9.	Robert / not / buy / flowers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5513880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667" y="620688"/>
            <a:ext cx="295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288912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</a:t>
            </a:r>
            <a:r>
              <a:rPr lang="en-US" dirty="0"/>
              <a:t> </a:t>
            </a:r>
            <a:r>
              <a:rPr lang="en-US" sz="2000" u="sng" dirty="0"/>
              <a:t>[wail</a:t>
            </a:r>
            <a:r>
              <a:rPr lang="en-US" u="sng" dirty="0"/>
              <a:t>]</a:t>
            </a:r>
            <a:r>
              <a:rPr lang="en-US" dirty="0"/>
              <a:t> (</a:t>
            </a:r>
            <a:r>
              <a:rPr lang="en-US" dirty="0" err="1"/>
              <a:t>conj</a:t>
            </a:r>
            <a:r>
              <a:rPr lang="en-US" dirty="0"/>
              <a:t>): ‘While' means during the time that ... While he was taking a shower, his friend was washing up. I was </a:t>
            </a:r>
            <a:r>
              <a:rPr lang="en-US" dirty="0" smtClean="0"/>
              <a:t>looking </a:t>
            </a:r>
            <a:r>
              <a:rPr lang="en-US" dirty="0"/>
              <a:t>through the magazine, while Nelly was speaking to her aunt.</a:t>
            </a:r>
          </a:p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nowadays</a:t>
            </a:r>
            <a:r>
              <a:rPr lang="en-US" sz="2400" u="sng" dirty="0"/>
              <a:t>[ˈ</a:t>
            </a:r>
            <a:r>
              <a:rPr lang="en-US" sz="2400" u="sng" dirty="0" err="1"/>
              <a:t>nauədeɪz</a:t>
            </a:r>
            <a:r>
              <a:rPr lang="en-US" sz="2400" u="sng" dirty="0"/>
              <a:t>]</a:t>
            </a:r>
            <a:r>
              <a:rPr lang="en-US" sz="2000" u="sng" dirty="0" smtClean="0"/>
              <a:t> </a:t>
            </a:r>
            <a:r>
              <a:rPr lang="en-US" dirty="0"/>
              <a:t>(</a:t>
            </a:r>
            <a:r>
              <a:rPr lang="en-US" dirty="0" err="1"/>
              <a:t>adv</a:t>
            </a:r>
            <a:r>
              <a:rPr lang="en-US" dirty="0"/>
              <a:t>): ‘Nowadays’ means at the present time, in these days. Do most people travel by plane nowadays?</a:t>
            </a:r>
          </a:p>
          <a:p>
            <a:r>
              <a:rPr lang="en-US" dirty="0"/>
              <a:t>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en-US" dirty="0"/>
              <a:t> </a:t>
            </a:r>
            <a:r>
              <a:rPr lang="en-US" sz="2000" u="sng" dirty="0"/>
              <a:t>[</a:t>
            </a:r>
            <a:r>
              <a:rPr lang="en-US" sz="2000" u="sng" dirty="0" err="1"/>
              <a:t>ju:z</a:t>
            </a:r>
            <a:r>
              <a:rPr lang="en-US" sz="2000" u="sng" dirty="0"/>
              <a:t>] </a:t>
            </a:r>
            <a:r>
              <a:rPr lang="en-US" dirty="0"/>
              <a:t>(v), to use — used: May I use your textbook? — You </a:t>
            </a:r>
            <a:r>
              <a:rPr lang="en-US" dirty="0" smtClean="0"/>
              <a:t>certainly </a:t>
            </a:r>
            <a:r>
              <a:rPr lang="en-US" dirty="0"/>
              <a:t>may. When we walk we use our legs and feet. I don’t know how to use this rule. Are you using this dictionary? </a:t>
            </a:r>
          </a:p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en-US" sz="2000" dirty="0"/>
              <a:t> </a:t>
            </a:r>
            <a:r>
              <a:rPr lang="en-US" sz="2000" u="sng" dirty="0"/>
              <a:t>[</a:t>
            </a:r>
            <a:r>
              <a:rPr lang="en-US" sz="2000" u="sng" dirty="0" err="1"/>
              <a:t>bəu</a:t>
            </a:r>
            <a:r>
              <a:rPr lang="el-GR" sz="2000" u="sng" dirty="0"/>
              <a:t>θ] </a:t>
            </a:r>
            <a:r>
              <a:rPr lang="en-US" dirty="0" smtClean="0"/>
              <a:t>(</a:t>
            </a:r>
            <a:r>
              <a:rPr lang="en-US" dirty="0" err="1"/>
              <a:t>pron</a:t>
            </a:r>
            <a:r>
              <a:rPr lang="en-US" dirty="0"/>
              <a:t>): ‘Both’ means the two, the one as well as the other. Were both boys playing football? They were both tired and hungry. I want both books (I want both of them)</a:t>
            </a:r>
          </a:p>
          <a:p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Foreign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[</a:t>
            </a:r>
            <a:r>
              <a:rPr lang="en-US" sz="2000" dirty="0"/>
              <a:t>ˈ</a:t>
            </a:r>
            <a:r>
              <a:rPr lang="en-US" sz="2000" dirty="0" err="1"/>
              <a:t>fɔrɪn</a:t>
            </a:r>
            <a:r>
              <a:rPr lang="en-US" sz="2000" dirty="0"/>
              <a:t>]</a:t>
            </a:r>
            <a:r>
              <a:rPr lang="ru-RU" sz="2000" dirty="0" smtClean="0"/>
              <a:t> 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adj</a:t>
            </a:r>
            <a:r>
              <a:rPr lang="en-US" dirty="0"/>
              <a:t>): Have you ever visited any foreign countries? What foreign languages does she speak? He doesn’t speak any foreign languages.</a:t>
            </a:r>
          </a:p>
        </p:txBody>
      </p:sp>
    </p:spTree>
    <p:extLst>
      <p:ext uri="{BB962C8B-B14F-4D97-AF65-F5344CB8AC3E}">
        <p14:creationId xmlns:p14="http://schemas.microsoft.com/office/powerpoint/2010/main" val="4033005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36104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the correct </a:t>
            </a:r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title </a:t>
            </a:r>
            <a:r>
              <a:rPr 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dialogue</a:t>
            </a:r>
          </a:p>
          <a:p>
            <a:r>
              <a:rPr lang="en-US" sz="4000" dirty="0"/>
              <a:t>1.Cats and dogs</a:t>
            </a:r>
          </a:p>
          <a:p>
            <a:r>
              <a:rPr lang="en-US" sz="4000" dirty="0"/>
              <a:t>2.Theater</a:t>
            </a:r>
          </a:p>
          <a:p>
            <a:r>
              <a:rPr lang="en-US" sz="4000" dirty="0"/>
              <a:t>3.English-speaking countries</a:t>
            </a:r>
          </a:p>
          <a:p>
            <a:r>
              <a:rPr lang="en-US" sz="4000" dirty="0"/>
              <a:t>4.Favourite actor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699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80206"/>
            <a:ext cx="90730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1.Who </a:t>
            </a:r>
            <a:r>
              <a:rPr lang="en-US" sz="3200" dirty="0"/>
              <a:t>were preparing for the talk on English?</a:t>
            </a:r>
          </a:p>
          <a:p>
            <a:r>
              <a:rPr lang="en-US" sz="3200" dirty="0"/>
              <a:t>a)Diana</a:t>
            </a:r>
          </a:p>
          <a:p>
            <a:r>
              <a:rPr lang="en-US" sz="3200" dirty="0"/>
              <a:t>b)Helen</a:t>
            </a:r>
          </a:p>
          <a:p>
            <a:r>
              <a:rPr lang="en-US" sz="3200" dirty="0"/>
              <a:t>c)James</a:t>
            </a:r>
          </a:p>
          <a:p>
            <a:r>
              <a:rPr lang="en-US" sz="3200" dirty="0"/>
              <a:t>2. Many people all over the world speak English.</a:t>
            </a:r>
          </a:p>
          <a:p>
            <a:r>
              <a:rPr lang="en-US" sz="3200" dirty="0"/>
              <a:t>True</a:t>
            </a:r>
          </a:p>
          <a:p>
            <a:r>
              <a:rPr lang="en-US" sz="3200" dirty="0"/>
              <a:t>False</a:t>
            </a:r>
          </a:p>
          <a:p>
            <a:r>
              <a:rPr lang="en-US" sz="3200" dirty="0"/>
              <a:t>3.English is the same  in  English speaking country</a:t>
            </a:r>
          </a:p>
          <a:p>
            <a:r>
              <a:rPr lang="en-US" sz="3200" dirty="0"/>
              <a:t>True</a:t>
            </a:r>
          </a:p>
          <a:p>
            <a:r>
              <a:rPr lang="en-US" sz="3200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236657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08920"/>
            <a:ext cx="91440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8000" dirty="0"/>
              <a:t>Past continuous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2436904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653" y="620688"/>
            <a:ext cx="7053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hour ago I was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playing football.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Вера\Desktop\rebenok-futb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583264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54763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93098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last year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652120" y="2226913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yesterday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429309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 hour ago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620688"/>
            <a:ext cx="6037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Adverbial modifiers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09416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951907"/>
              </p:ext>
            </p:extLst>
          </p:nvPr>
        </p:nvGraphicFramePr>
        <p:xfrm>
          <a:off x="0" y="836713"/>
          <a:ext cx="9324528" cy="5877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624"/>
                <a:gridCol w="1116633"/>
                <a:gridCol w="971599"/>
                <a:gridCol w="792088"/>
                <a:gridCol w="720080"/>
                <a:gridCol w="1000176"/>
                <a:gridCol w="872032"/>
                <a:gridCol w="792088"/>
                <a:gridCol w="1872208"/>
              </a:tblGrid>
              <a:tr h="395352"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+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?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869"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... was/were + IV.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Was/Were ... + IV?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... was/were not + IV.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869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painting.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painting?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 painting.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781869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You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were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Were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you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You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were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869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869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They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they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They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352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Was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was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869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She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352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It</a:t>
                      </a:r>
                      <a:endParaRPr lang="ru-RU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it</a:t>
                      </a:r>
                      <a:endParaRPr lang="ru-RU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It</a:t>
                      </a:r>
                      <a:endParaRPr lang="ru-RU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405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990" y="1772816"/>
            <a:ext cx="87645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200" dirty="0" err="1" smtClean="0">
                <a:latin typeface="Times New Roman"/>
                <a:ea typeface="Times New Roman"/>
              </a:rPr>
              <a:t>Boris</a:t>
            </a:r>
            <a:r>
              <a:rPr lang="en-US" sz="3200" dirty="0" smtClean="0">
                <a:latin typeface="Times New Roman"/>
                <a:ea typeface="Times New Roman"/>
              </a:rPr>
              <a:t>       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r>
              <a:rPr lang="en-US" sz="3200" dirty="0" smtClean="0">
                <a:latin typeface="Times New Roman"/>
                <a:ea typeface="Times New Roman"/>
              </a:rPr>
              <a:t>        </a:t>
            </a:r>
            <a:r>
              <a:rPr lang="ru-RU" sz="3200" dirty="0" err="1" smtClean="0">
                <a:latin typeface="Times New Roman"/>
                <a:ea typeface="Times New Roman"/>
              </a:rPr>
              <a:t>learning</a:t>
            </a: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latin typeface="Times New Roman"/>
                <a:ea typeface="Times New Roman"/>
              </a:rPr>
              <a:t>English</a:t>
            </a:r>
            <a:r>
              <a:rPr lang="en-US" sz="3200" dirty="0" smtClean="0">
                <a:latin typeface="Times New Roman"/>
                <a:ea typeface="Times New Roman"/>
              </a:rPr>
              <a:t> last week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3200" dirty="0">
                <a:latin typeface="Times New Roman"/>
                <a:ea typeface="Times New Roman"/>
              </a:rPr>
              <a:t>They </a:t>
            </a:r>
            <a:r>
              <a:rPr lang="en-US" sz="3200" dirty="0" smtClean="0">
                <a:latin typeface="Times New Roman"/>
                <a:ea typeface="Times New Roman"/>
              </a:rPr>
              <a:t>                     </a:t>
            </a:r>
            <a:r>
              <a:rPr lang="en-US" sz="3200" dirty="0">
                <a:latin typeface="Times New Roman"/>
                <a:ea typeface="Times New Roman"/>
              </a:rPr>
              <a:t> swimming in the </a:t>
            </a:r>
            <a:r>
              <a:rPr lang="en-US" sz="3200" dirty="0" smtClean="0">
                <a:latin typeface="Times New Roman"/>
                <a:ea typeface="Times New Roman"/>
              </a:rPr>
              <a:t>lake last.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I  </a:t>
            </a:r>
            <a:r>
              <a:rPr lang="en-US" sz="3200" dirty="0" smtClean="0">
                <a:latin typeface="Times New Roman"/>
                <a:ea typeface="Times New Roman"/>
              </a:rPr>
              <a:t>              </a:t>
            </a:r>
            <a:r>
              <a:rPr lang="ru-RU" sz="3200" dirty="0" err="1" smtClean="0">
                <a:latin typeface="Times New Roman"/>
                <a:ea typeface="Times New Roman"/>
              </a:rPr>
              <a:t>reading</a:t>
            </a: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a </a:t>
            </a:r>
            <a:r>
              <a:rPr lang="ru-RU" sz="3200" dirty="0" err="1">
                <a:latin typeface="Times New Roman"/>
                <a:ea typeface="Times New Roman"/>
              </a:rPr>
              <a:t>magazine</a:t>
            </a:r>
            <a:r>
              <a:rPr lang="ru-RU" sz="3200" dirty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200" dirty="0" err="1">
                <a:latin typeface="Times New Roman"/>
                <a:ea typeface="Times New Roman"/>
              </a:rPr>
              <a:t>You</a:t>
            </a:r>
            <a:r>
              <a:rPr lang="ru-RU" sz="3200" dirty="0">
                <a:latin typeface="Times New Roman"/>
                <a:ea typeface="Times New Roman"/>
              </a:rPr>
              <a:t>  </a:t>
            </a:r>
            <a:r>
              <a:rPr lang="en-US" sz="3200" dirty="0" smtClean="0">
                <a:latin typeface="Times New Roman"/>
                <a:ea typeface="Times New Roman"/>
              </a:rPr>
              <a:t>                  </a:t>
            </a:r>
            <a:r>
              <a:rPr lang="ru-RU" sz="3200" dirty="0" err="1" smtClean="0">
                <a:latin typeface="Times New Roman"/>
                <a:ea typeface="Times New Roman"/>
              </a:rPr>
              <a:t>packing</a:t>
            </a: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 err="1">
                <a:latin typeface="Times New Roman"/>
                <a:ea typeface="Times New Roman"/>
              </a:rPr>
              <a:t>your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latin typeface="Times New Roman"/>
                <a:ea typeface="Times New Roman"/>
              </a:rPr>
              <a:t>bag</a:t>
            </a:r>
            <a:r>
              <a:rPr lang="en-US" sz="3200" dirty="0" smtClean="0">
                <a:latin typeface="Times New Roman"/>
                <a:ea typeface="Times New Roman"/>
              </a:rPr>
              <a:t> when I came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3200" dirty="0">
                <a:latin typeface="Times New Roman"/>
                <a:ea typeface="Times New Roman"/>
              </a:rPr>
              <a:t>My friends </a:t>
            </a:r>
            <a:r>
              <a:rPr lang="en-US" sz="3200" dirty="0" smtClean="0">
                <a:latin typeface="Times New Roman"/>
                <a:ea typeface="Times New Roman"/>
              </a:rPr>
              <a:t>              </a:t>
            </a:r>
            <a:r>
              <a:rPr lang="en-US" sz="3200" dirty="0">
                <a:latin typeface="Times New Roman"/>
                <a:ea typeface="Times New Roman"/>
              </a:rPr>
              <a:t> watching the match on TV.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200" dirty="0" err="1">
                <a:latin typeface="Times New Roman"/>
                <a:ea typeface="Times New Roman"/>
              </a:rPr>
              <a:t>It</a:t>
            </a:r>
            <a:r>
              <a:rPr lang="ru-RU" sz="3200" dirty="0">
                <a:latin typeface="Times New Roman"/>
                <a:ea typeface="Times New Roman"/>
              </a:rPr>
              <a:t>  </a:t>
            </a:r>
            <a:r>
              <a:rPr lang="en-US" sz="3200" dirty="0" smtClean="0">
                <a:latin typeface="Times New Roman"/>
                <a:ea typeface="Times New Roman"/>
              </a:rPr>
              <a:t>           </a:t>
            </a:r>
            <a:r>
              <a:rPr lang="ru-RU" sz="3200" dirty="0" err="1" smtClean="0">
                <a:latin typeface="Times New Roman"/>
                <a:ea typeface="Times New Roman"/>
              </a:rPr>
              <a:t>raining</a:t>
            </a:r>
            <a:r>
              <a:rPr lang="ru-RU" sz="3200" dirty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3200" dirty="0" err="1">
                <a:latin typeface="Times New Roman"/>
                <a:ea typeface="Times New Roman"/>
              </a:rPr>
              <a:t>The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  <a:r>
              <a:rPr lang="ru-RU" sz="3200" dirty="0" err="1">
                <a:latin typeface="Times New Roman"/>
                <a:ea typeface="Times New Roman"/>
              </a:rPr>
              <a:t>dog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r>
              <a:rPr lang="en-US" sz="3200" dirty="0" smtClean="0">
                <a:latin typeface="Times New Roman"/>
                <a:ea typeface="Times New Roman"/>
              </a:rPr>
              <a:t>           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r>
              <a:rPr lang="ru-RU" sz="3200" dirty="0" err="1" smtClean="0">
                <a:latin typeface="Times New Roman"/>
                <a:ea typeface="Times New Roman"/>
              </a:rPr>
              <a:t>barking</a:t>
            </a:r>
            <a:r>
              <a:rPr lang="ru-RU" sz="3200" dirty="0" smtClean="0">
                <a:latin typeface="Times New Roman"/>
                <a:ea typeface="Times New Roman"/>
              </a:rPr>
              <a:t>(лаять).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3200" dirty="0">
                <a:latin typeface="Times New Roman"/>
                <a:ea typeface="Times New Roman"/>
              </a:rPr>
              <a:t>Anne and Maureen  </a:t>
            </a:r>
            <a:r>
              <a:rPr lang="en-US" sz="3200" dirty="0" smtClean="0">
                <a:latin typeface="Times New Roman"/>
                <a:ea typeface="Times New Roman"/>
              </a:rPr>
              <a:t>             singing </a:t>
            </a:r>
            <a:r>
              <a:rPr lang="en-US" sz="3200" dirty="0">
                <a:latin typeface="Times New Roman"/>
                <a:ea typeface="Times New Roman"/>
              </a:rPr>
              <a:t>a </a:t>
            </a:r>
            <a:r>
              <a:rPr lang="en-US" sz="3200" dirty="0" smtClean="0">
                <a:latin typeface="Times New Roman"/>
                <a:ea typeface="Times New Roman"/>
              </a:rPr>
              <a:t>song an </a:t>
            </a:r>
            <a:r>
              <a:rPr lang="en-US" sz="3200" smtClean="0">
                <a:latin typeface="Times New Roman"/>
                <a:ea typeface="Times New Roman"/>
              </a:rPr>
              <a:t>hour ago.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569" y="40466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Was/were</a:t>
            </a:r>
            <a:endParaRPr lang="ru-RU" sz="4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8697" y="1628800"/>
            <a:ext cx="1800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was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132856"/>
            <a:ext cx="243633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were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3558" y="2708920"/>
            <a:ext cx="1800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was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591" y="3113998"/>
            <a:ext cx="243633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were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30730" y="3645023"/>
            <a:ext cx="243633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were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5639" y="4149080"/>
            <a:ext cx="1800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was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65729" y="4534087"/>
            <a:ext cx="1800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was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82859" y="5039791"/>
            <a:ext cx="243633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were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26373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E1E1E1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E1E1E1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522</Words>
  <Application>Microsoft Office PowerPoint</Application>
  <PresentationFormat>Экран (4:3)</PresentationFormat>
  <Paragraphs>134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Волна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28</cp:revision>
  <dcterms:created xsi:type="dcterms:W3CDTF">2013-10-13T11:01:45Z</dcterms:created>
  <dcterms:modified xsi:type="dcterms:W3CDTF">2013-11-21T04:20:00Z</dcterms:modified>
</cp:coreProperties>
</file>