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4" r:id="rId2"/>
    <p:sldId id="257" r:id="rId3"/>
    <p:sldId id="259" r:id="rId4"/>
    <p:sldId id="260" r:id="rId5"/>
    <p:sldId id="261" r:id="rId6"/>
    <p:sldId id="262" r:id="rId7"/>
    <p:sldId id="263" r:id="rId8"/>
    <p:sldId id="272" r:id="rId9"/>
    <p:sldId id="271" r:id="rId10"/>
    <p:sldId id="269" r:id="rId11"/>
    <p:sldId id="27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96" y="-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A204F15E-AD4A-4B55-9193-C2C7A0EF7677}" type="datetimeFigureOut">
              <a:rPr lang="ru-RU" smtClean="0"/>
              <a:t>чт 30.11.17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92845959-957A-4710-8DD8-82E6C44502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4F15E-AD4A-4B55-9193-C2C7A0EF7677}" type="datetimeFigureOut">
              <a:rPr lang="ru-RU" smtClean="0"/>
              <a:t>чт 30.11.17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45959-957A-4710-8DD8-82E6C44502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4F15E-AD4A-4B55-9193-C2C7A0EF7677}" type="datetimeFigureOut">
              <a:rPr lang="ru-RU" smtClean="0"/>
              <a:t>чт 30.11.17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45959-957A-4710-8DD8-82E6C44502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4F15E-AD4A-4B55-9193-C2C7A0EF7677}" type="datetimeFigureOut">
              <a:rPr lang="ru-RU" smtClean="0"/>
              <a:t>чт 30.11.17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45959-957A-4710-8DD8-82E6C44502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4F15E-AD4A-4B55-9193-C2C7A0EF7677}" type="datetimeFigureOut">
              <a:rPr lang="ru-RU" smtClean="0"/>
              <a:t>чт 30.11.17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45959-957A-4710-8DD8-82E6C44502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4F15E-AD4A-4B55-9193-C2C7A0EF7677}" type="datetimeFigureOut">
              <a:rPr lang="ru-RU" smtClean="0"/>
              <a:t>чт 30.11.17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45959-957A-4710-8DD8-82E6C445029F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4F15E-AD4A-4B55-9193-C2C7A0EF7677}" type="datetimeFigureOut">
              <a:rPr lang="ru-RU" smtClean="0"/>
              <a:t>чт 30.11.17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45959-957A-4710-8DD8-82E6C445029F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4F15E-AD4A-4B55-9193-C2C7A0EF7677}" type="datetimeFigureOut">
              <a:rPr lang="ru-RU" smtClean="0"/>
              <a:t>чт 30.11.17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45959-957A-4710-8DD8-82E6C44502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4F15E-AD4A-4B55-9193-C2C7A0EF7677}" type="datetimeFigureOut">
              <a:rPr lang="ru-RU" smtClean="0"/>
              <a:t>чт 30.11.17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45959-957A-4710-8DD8-82E6C44502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A204F15E-AD4A-4B55-9193-C2C7A0EF7677}" type="datetimeFigureOut">
              <a:rPr lang="ru-RU" smtClean="0"/>
              <a:t>чт 30.11.17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92845959-957A-4710-8DD8-82E6C44502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A204F15E-AD4A-4B55-9193-C2C7A0EF7677}" type="datetimeFigureOut">
              <a:rPr lang="ru-RU" smtClean="0"/>
              <a:t>чт 30.11.17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92845959-957A-4710-8DD8-82E6C44502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A204F15E-AD4A-4B55-9193-C2C7A0EF7677}" type="datetimeFigureOut">
              <a:rPr lang="ru-RU" smtClean="0"/>
              <a:t>чт 30.11.17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92845959-957A-4710-8DD8-82E6C445029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620688"/>
            <a:ext cx="6965245" cy="5688632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резентация </a:t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Методическому объединению </a:t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тему: </a:t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«Положительная мотивация учения – как основное условие успешного обучения школьников»</a:t>
            </a:r>
            <a:b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Хилько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Оксана Владимировна</a:t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преподаватель по классу фортепиано</a:t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Муниципального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бюджетного учреждения</a:t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дополнительного образования «Детская</a:t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школа искусств» 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пгт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Нижний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Одес</a:t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04.12.2014г</a:t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ADMIN\Desktop\ZteLkMM8Ko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806450"/>
            <a:ext cx="5976664" cy="1542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12566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764704"/>
            <a:ext cx="6480720" cy="1224136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Причина высокой мотивации обучения – на самом деле одна !!!</a:t>
            </a:r>
            <a:b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1772816"/>
            <a:ext cx="6196405" cy="3950253"/>
          </a:xfrm>
        </p:spPr>
        <p:txBody>
          <a:bodyPr>
            <a:normAutofit fontScale="70000" lnSpcReduction="20000"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искренний интерес, он же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любознательность,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же удовольствие,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же является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внутренней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мотивацией ребёнка при которой происходит собственное развитие в процессе учения, познание нового,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неизвестного, через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музыку, которая является -  единственным всемирным языком, который не надо переводить, на нем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говорит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душа.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  <p:pic>
        <p:nvPicPr>
          <p:cNvPr id="3074" name="Picture 2" descr="Общество - Страница 1081 - Лента новостей Харьков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99" y="4221088"/>
            <a:ext cx="7200801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462911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491567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559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908719"/>
            <a:ext cx="5472608" cy="936105"/>
          </a:xfrm>
        </p:spPr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М</a:t>
            </a:r>
            <a:r>
              <a:rPr lang="ru-RU" b="1" dirty="0" smtClean="0">
                <a:solidFill>
                  <a:srgbClr val="FF0000"/>
                </a:solidFill>
              </a:rPr>
              <a:t>отивация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79713" y="3284983"/>
            <a:ext cx="4896544" cy="243808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Выноска со стрелкой вверх 5"/>
          <p:cNvSpPr/>
          <p:nvPr/>
        </p:nvSpPr>
        <p:spPr>
          <a:xfrm>
            <a:off x="1043608" y="1772816"/>
            <a:ext cx="6840760" cy="3960440"/>
          </a:xfrm>
          <a:prstGeom prst="upArrowCallout">
            <a:avLst/>
          </a:prstGeom>
          <a:solidFill>
            <a:schemeClr val="bg2">
              <a:lumMod val="75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Мотивация -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(от 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lat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«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movere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») — побуждение к действию. Это динамический процесс физиологического и психологического плана, управляющий поведением человека, определяющий его направленность, организованность, активность и устойчивость; способность человека деятельно удовлетворять свои потребности.</a:t>
            </a:r>
          </a:p>
        </p:txBody>
      </p:sp>
      <p:pic>
        <p:nvPicPr>
          <p:cNvPr id="8" name="Рисунок 7" descr="В ЖК &quot;Мечта&quot; открывается музыкальная студия &quot;Гармония&quot; Посел…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764704"/>
            <a:ext cx="2160240" cy="23042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5662747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Типы мотивации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Высокая (положительная)</a:t>
            </a:r>
          </a:p>
          <a:p>
            <a:endParaRPr lang="ru-RU" dirty="0" smtClean="0"/>
          </a:p>
          <a:p>
            <a:r>
              <a:rPr lang="ru-RU" dirty="0" smtClean="0"/>
              <a:t>Средняя (безразличная)</a:t>
            </a:r>
          </a:p>
          <a:p>
            <a:endParaRPr lang="ru-RU" dirty="0" smtClean="0"/>
          </a:p>
          <a:p>
            <a:r>
              <a:rPr lang="ru-RU" dirty="0" smtClean="0"/>
              <a:t>Низкая (</a:t>
            </a:r>
            <a:r>
              <a:rPr lang="ru-RU" dirty="0" err="1" smtClean="0"/>
              <a:t>отрецательная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63688" y="2564904"/>
            <a:ext cx="5400600" cy="673224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Высокая (положительная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63688" y="3506128"/>
            <a:ext cx="5435545" cy="601216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Средняя (безразличная)</a:t>
            </a:r>
            <a:endParaRPr lang="ru-RU" sz="24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63688" y="4437112"/>
            <a:ext cx="5400600" cy="648072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Низкая  (отрицательная)</a:t>
            </a:r>
            <a:endParaRPr lang="ru-RU" sz="24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4499992" y="1772816"/>
            <a:ext cx="0" cy="57606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4463988" y="3238128"/>
            <a:ext cx="0" cy="26288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4499992" y="4102224"/>
            <a:ext cx="0" cy="3348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Рисунок 22" descr="Специальная (коррекционная) общеобразовательная школа - РАСПИСАНИЕ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083852"/>
            <a:ext cx="1296143" cy="12241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Керченских детей приглашают на конкурс - информационный сайт газеты &quot;Кафа&quot; - свежие новости Феодосии, Крыма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9233" y="908720"/>
            <a:ext cx="1183628" cy="50405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38411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883226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Высокая мотивация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Объект 3" descr="Коммуникативная и социально-психологическая готовность - Картинка 18900/14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700808"/>
            <a:ext cx="2808311" cy="4248471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1187624" y="1859340"/>
            <a:ext cx="403244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характеризуется активностью ученика в учебном процессе, умением ставить перспективные цели, предвидеть результат своей учебной деятельности, преодолевать трудности на пути достижения цели. Если ребёнок получает удовольствие от учёбы и есть положительный промежуточный и конечный результат – эти компоненты и составляют положительную мотивацию в целом</a:t>
            </a:r>
            <a:r>
              <a:rPr lang="ru-RU" dirty="0"/>
              <a:t>.</a:t>
            </a:r>
          </a:p>
        </p:txBody>
      </p:sp>
      <p:pic>
        <p:nvPicPr>
          <p:cNvPr id="5" name="Рисунок 4" descr="Векторные музыка, Примечания и Плавные линии Вектор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4149080"/>
            <a:ext cx="720080" cy="43204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УРОКИ МУЗЫКИ ДЛЯ ДЕТЕЙ И СТУДЕНТОВ,СОЧИНЯЮ МУЗЫКУ, ПЕСНИ . в Санкт-Петербурге на сайте бесплатных объявлений adengo.ru: бесплатн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365104"/>
            <a:ext cx="792088" cy="4320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58491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7149385" cy="1099249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Признаки положительной мотивации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1" y="2119257"/>
            <a:ext cx="5053175" cy="3603812"/>
          </a:xfrm>
        </p:spPr>
        <p:txBody>
          <a:bodyPr>
            <a:normAutofit fontScale="92500" lnSpcReduction="10000"/>
          </a:bodyPr>
          <a:lstStyle/>
          <a:p>
            <a:pPr fontAlgn="base"/>
            <a:endParaRPr lang="ru-RU" dirty="0"/>
          </a:p>
          <a:p>
            <a:pPr fontAlgn="base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устойчивого собственного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интереса;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реально оценивать себя, свои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возможности;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выбирать посильные задания, не завышая и не занижая при этом свою самооценку и уметь с ними справляться;</a:t>
            </a:r>
          </a:p>
          <a:p>
            <a:pPr marL="0" indent="0" fontAlgn="base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fontAlgn="base"/>
            <a:endParaRPr lang="ru-RU" dirty="0"/>
          </a:p>
          <a:p>
            <a:endParaRPr lang="ru-RU" dirty="0"/>
          </a:p>
        </p:txBody>
      </p:sp>
      <p:pic>
        <p:nvPicPr>
          <p:cNvPr id="4" name="Рисунок 3" descr="Budennovsk.org &quot; Мы теперь не просто дети!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3501008"/>
            <a:ext cx="1872208" cy="252028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В ЖК &quot;Мечта&quot; открывается музыкальная студия &quot;Гармония&quot; Посел…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4869160"/>
            <a:ext cx="1440160" cy="10801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8686424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817583"/>
            <a:ext cx="6480720" cy="739209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Отрицательная мотивация</a:t>
            </a:r>
            <a:endParaRPr lang="ru-RU" sz="4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1" y="2119257"/>
            <a:ext cx="4621128" cy="3603812"/>
          </a:xfrm>
        </p:spPr>
        <p:txBody>
          <a:bodyPr/>
          <a:lstStyle/>
          <a:p>
            <a:pPr marL="0" indent="0" fontAlgn="base">
              <a:buNone/>
            </a:pPr>
            <a:r>
              <a:rPr lang="ru-RU" dirty="0" smtClean="0"/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характеризуется принуждением ребёнка к учёбе, либо вознаграждением за конечный результат, иногда не соответствующий действительности.</a:t>
            </a:r>
          </a:p>
          <a:p>
            <a:pPr marL="0" indent="0" fontAlgn="base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endParaRPr lang="ru-RU" dirty="0"/>
          </a:p>
        </p:txBody>
      </p:sp>
      <p:pic>
        <p:nvPicPr>
          <p:cNvPr id="4" name="Рисунок 3" descr="Предназначение - Картинка 9448/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348880"/>
            <a:ext cx="2088232" cy="237626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Детский сад. Страница 15537 - Для воспитателей детских садов - Мааам.ру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2100" y="4653136"/>
            <a:ext cx="2916324" cy="15613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28021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817583"/>
            <a:ext cx="5832648" cy="109925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Признаки отрицательной мотивации</a:t>
            </a:r>
            <a:endParaRPr lang="ru-RU" sz="3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7" y="1916832"/>
            <a:ext cx="3816423" cy="3806237"/>
          </a:xfrm>
        </p:spPr>
        <p:txBody>
          <a:bodyPr>
            <a:normAutofit fontScale="70000" lnSpcReduction="20000"/>
          </a:bodyPr>
          <a:lstStyle/>
          <a:p>
            <a:pPr fontAlgn="base"/>
            <a:r>
              <a:rPr lang="ru-RU" dirty="0" smtClean="0"/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смена интересов ребенка;</a:t>
            </a:r>
          </a:p>
          <a:p>
            <a:pPr fontAlgn="base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отсутствие комфортного микроклимата в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общении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преподавателем;</a:t>
            </a:r>
          </a:p>
          <a:p>
            <a:pPr fontAlgn="base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использование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педагогом однообразных форм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методов на уроке;</a:t>
            </a:r>
          </a:p>
          <a:p>
            <a:pPr fontAlgn="base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отсутствие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дифференцированности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обучении;</a:t>
            </a:r>
          </a:p>
          <a:p>
            <a:pPr fontAlgn="base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соответствие расписания занятий возрасту ребёнка;</a:t>
            </a:r>
          </a:p>
          <a:p>
            <a:pPr fontAlgn="base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межличностный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конфликт с отдельно взятым преподавателем или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сверстниками. </a:t>
            </a:r>
          </a:p>
          <a:p>
            <a:pPr marL="0" indent="0" fontAlgn="base">
              <a:buNone/>
            </a:pPr>
            <a:endParaRPr lang="ru-RU" dirty="0"/>
          </a:p>
        </p:txBody>
      </p:sp>
      <p:pic>
        <p:nvPicPr>
          <p:cNvPr id="4" name="Рисунок 3" descr="Как повысить мотивацию школьника к обучению? Я - ЖенщинаЯ - Женщина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916833"/>
            <a:ext cx="3096344" cy="374441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 descr="Фестиваль искусств &quot;Русская музыка&quot; - Великий Новгород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5" y="5661248"/>
            <a:ext cx="3096344" cy="5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5483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5" y="836712"/>
            <a:ext cx="6912769" cy="1224136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положительной  мотивации – как средства успешного обучения.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988840"/>
            <a:ext cx="7128792" cy="4032448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ru-RU" dirty="0"/>
              <a:t>Хвалить детей за их успехи, тем самим давать стимул двигаться </a:t>
            </a:r>
            <a:r>
              <a:rPr lang="ru-RU" dirty="0" smtClean="0"/>
              <a:t>дальше;</a:t>
            </a:r>
            <a:endParaRPr lang="ru-RU" dirty="0"/>
          </a:p>
          <a:p>
            <a:pPr lvl="0"/>
            <a:r>
              <a:rPr lang="ru-RU" dirty="0"/>
              <a:t>Объяснять ребёнку, что его неудачи в учёбе – это недостаток приложенных усилий, что он что-то не доучил, не </a:t>
            </a:r>
            <a:r>
              <a:rPr lang="ru-RU" dirty="0" smtClean="0"/>
              <a:t>доработал;</a:t>
            </a:r>
            <a:endParaRPr lang="ru-RU" dirty="0"/>
          </a:p>
          <a:p>
            <a:pPr lvl="0"/>
            <a:r>
              <a:rPr lang="ru-RU" dirty="0"/>
              <a:t>Создание атмосферы взаимопонимания и сотрудничества на уроке;</a:t>
            </a:r>
          </a:p>
          <a:p>
            <a:pPr lvl="0"/>
            <a:r>
              <a:rPr lang="ru-RU" dirty="0"/>
              <a:t>Использование коллективных и групповых форм</a:t>
            </a:r>
          </a:p>
          <a:p>
            <a:pPr marL="0" indent="0">
              <a:buNone/>
            </a:pPr>
            <a:r>
              <a:rPr lang="ru-RU" dirty="0" smtClean="0"/>
              <a:t>   организации </a:t>
            </a:r>
            <a:r>
              <a:rPr lang="ru-RU" dirty="0"/>
              <a:t>учебной деятельности;</a:t>
            </a:r>
          </a:p>
          <a:p>
            <a:pPr lvl="0"/>
            <a:r>
              <a:rPr lang="ru-RU" dirty="0"/>
              <a:t>Эмоциональная речь учителя;</a:t>
            </a:r>
          </a:p>
          <a:p>
            <a:pPr lvl="0"/>
            <a:r>
              <a:rPr lang="ru-RU" dirty="0"/>
              <a:t>Применение поощрения и порицания;</a:t>
            </a:r>
          </a:p>
          <a:p>
            <a:pPr lvl="0"/>
            <a:r>
              <a:rPr lang="ru-RU" dirty="0"/>
              <a:t>Использование проблемных ситуаций, </a:t>
            </a:r>
          </a:p>
          <a:p>
            <a:pPr marL="0" indent="0">
              <a:buNone/>
            </a:pPr>
            <a:r>
              <a:rPr lang="ru-RU" dirty="0" smtClean="0"/>
              <a:t>    дискуссий</a:t>
            </a:r>
            <a:r>
              <a:rPr lang="ru-RU" dirty="0"/>
              <a:t>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75159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1" y="764704"/>
            <a:ext cx="4896543" cy="5256584"/>
          </a:xfrm>
        </p:spPr>
        <p:txBody>
          <a:bodyPr>
            <a:normAutofit fontScale="92500"/>
          </a:bodyPr>
          <a:lstStyle/>
          <a:p>
            <a:pPr lvl="0"/>
            <a:r>
              <a:rPr lang="ru-RU" dirty="0"/>
              <a:t>Использование разновозрастных игровых технологий для учащихся 1-3 </a:t>
            </a:r>
            <a:r>
              <a:rPr lang="ru-RU" dirty="0" smtClean="0"/>
              <a:t>классов;</a:t>
            </a:r>
            <a:endParaRPr lang="ru-RU" dirty="0"/>
          </a:p>
          <a:p>
            <a:pPr lvl="0"/>
            <a:r>
              <a:rPr lang="ru-RU" dirty="0"/>
              <a:t>Учет возрастных особенностей учащихся;</a:t>
            </a:r>
          </a:p>
          <a:p>
            <a:pPr lvl="0"/>
            <a:r>
              <a:rPr lang="ru-RU" dirty="0"/>
              <a:t>Совместная с детьми работа по осмыслению и принятию цели предстоящей деятельности и постановке учебных задач;</a:t>
            </a:r>
          </a:p>
          <a:p>
            <a:pPr lvl="0"/>
            <a:r>
              <a:rPr lang="ru-RU" dirty="0"/>
              <a:t>Создание ситуации успеха;</a:t>
            </a:r>
          </a:p>
          <a:p>
            <a:pPr lvl="0"/>
            <a:r>
              <a:rPr lang="ru-RU" dirty="0"/>
              <a:t>Формирование адекватной самооценки у учащихся;</a:t>
            </a:r>
          </a:p>
          <a:p>
            <a:pPr lvl="0"/>
            <a:r>
              <a:rPr lang="ru-RU" dirty="0"/>
              <a:t>Выбор действия в соответствии с возможностями </a:t>
            </a:r>
            <a:r>
              <a:rPr lang="ru-RU" dirty="0" smtClean="0"/>
              <a:t>ученика;</a:t>
            </a:r>
            <a:endParaRPr lang="ru-RU" dirty="0"/>
          </a:p>
          <a:p>
            <a:endParaRPr lang="ru-RU" dirty="0"/>
          </a:p>
        </p:txBody>
      </p:sp>
      <p:pic>
        <p:nvPicPr>
          <p:cNvPr id="4" name="Объект 9" descr="&quot;Чтобы люди не забывали о Боге, он оставил им на Земле музык…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836712"/>
            <a:ext cx="2448272" cy="51845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65187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400</TotalTime>
  <Words>379</Words>
  <Application>Microsoft Office PowerPoint</Application>
  <PresentationFormat>Экран (4:3)</PresentationFormat>
  <Paragraphs>54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Кнопка</vt:lpstr>
      <vt:lpstr>       Презентация  к Методическому объединению  на тему:  «Положительная мотивация учения – как основное условие успешного обучения школьников» Хилько Оксана Владимировна преподаватель по классу фортепиано Муниципального бюджетного учреждения дополнительного образования «Детская школа искусств» пгт. Нижний Одес 04.12.2014г </vt:lpstr>
      <vt:lpstr>Мотивация</vt:lpstr>
      <vt:lpstr>Типы мотивации</vt:lpstr>
      <vt:lpstr>Высокая мотивация</vt:lpstr>
      <vt:lpstr>Признаки положительной мотивации</vt:lpstr>
      <vt:lpstr>Отрицательная мотивация</vt:lpstr>
      <vt:lpstr>Признаки отрицательной мотивации</vt:lpstr>
      <vt:lpstr>Формирование положительной  мотивации – как средства успешного обучения. </vt:lpstr>
      <vt:lpstr>Презентация PowerPoint</vt:lpstr>
      <vt:lpstr>Причина высокой мотивации обучения – на самом деле одна !!! 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«МОТИВАЦИЯ УЧЕНИЯ – КАК ОСНОВНОЕ УСЛОВИЕ УСПЕШНОГО ОБУЧЕНИЯ».</dc:title>
  <dc:creator>ADMIN</dc:creator>
  <cp:lastModifiedBy>ADMIN</cp:lastModifiedBy>
  <cp:revision>36</cp:revision>
  <dcterms:created xsi:type="dcterms:W3CDTF">2014-12-04T16:26:29Z</dcterms:created>
  <dcterms:modified xsi:type="dcterms:W3CDTF">2017-11-30T19:18:31Z</dcterms:modified>
</cp:coreProperties>
</file>