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64" r:id="rId5"/>
    <p:sldId id="259" r:id="rId6"/>
    <p:sldId id="297" r:id="rId7"/>
    <p:sldId id="282" r:id="rId8"/>
    <p:sldId id="262" r:id="rId9"/>
    <p:sldId id="260" r:id="rId10"/>
    <p:sldId id="298" r:id="rId11"/>
    <p:sldId id="267" r:id="rId12"/>
    <p:sldId id="281" r:id="rId13"/>
    <p:sldId id="284" r:id="rId14"/>
    <p:sldId id="277" r:id="rId15"/>
    <p:sldId id="278" r:id="rId16"/>
    <p:sldId id="279" r:id="rId17"/>
    <p:sldId id="266" r:id="rId18"/>
    <p:sldId id="304" r:id="rId19"/>
    <p:sldId id="274" r:id="rId20"/>
    <p:sldId id="299" r:id="rId21"/>
    <p:sldId id="302" r:id="rId22"/>
    <p:sldId id="300" r:id="rId23"/>
    <p:sldId id="288" r:id="rId24"/>
    <p:sldId id="290" r:id="rId25"/>
    <p:sldId id="293" r:id="rId26"/>
    <p:sldId id="291" r:id="rId27"/>
    <p:sldId id="295" r:id="rId28"/>
    <p:sldId id="269" r:id="rId29"/>
    <p:sldId id="263" r:id="rId30"/>
    <p:sldId id="303" r:id="rId31"/>
    <p:sldId id="275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9811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8119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91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688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7035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237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FE53C4B-5A77-4728-8128-ECDC5030C5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A5C2D10-37FA-4FD4-9CE2-1EEBB0C8E8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60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4286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7933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879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74" r:id="rId4"/>
    <p:sldLayoutId id="2147483675" r:id="rId5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/>
        </p:nvSpPr>
        <p:spPr>
          <a:xfrm>
            <a:off x="2843808" y="260648"/>
            <a:ext cx="5544616" cy="3429000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ko-KR" sz="4000" b="1" dirty="0" smtClean="0">
                <a:solidFill>
                  <a:srgbClr val="FFFF00"/>
                </a:solidFill>
                <a:latin typeface="+mj-lt"/>
              </a:rPr>
              <a:t>Урок-исследование по литературе </a:t>
            </a:r>
          </a:p>
          <a:p>
            <a:pPr algn="ctr"/>
            <a:r>
              <a:rPr lang="ru-RU" altLang="ko-KR" sz="4000" b="1" dirty="0" smtClean="0">
                <a:solidFill>
                  <a:srgbClr val="FFFF00"/>
                </a:solidFill>
                <a:latin typeface="+mj-lt"/>
              </a:rPr>
              <a:t>7 </a:t>
            </a:r>
            <a:r>
              <a:rPr lang="ru-RU" altLang="ko-KR" sz="4000" b="1" dirty="0" smtClean="0">
                <a:solidFill>
                  <a:srgbClr val="FFFF00"/>
                </a:solidFill>
                <a:latin typeface="+mj-lt"/>
              </a:rPr>
              <a:t>класс</a:t>
            </a:r>
          </a:p>
          <a:p>
            <a:pPr algn="ctr"/>
            <a:r>
              <a:rPr lang="ru-RU" altLang="ko-KR" b="1" dirty="0" smtClean="0">
                <a:solidFill>
                  <a:srgbClr val="FFFF00"/>
                </a:solidFill>
                <a:latin typeface="+mj-lt"/>
              </a:rPr>
              <a:t>Подготовила учитель русского языка и литературы  </a:t>
            </a:r>
          </a:p>
          <a:p>
            <a:pPr algn="ctr"/>
            <a:r>
              <a:rPr lang="ru-RU" altLang="ko-KR" b="1" dirty="0" smtClean="0">
                <a:solidFill>
                  <a:srgbClr val="FFFF00"/>
                </a:solidFill>
                <a:latin typeface="+mj-lt"/>
              </a:rPr>
              <a:t>Татевосян Ирина Георгиевна</a:t>
            </a:r>
            <a:endParaRPr lang="ko-KR" altLang="en-US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499992" y="836712"/>
            <a:ext cx="41764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altLang="ko-KR" sz="32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MAP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116632"/>
            <a:ext cx="8928992" cy="66247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1410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pPr algn="ctr"/>
            <a:r>
              <a:rPr lang="ru-RU" sz="5400" b="1" spc="-100" dirty="0" smtClean="0">
                <a:ln w="3200">
                  <a:solidFill>
                    <a:srgbClr val="4E3B30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</a:rPr>
              <a:t>Летопись   </a:t>
            </a:r>
            <a:r>
              <a:rPr lang="ru-RU" sz="5400" b="1" spc="-100" dirty="0">
                <a:ln w="3200">
                  <a:solidFill>
                    <a:srgbClr val="4E3B30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</a:rPr>
              <a:t>и </a:t>
            </a:r>
            <a:r>
              <a:rPr lang="ru-RU" sz="5400" b="1" spc="-100" dirty="0" smtClean="0">
                <a:ln w="3200">
                  <a:solidFill>
                    <a:srgbClr val="4E3B30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</a:rPr>
              <a:t>  баллада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4" descr="RG25_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052736"/>
            <a:ext cx="3456384" cy="5599343"/>
          </a:xfrm>
          <a:prstGeom prst="rect">
            <a:avLst/>
          </a:prstGeom>
          <a:noFill/>
        </p:spPr>
      </p:pic>
      <p:pic>
        <p:nvPicPr>
          <p:cNvPr id="5" name="Picture 8" descr="0296"/>
          <p:cNvPicPr>
            <a:picLocks noGrp="1"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124744"/>
            <a:ext cx="3888432" cy="55044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056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j033673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6456" y="188640"/>
            <a:ext cx="837544" cy="833438"/>
          </a:xfrm>
          <a:prstGeom prst="rect">
            <a:avLst/>
          </a:prstGeom>
          <a:noFill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2736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993300"/>
                </a:solidFill>
                <a:latin typeface="Mistral" pitchFamily="66" charset="0"/>
              </a:rPr>
              <a:t>Проверь  себя!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H="1">
            <a:off x="1116013" y="4005263"/>
            <a:ext cx="9366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>
            <a:off x="2771775" y="4005263"/>
            <a:ext cx="71438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5076825" y="3644900"/>
            <a:ext cx="719138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6156325" y="3644900"/>
            <a:ext cx="18716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flipH="1">
            <a:off x="2771775" y="2852738"/>
            <a:ext cx="86518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5076825" y="2852738"/>
            <a:ext cx="8636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4211638" y="3789363"/>
            <a:ext cx="71437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28" name="Oval 20"/>
          <p:cNvSpPr>
            <a:spLocks noChangeArrowheads="1"/>
          </p:cNvSpPr>
          <p:nvPr/>
        </p:nvSpPr>
        <p:spPr bwMode="auto">
          <a:xfrm>
            <a:off x="323850" y="4797425"/>
            <a:ext cx="1439863" cy="1728788"/>
          </a:xfrm>
          <a:prstGeom prst="ellipse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4D4D4D"/>
                </a:solidFill>
                <a:latin typeface="Mangal" pitchFamily="2"/>
              </a:rPr>
              <a:t>историческая</a:t>
            </a:r>
          </a:p>
        </p:txBody>
      </p:sp>
      <p:sp>
        <p:nvSpPr>
          <p:cNvPr id="17429" name="Oval 21"/>
          <p:cNvSpPr>
            <a:spLocks noChangeArrowheads="1"/>
          </p:cNvSpPr>
          <p:nvPr/>
        </p:nvSpPr>
        <p:spPr bwMode="auto">
          <a:xfrm>
            <a:off x="5219700" y="4724400"/>
            <a:ext cx="1439863" cy="1728788"/>
          </a:xfrm>
          <a:prstGeom prst="ellipse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00"/>
                </a:solidFill>
                <a:latin typeface="Mangal" pitchFamily="2"/>
              </a:rPr>
              <a:t>о любви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250825" y="836613"/>
            <a:ext cx="8353425" cy="1477328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 i="1" dirty="0">
                <a:solidFill>
                  <a:srgbClr val="4D4D4D"/>
                </a:solidFill>
              </a:rPr>
              <a:t>Баллада</a:t>
            </a:r>
            <a:r>
              <a:rPr lang="ru-RU" sz="2000" b="1" dirty="0"/>
              <a:t>  - это  </a:t>
            </a:r>
            <a:r>
              <a:rPr lang="ru-RU" sz="2000" b="1" dirty="0">
                <a:solidFill>
                  <a:srgbClr val="FF0000"/>
                </a:solidFill>
              </a:rPr>
              <a:t>лиро-эпическое</a:t>
            </a:r>
            <a:r>
              <a:rPr lang="ru-RU" sz="2000" b="1" dirty="0"/>
              <a:t> произведение, в основе которого лежит </a:t>
            </a:r>
            <a:r>
              <a:rPr lang="ru-RU" sz="2000" b="1" dirty="0">
                <a:solidFill>
                  <a:srgbClr val="FF0000"/>
                </a:solidFill>
              </a:rPr>
              <a:t>необыкновенная </a:t>
            </a:r>
            <a:r>
              <a:rPr lang="ru-RU" sz="2000" b="1" dirty="0"/>
              <a:t>история. По происхождению баллада связана со сказанием, </a:t>
            </a:r>
            <a:r>
              <a:rPr lang="ru-RU" sz="2000" b="1" dirty="0" smtClean="0"/>
              <a:t>преданием,    </a:t>
            </a:r>
            <a:r>
              <a:rPr lang="ru-RU" sz="2000" b="1" dirty="0" smtClean="0">
                <a:solidFill>
                  <a:srgbClr val="FF0000"/>
                </a:solidFill>
              </a:rPr>
              <a:t>легендой  </a:t>
            </a:r>
            <a:r>
              <a:rPr lang="ru-RU" sz="2000" b="1" dirty="0" smtClean="0"/>
              <a:t> или</a:t>
            </a:r>
          </a:p>
          <a:p>
            <a:pPr algn="just">
              <a:spcBef>
                <a:spcPct val="50000"/>
              </a:spcBef>
            </a:pPr>
            <a:r>
              <a:rPr lang="ru-RU" sz="2000" b="1" dirty="0" smtClean="0">
                <a:solidFill>
                  <a:srgbClr val="FF0000"/>
                </a:solidFill>
              </a:rPr>
              <a:t>историческим</a:t>
            </a:r>
            <a:r>
              <a:rPr lang="ru-RU" sz="2000" b="1" dirty="0" smtClean="0"/>
              <a:t> </a:t>
            </a:r>
            <a:r>
              <a:rPr lang="ru-RU" sz="2000" b="1" dirty="0"/>
              <a:t>событием.</a:t>
            </a:r>
          </a:p>
        </p:txBody>
      </p:sp>
      <p:sp>
        <p:nvSpPr>
          <p:cNvPr id="17431" name="Oval 23"/>
          <p:cNvSpPr>
            <a:spLocks noChangeArrowheads="1"/>
          </p:cNvSpPr>
          <p:nvPr/>
        </p:nvSpPr>
        <p:spPr bwMode="auto">
          <a:xfrm>
            <a:off x="1979613" y="4797425"/>
            <a:ext cx="1439862" cy="1728788"/>
          </a:xfrm>
          <a:prstGeom prst="ellipse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00"/>
                </a:solidFill>
                <a:latin typeface="Mangal" pitchFamily="2"/>
              </a:rPr>
              <a:t>героическая</a:t>
            </a:r>
          </a:p>
        </p:txBody>
      </p:sp>
      <p:sp>
        <p:nvSpPr>
          <p:cNvPr id="17432" name="Oval 24"/>
          <p:cNvSpPr>
            <a:spLocks noChangeArrowheads="1"/>
          </p:cNvSpPr>
          <p:nvPr/>
        </p:nvSpPr>
        <p:spPr bwMode="auto">
          <a:xfrm>
            <a:off x="3635375" y="4797425"/>
            <a:ext cx="1439863" cy="1728788"/>
          </a:xfrm>
          <a:prstGeom prst="ellipse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4D4D4D"/>
                </a:solidFill>
                <a:latin typeface="Mangal" pitchFamily="2"/>
              </a:rPr>
              <a:t>волшебная</a:t>
            </a:r>
          </a:p>
        </p:txBody>
      </p:sp>
      <p:sp>
        <p:nvSpPr>
          <p:cNvPr id="17433" name="Oval 25"/>
          <p:cNvSpPr>
            <a:spLocks noChangeArrowheads="1"/>
          </p:cNvSpPr>
          <p:nvPr/>
        </p:nvSpPr>
        <p:spPr bwMode="auto">
          <a:xfrm>
            <a:off x="7164388" y="4797425"/>
            <a:ext cx="1727200" cy="1728788"/>
          </a:xfrm>
          <a:prstGeom prst="ellipse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4D4D4D"/>
                </a:solidFill>
                <a:latin typeface="Mangal" pitchFamily="2"/>
              </a:rPr>
              <a:t>комическая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Mangal" pitchFamily="2"/>
              </a:rPr>
              <a:t>(сатирическая)</a:t>
            </a:r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2051050" y="2349500"/>
            <a:ext cx="4681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Виды  баллад</a:t>
            </a:r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>
            <a:off x="1259632" y="3140968"/>
            <a:ext cx="28083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Century" pitchFamily="18" charset="0"/>
              </a:rPr>
              <a:t>народная </a:t>
            </a:r>
            <a:r>
              <a:rPr lang="ru-RU" sz="2400" b="1" dirty="0" smtClean="0">
                <a:solidFill>
                  <a:srgbClr val="FF0000"/>
                </a:solidFill>
                <a:latin typeface="Century" pitchFamily="18" charset="0"/>
              </a:rPr>
              <a:t>                           (</a:t>
            </a:r>
            <a:r>
              <a:rPr lang="ru-RU" sz="2400" b="1" dirty="0">
                <a:solidFill>
                  <a:srgbClr val="FF0000"/>
                </a:solidFill>
                <a:latin typeface="Century" pitchFamily="18" charset="0"/>
              </a:rPr>
              <a:t>фольклорная)</a:t>
            </a: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5292725" y="314166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993300"/>
                </a:solidFill>
                <a:latin typeface="Century" pitchFamily="18" charset="0"/>
              </a:rPr>
              <a:t>авторская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964488" cy="1080121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Сходство летописи и баллады</a:t>
            </a:r>
            <a:endParaRPr lang="ru-RU" sz="44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0"/>
          </p:nvPr>
        </p:nvGraphicFramePr>
        <p:xfrm>
          <a:off x="179512" y="1052736"/>
          <a:ext cx="8712968" cy="5572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9021"/>
                <a:gridCol w="5063947"/>
              </a:tblGrid>
              <a:tr h="60445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Сходство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Примеры</a:t>
                      </a:r>
                      <a:endParaRPr lang="ru-RU" sz="3200" dirty="0"/>
                    </a:p>
                  </a:txBody>
                  <a:tcPr/>
                </a:tc>
              </a:tr>
              <a:tr h="124072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1.В сюжете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И сказал ему один кудесник так: «Князь! Конь, которого ты любишь и ездишь на нём,  от него – то и будет кончина»</a:t>
                      </a:r>
                      <a:endParaRPr lang="ru-RU" sz="2800" dirty="0"/>
                    </a:p>
                  </a:txBody>
                  <a:tcPr/>
                </a:tc>
              </a:tr>
              <a:tr h="38706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2. В отношении                      Олега к коню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Прощай, мой товарищ, мой верный слуга …</a:t>
                      </a:r>
                    </a:p>
                    <a:p>
                      <a:r>
                        <a:rPr lang="ru-RU" sz="2800" dirty="0" smtClean="0"/>
                        <a:t>Купайте, кормите отборным зерном; </a:t>
                      </a:r>
                    </a:p>
                    <a:p>
                      <a:r>
                        <a:rPr lang="ru-RU" sz="2800" dirty="0" smtClean="0"/>
                        <a:t>Водой ключевою поите.</a:t>
                      </a:r>
                      <a:endParaRPr lang="ru-RU" sz="2800" dirty="0"/>
                    </a:p>
                  </a:txBody>
                  <a:tcPr/>
                </a:tc>
              </a:tr>
              <a:tr h="387064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64488" cy="93610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Отличие летописи от баллады</a:t>
            </a:r>
            <a:endParaRPr lang="ru-RU" sz="44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0"/>
          </p:nvPr>
        </p:nvGraphicFramePr>
        <p:xfrm>
          <a:off x="251520" y="853440"/>
          <a:ext cx="8712968" cy="600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52466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Летопись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Баллада</a:t>
                      </a:r>
                      <a:endParaRPr lang="ru-RU" sz="3200" dirty="0"/>
                    </a:p>
                  </a:txBody>
                  <a:tcPr/>
                </a:tc>
              </a:tr>
              <a:tr h="46752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 Жанр литературы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1. Жанр литературы</a:t>
                      </a:r>
                    </a:p>
                  </a:txBody>
                  <a:tcPr/>
                </a:tc>
              </a:tr>
              <a:tr h="1447537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Летопись – </a:t>
                      </a:r>
                      <a:r>
                        <a:rPr lang="ru-RU" sz="2000" dirty="0" err="1" smtClean="0"/>
                        <a:t>погодовой</a:t>
                      </a:r>
                      <a:r>
                        <a:rPr lang="ru-RU" sz="2000" dirty="0" smtClean="0"/>
                        <a:t> более или     менее подробный рассказ о событии,</a:t>
                      </a:r>
                      <a:r>
                        <a:rPr lang="ru-RU" sz="2000" baseline="0" dirty="0" smtClean="0"/>
                        <a:t> который обычно начинался словами «в лето» – отсюда название летопись.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Баллада – это лиро-эпическое                произведение, в основе которого             лежит историческое событие,             предание с напряжённым              сюжетом.</a:t>
                      </a:r>
                      <a:endParaRPr lang="ru-RU" sz="2000" dirty="0"/>
                    </a:p>
                  </a:txBody>
                  <a:tcPr/>
                </a:tc>
              </a:tr>
              <a:tr h="1447537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Летопись – это жанр                     древнерусской  литературы,                  историческое   повествование           о событиях 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в хронологической                                        последовательности.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1113490"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2. Только констатирует            факт</a:t>
                      </a:r>
                      <a:r>
                        <a:rPr lang="ru-RU" sz="2600" baseline="0" dirty="0" smtClean="0"/>
                        <a:t> истории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2. Сохранив дух времени, по-новому осмысливает    общечеловеческие               проблемы.</a:t>
                      </a:r>
                      <a:endParaRPr lang="ru-RU" sz="2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64488" cy="93610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Отличие летописи от баллады</a:t>
            </a:r>
            <a:endParaRPr lang="ru-RU" sz="44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0"/>
          </p:nvPr>
        </p:nvGraphicFramePr>
        <p:xfrm>
          <a:off x="179512" y="836712"/>
          <a:ext cx="8712968" cy="5847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Летопись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Баллада</a:t>
                      </a:r>
                      <a:endParaRPr lang="ru-RU" sz="3200" dirty="0"/>
                    </a:p>
                  </a:txBody>
                  <a:tcPr/>
                </a:tc>
              </a:tr>
              <a:tr h="57674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3. Прозаический текст.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3. Поэтический текст.</a:t>
                      </a:r>
                      <a:endParaRPr lang="ru-RU" sz="2800" dirty="0"/>
                    </a:p>
                  </a:txBody>
                  <a:tcPr/>
                </a:tc>
              </a:tr>
              <a:tr h="99547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4. Стиль летописи тяжёл и сух для современного человека.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4. Лёгкий «пушкинский» стиль.</a:t>
                      </a:r>
                      <a:endParaRPr lang="ru-RU" sz="2800" dirty="0"/>
                    </a:p>
                  </a:txBody>
                  <a:tcPr/>
                </a:tc>
              </a:tr>
              <a:tr h="99547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5. Названы герои и                поступки.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5. Создаются яркие </a:t>
                      </a:r>
                    </a:p>
                    <a:p>
                      <a:pPr algn="l"/>
                      <a:r>
                        <a:rPr lang="ru-RU" sz="2800" dirty="0" smtClean="0"/>
                        <a:t>образы, даётся </a:t>
                      </a:r>
                      <a:r>
                        <a:rPr lang="ru-RU" sz="2800" baseline="0" dirty="0" smtClean="0"/>
                        <a:t>им               оценка.</a:t>
                      </a:r>
                      <a:endParaRPr lang="ru-RU" sz="2800" dirty="0"/>
                    </a:p>
                  </a:txBody>
                  <a:tcPr/>
                </a:tc>
              </a:tr>
              <a:tr h="995471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6. Множество средств                          художественной                  выразительности.</a:t>
                      </a:r>
                      <a:endParaRPr lang="ru-RU" sz="2800" dirty="0"/>
                    </a:p>
                  </a:txBody>
                  <a:tcPr/>
                </a:tc>
              </a:tr>
              <a:tr h="576741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7. Авторская позиция.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88640"/>
            <a:ext cx="8784976" cy="6408711"/>
          </a:xfrm>
        </p:spPr>
      </p:pic>
      <p:sp>
        <p:nvSpPr>
          <p:cNvPr id="41988" name="Text Box 4"/>
          <p:cNvSpPr txBox="1">
            <a:spLocks noGrp="1" noChangeArrowheads="1"/>
          </p:cNvSpPr>
          <p:nvPr>
            <p:ph type="title"/>
          </p:nvPr>
        </p:nvSpPr>
        <p:spPr>
          <a:xfrm>
            <a:off x="179512" y="260648"/>
            <a:ext cx="8229600" cy="1143000"/>
          </a:xfrm>
          <a:noFill/>
          <a:ln/>
        </p:spPr>
        <p:txBody>
          <a:bodyPr/>
          <a:lstStyle/>
          <a:p>
            <a:pPr algn="l">
              <a:spcBef>
                <a:spcPct val="50000"/>
              </a:spcBef>
            </a:pPr>
            <a:r>
              <a:rPr lang="ru-RU" sz="2800" i="1" dirty="0">
                <a:solidFill>
                  <a:schemeClr val="bg1"/>
                </a:solidFill>
              </a:rPr>
              <a:t>Читаем и наблюдаем!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Система образов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dirty="0" smtClean="0"/>
              <a:t>в  поэме А.С.Пушкина </a:t>
            </a:r>
          </a:p>
          <a:p>
            <a:pPr algn="ctr">
              <a:buNone/>
            </a:pPr>
            <a:r>
              <a:rPr lang="ru-RU" sz="5400" dirty="0" smtClean="0"/>
              <a:t>«Песнь о вещем Олеге»</a:t>
            </a:r>
            <a:endParaRPr lang="ru-RU" sz="5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1691680" y="183788"/>
            <a:ext cx="557235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  </a:t>
            </a:r>
            <a:r>
              <a:rPr lang="ru-RU" sz="3600" b="1" dirty="0">
                <a:solidFill>
                  <a:srgbClr val="FF0000"/>
                </a:solidFill>
              </a:rPr>
              <a:t>Происхождение Олега</a:t>
            </a:r>
          </a:p>
          <a:p>
            <a:pPr eaLnBrk="0" hangingPunct="0"/>
            <a:endParaRPr lang="ru-RU" sz="3600" dirty="0">
              <a:latin typeface="Arial" charset="0"/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179512" y="1832049"/>
            <a:ext cx="41416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летописях имеются две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версии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биографии Олега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традиционная, изложенная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Повести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временных лет»,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Новгородская летопись,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сохранившая  фрагменты             не  дошедшего до нас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более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раннего летописного свода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путаницей в хронологии.</a:t>
            </a:r>
          </a:p>
        </p:txBody>
      </p:sp>
      <p:pic>
        <p:nvPicPr>
          <p:cNvPr id="5124" name="Picture 6" descr="0_3596e_cd7e3e64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764704"/>
            <a:ext cx="446429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Князь Олег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Олег</a:t>
            </a:r>
          </a:p>
          <a:p>
            <a:pPr algn="ctr"/>
            <a:r>
              <a:rPr lang="ru-RU" b="1" dirty="0" smtClean="0"/>
              <a:t>Храбрый, мудрый</a:t>
            </a:r>
          </a:p>
          <a:p>
            <a:pPr algn="ctr"/>
            <a:r>
              <a:rPr lang="ru-RU" b="1" dirty="0" smtClean="0"/>
              <a:t>Защищал, завоевывал, побеждал</a:t>
            </a:r>
          </a:p>
          <a:p>
            <a:pPr algn="ctr"/>
            <a:r>
              <a:rPr lang="ru-RU" b="1" dirty="0" smtClean="0"/>
              <a:t>Олег победами прославил имя свое</a:t>
            </a:r>
          </a:p>
          <a:p>
            <a:pPr algn="ctr"/>
            <a:r>
              <a:rPr lang="ru-RU" b="1" dirty="0" smtClean="0"/>
              <a:t>Мудрый Олег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9512" y="4293096"/>
            <a:ext cx="5338936" cy="2376264"/>
          </a:xfrm>
        </p:spPr>
        <p:txBody>
          <a:bodyPr/>
          <a:lstStyle/>
          <a:p>
            <a:pPr indent="355600" algn="ctr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Пушкин</a:t>
            </a: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355600" algn="ctr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 Сергеевич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/06.06.1799-  10.02.1837/</a:t>
            </a:r>
          </a:p>
        </p:txBody>
      </p:sp>
      <p:pic>
        <p:nvPicPr>
          <p:cNvPr id="5" name="Picture 2" descr="C:\Users\Администратор\Desktop\пушкин.jpg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5976" y="0"/>
            <a:ext cx="4788024" cy="5328592"/>
          </a:xfrm>
          <a:noFill/>
        </p:spPr>
      </p:pic>
      <p:sp>
        <p:nvSpPr>
          <p:cNvPr id="8" name="Прямоугольник 7"/>
          <p:cNvSpPr/>
          <p:nvPr/>
        </p:nvSpPr>
        <p:spPr>
          <a:xfrm>
            <a:off x="2195736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 algn="just"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лх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63888" y="188640"/>
            <a:ext cx="5436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rebuchet MS"/>
              </a:rPr>
              <a:t>Волхв </a:t>
            </a:r>
            <a:r>
              <a:rPr lang="ru-RU" sz="2800" b="1" dirty="0" smtClean="0">
                <a:solidFill>
                  <a:schemeClr val="bg1"/>
                </a:solidFill>
                <a:latin typeface="Trebuchet MS"/>
              </a:rPr>
              <a:t>- прорицатель</a:t>
            </a:r>
            <a:r>
              <a:rPr lang="ru-RU" sz="2800" b="1" dirty="0">
                <a:solidFill>
                  <a:schemeClr val="bg1"/>
                </a:solidFill>
                <a:latin typeface="Trebuchet MS"/>
              </a:rPr>
              <a:t>, </a:t>
            </a:r>
            <a:r>
              <a:rPr lang="ru-RU" sz="2800" b="1" dirty="0" smtClean="0">
                <a:solidFill>
                  <a:schemeClr val="bg1"/>
                </a:solidFill>
                <a:latin typeface="Trebuchet MS"/>
              </a:rPr>
              <a:t>мудрец</a:t>
            </a:r>
            <a:endParaRPr lang="ru-RU" sz="2800" b="1" dirty="0">
              <a:solidFill>
                <a:schemeClr val="bg1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518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Кудесник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b="1" dirty="0" smtClean="0"/>
              <a:t>Мудрец</a:t>
            </a:r>
          </a:p>
          <a:p>
            <a:pPr algn="ctr"/>
            <a:r>
              <a:rPr lang="ru-RU" sz="2800" b="1" dirty="0" smtClean="0"/>
              <a:t>Справедливый, </a:t>
            </a:r>
            <a:r>
              <a:rPr lang="ru-RU" sz="2800" b="1" dirty="0" err="1" smtClean="0"/>
              <a:t>прорицательный</a:t>
            </a: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/>
              <a:t>Предсказывает, прорицает, предупреждает</a:t>
            </a:r>
          </a:p>
          <a:p>
            <a:pPr algn="ctr"/>
            <a:r>
              <a:rPr lang="ru-RU" sz="2800" b="1" dirty="0" smtClean="0"/>
              <a:t>Волхв предсказывает будущее Олега</a:t>
            </a:r>
          </a:p>
          <a:p>
            <a:pPr algn="ctr"/>
            <a:r>
              <a:rPr lang="ru-RU" sz="2800" b="1" dirty="0" smtClean="0"/>
              <a:t>Справедливый кудесник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50909_134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8757" y="0"/>
            <a:ext cx="8798015" cy="682632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91880" y="260648"/>
            <a:ext cx="56521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solidFill>
                  <a:srgbClr val="FF0000"/>
                </a:solidFill>
                <a:latin typeface="Trebuchet MS"/>
              </a:rPr>
              <a:t>Хозары</a:t>
            </a:r>
            <a:r>
              <a:rPr lang="ru-RU" sz="2800" dirty="0">
                <a:solidFill>
                  <a:srgbClr val="FF0000"/>
                </a:solidFill>
                <a:latin typeface="Trebuchet MS"/>
              </a:rPr>
              <a:t>(или хазары) – народ, 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          некогда </a:t>
            </a:r>
            <a:r>
              <a:rPr lang="ru-RU" sz="2800" dirty="0">
                <a:solidFill>
                  <a:srgbClr val="FF0000"/>
                </a:solidFill>
                <a:latin typeface="Trebuchet MS"/>
              </a:rPr>
              <a:t>живший 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                           в </a:t>
            </a:r>
            <a:r>
              <a:rPr lang="ru-RU" sz="2800" dirty="0">
                <a:solidFill>
                  <a:srgbClr val="FF0000"/>
                </a:solidFill>
                <a:latin typeface="Trebuchet MS"/>
              </a:rPr>
              <a:t>южнорусских 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степях                    </a:t>
            </a:r>
            <a:r>
              <a:rPr lang="ru-RU" sz="2800" dirty="0">
                <a:solidFill>
                  <a:srgbClr val="FF0000"/>
                </a:solidFill>
                <a:latin typeface="Trebuchet MS"/>
              </a:rPr>
              <a:t>и </a:t>
            </a:r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нападавший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rebuchet MS"/>
              </a:rPr>
              <a:t>на </a:t>
            </a:r>
            <a:r>
              <a:rPr lang="ru-RU" sz="2800" dirty="0">
                <a:solidFill>
                  <a:srgbClr val="FF0000"/>
                </a:solidFill>
                <a:latin typeface="Trebuchet MS"/>
              </a:rPr>
              <a:t>Древнюю Русь.</a:t>
            </a:r>
          </a:p>
        </p:txBody>
      </p:sp>
    </p:spTree>
    <p:extLst>
      <p:ext uri="{BB962C8B-B14F-4D97-AF65-F5344CB8AC3E}">
        <p14:creationId xmlns="" xmlns:p14="http://schemas.microsoft.com/office/powerpoint/2010/main" val="300088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dirty="0">
                <a:solidFill>
                  <a:prstClr val="black"/>
                </a:solidFill>
                <a:latin typeface="Trebuchet MS"/>
                <a:ea typeface="+mn-ea"/>
                <a:cs typeface="+mn-cs"/>
              </a:rPr>
              <a:t>Чело – перед кокошника; </a:t>
            </a:r>
            <a:r>
              <a:rPr lang="ru-RU" sz="2800" b="1" i="1" dirty="0">
                <a:solidFill>
                  <a:srgbClr val="C00000"/>
                </a:solidFill>
                <a:latin typeface="Trebuchet MS"/>
                <a:ea typeface="+mn-ea"/>
                <a:cs typeface="+mn-cs"/>
              </a:rPr>
              <a:t>лоб</a:t>
            </a:r>
            <a:r>
              <a:rPr lang="ru-RU" sz="2800" dirty="0">
                <a:solidFill>
                  <a:prstClr val="black"/>
                </a:solidFill>
                <a:latin typeface="Trebuchet MS"/>
                <a:ea typeface="+mn-ea"/>
                <a:cs typeface="+mn-cs"/>
              </a:rPr>
              <a:t>; начало чего-либо.</a:t>
            </a:r>
            <a:br>
              <a:rPr lang="ru-RU" sz="2800" dirty="0">
                <a:solidFill>
                  <a:prstClr val="black"/>
                </a:solidFill>
                <a:latin typeface="Trebuchet MS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Содержимое 3" descr="чело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773811"/>
            <a:ext cx="4880556" cy="60841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287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тивый ко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5805264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rebuchet MS"/>
              </a:rPr>
              <a:t>Ретивый – усердный и исполнительный.</a:t>
            </a:r>
          </a:p>
        </p:txBody>
      </p:sp>
    </p:spTree>
    <p:extLst>
      <p:ext uri="{BB962C8B-B14F-4D97-AF65-F5344CB8AC3E}">
        <p14:creationId xmlns="" xmlns:p14="http://schemas.microsoft.com/office/powerpoint/2010/main" val="37052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и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rebuchet MS"/>
              </a:rPr>
              <a:t>Нива – большое поле, засеянное </a:t>
            </a:r>
            <a:r>
              <a:rPr lang="ru-RU" sz="3600" dirty="0" smtClean="0">
                <a:solidFill>
                  <a:srgbClr val="FF0000"/>
                </a:solidFill>
                <a:latin typeface="Trebuchet MS"/>
              </a:rPr>
              <a:t>                  и </a:t>
            </a:r>
            <a:r>
              <a:rPr lang="ru-RU" sz="3600" dirty="0">
                <a:solidFill>
                  <a:srgbClr val="FF0000"/>
                </a:solidFill>
                <a:latin typeface="Trebuchet MS"/>
              </a:rPr>
              <a:t>возделанное человеком.</a:t>
            </a:r>
          </a:p>
        </p:txBody>
      </p:sp>
    </p:spTree>
    <p:extLst>
      <p:ext uri="{BB962C8B-B14F-4D97-AF65-F5344CB8AC3E}">
        <p14:creationId xmlns="" xmlns:p14="http://schemas.microsoft.com/office/powerpoint/2010/main" val="4893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Песнь о Вещем Олеге\19764188_vasnecov_1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40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42852"/>
            <a:ext cx="8001056" cy="928694"/>
          </a:xfrm>
        </p:spPr>
        <p:txBody>
          <a:bodyPr/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Язык баллады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000240"/>
            <a:ext cx="4572000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Эпиграф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09400" y="3244334"/>
            <a:ext cx="15044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ko-KR" sz="4400" dirty="0" smtClean="0">
                <a:latin typeface="Arial" pitchFamily="34" charset="0"/>
                <a:cs typeface="Arial" pitchFamily="34" charset="0"/>
              </a:rPr>
              <a:t>Дела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2852936"/>
            <a:ext cx="17524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ko-KR" sz="4400" dirty="0" smtClean="0">
                <a:latin typeface="Arial" pitchFamily="34" charset="0"/>
                <a:cs typeface="Arial" pitchFamily="34" charset="0"/>
              </a:rPr>
              <a:t>давно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700808"/>
            <a:ext cx="28312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ko-KR" sz="4400" dirty="0" smtClean="0">
                <a:latin typeface="Arial" pitchFamily="34" charset="0"/>
                <a:cs typeface="Arial" pitchFamily="34" charset="0"/>
              </a:rPr>
              <a:t>минувших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3212976"/>
            <a:ext cx="17684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ko-KR" sz="4400" dirty="0" smtClean="0">
                <a:latin typeface="Arial" pitchFamily="34" charset="0"/>
                <a:cs typeface="Arial" pitchFamily="34" charset="0"/>
              </a:rPr>
              <a:t>дней, 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4941168"/>
            <a:ext cx="27595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ko-KR" sz="4400" dirty="0" smtClean="0">
                <a:latin typeface="Arial" pitchFamily="34" charset="0"/>
                <a:cs typeface="Arial" pitchFamily="34" charset="0"/>
              </a:rPr>
              <a:t>Преданья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1916832"/>
            <a:ext cx="23792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ko-KR" sz="4400" dirty="0" smtClean="0">
                <a:latin typeface="Arial" pitchFamily="34" charset="0"/>
                <a:cs typeface="Arial" pitchFamily="34" charset="0"/>
              </a:rPr>
              <a:t>старины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24128" y="4509120"/>
            <a:ext cx="25157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ko-KR" sz="4400" dirty="0" smtClean="0">
                <a:latin typeface="Arial" pitchFamily="34" charset="0"/>
                <a:cs typeface="Arial" pitchFamily="34" charset="0"/>
              </a:rPr>
              <a:t>глубокой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Выразительное чтение баллады «Песнь о вещем Олеге»</a:t>
            </a:r>
          </a:p>
          <a:p>
            <a:pPr>
              <a:buFontTx/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художественных средств в создании образов вещего Олега и кудесника</a:t>
            </a:r>
          </a:p>
          <a:p>
            <a:pPr>
              <a:buFontTx/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Написать киносценарий по одному из 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эпизодов: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Встреча Олега с кудесником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Олег на могиле своего коня</a:t>
            </a:r>
          </a:p>
          <a:p>
            <a:pPr>
              <a:buFontTx/>
              <a:buAutoNum type="arabicPeriod"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dirty="0" smtClean="0"/>
              <a:t>     Великий русский поэт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259632" y="1844824"/>
            <a:ext cx="7704856" cy="4147865"/>
          </a:xfrm>
        </p:spPr>
        <p:txBody>
          <a:bodyPr/>
          <a:lstStyle/>
          <a:p>
            <a:r>
              <a:rPr lang="ru-RU" altLang="ko-KR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Дела давно минувших дней, </a:t>
            </a:r>
          </a:p>
          <a:p>
            <a:r>
              <a:rPr lang="ru-RU" altLang="ko-KR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Преданья старины глубокой</a:t>
            </a:r>
          </a:p>
          <a:p>
            <a:pPr algn="r"/>
            <a:r>
              <a:rPr lang="ru-RU" altLang="ko-KR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А.С. Пушкин</a:t>
            </a:r>
            <a:endParaRPr lang="ko-KR" altLang="en-US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500042"/>
          </a:xfrm>
        </p:spPr>
        <p:txBody>
          <a:bodyPr/>
          <a:lstStyle/>
          <a:p>
            <a:pPr algn="ctr"/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Загрузки\ОЛЕГ.jpg"/>
          <p:cNvPicPr>
            <a:picLocks noGrp="1" noChangeAspect="1" noChangeArrowheads="1"/>
          </p:cNvPicPr>
          <p:nvPr>
            <p:ph idx="10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-142900"/>
            <a:ext cx="7143800" cy="6643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2611" y="0"/>
            <a:ext cx="75013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Песнь о Вещем Олеге\19764156_vasnecov_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51" y="260648"/>
            <a:ext cx="8994898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564904"/>
            <a:ext cx="8964488" cy="3384376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Художественный пересказ                 летописи или самостоятельное  произведение? …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290816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Баллада А.С. Пушкина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«Песнь о вещем Олеге».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Межпредметные</a:t>
            </a:r>
            <a:r>
              <a:rPr lang="ru-RU" sz="2400" b="1" dirty="0" smtClean="0">
                <a:solidFill>
                  <a:srgbClr val="FF0000"/>
                </a:solidFill>
              </a:rPr>
              <a:t> технологии на уроке литературы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342900" indent="-342900" algn="ctr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</a:rPr>
              <a:t>Образ</a:t>
            </a:r>
          </a:p>
          <a:p>
            <a:pPr marL="342900" indent="-342900" algn="ctr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</a:rPr>
              <a:t>Система</a:t>
            </a:r>
          </a:p>
          <a:p>
            <a:pPr marL="342900" indent="-342900" algn="ctr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</a:rPr>
              <a:t>Таблицы</a:t>
            </a:r>
          </a:p>
          <a:p>
            <a:pPr marL="342900" indent="-342900" algn="ctr">
              <a:buAutoNum type="arabicPeriod"/>
            </a:pPr>
            <a:r>
              <a:rPr lang="ru-RU" sz="4000" b="1" dirty="0" err="1" smtClean="0">
                <a:solidFill>
                  <a:schemeClr val="tx1"/>
                </a:solidFill>
              </a:rPr>
              <a:t>Синквейн</a:t>
            </a:r>
            <a:endParaRPr lang="ru-RU" sz="4000" b="1" dirty="0" smtClean="0">
              <a:solidFill>
                <a:schemeClr val="tx1"/>
              </a:solidFill>
            </a:endParaRPr>
          </a:p>
          <a:p>
            <a:pPr marL="342900" indent="-342900" algn="ctr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</a:rPr>
              <a:t>Кластер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510</Words>
  <Application>Microsoft Office PowerPoint</Application>
  <PresentationFormat>Экран (4:3)</PresentationFormat>
  <Paragraphs>110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Office Theme</vt:lpstr>
      <vt:lpstr>Custom Design</vt:lpstr>
      <vt:lpstr>Слайд 1</vt:lpstr>
      <vt:lpstr> </vt:lpstr>
      <vt:lpstr>Эпиграф</vt:lpstr>
      <vt:lpstr>     Великий русский поэт</vt:lpstr>
      <vt:lpstr>Слайд 5</vt:lpstr>
      <vt:lpstr>Слайд 6</vt:lpstr>
      <vt:lpstr>Слайд 7</vt:lpstr>
      <vt:lpstr>  Баллада А.С. Пушкина  «Песнь о вещем Олеге». </vt:lpstr>
      <vt:lpstr>Слайд 9</vt:lpstr>
      <vt:lpstr>Слайд 10</vt:lpstr>
      <vt:lpstr>Летопись   и   баллада</vt:lpstr>
      <vt:lpstr>Слайд 12</vt:lpstr>
      <vt:lpstr>Слайд 13</vt:lpstr>
      <vt:lpstr>Слайд 14</vt:lpstr>
      <vt:lpstr>Слайд 15</vt:lpstr>
      <vt:lpstr>Читаем и наблюдаем!</vt:lpstr>
      <vt:lpstr>Система образов</vt:lpstr>
      <vt:lpstr>Слайд 18</vt:lpstr>
      <vt:lpstr>Князь Олег</vt:lpstr>
      <vt:lpstr>Слайд 20</vt:lpstr>
      <vt:lpstr>Кудесник</vt:lpstr>
      <vt:lpstr>Слайд 22</vt:lpstr>
      <vt:lpstr>Чело – перед кокошника; лоб; начало чего-либо. </vt:lpstr>
      <vt:lpstr>Слайд 24</vt:lpstr>
      <vt:lpstr>Слайд 25</vt:lpstr>
      <vt:lpstr>Слайд 26</vt:lpstr>
      <vt:lpstr>Слайд 27</vt:lpstr>
      <vt:lpstr>Слайд 28</vt:lpstr>
      <vt:lpstr>Слайд 29</vt:lpstr>
      <vt:lpstr>Домашнее задание 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Админ</cp:lastModifiedBy>
  <cp:revision>53</cp:revision>
  <dcterms:created xsi:type="dcterms:W3CDTF">2014-04-01T16:35:38Z</dcterms:created>
  <dcterms:modified xsi:type="dcterms:W3CDTF">2017-11-16T06:27:54Z</dcterms:modified>
</cp:coreProperties>
</file>