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310" r:id="rId3"/>
    <p:sldId id="293" r:id="rId4"/>
    <p:sldId id="308" r:id="rId5"/>
    <p:sldId id="303" r:id="rId6"/>
    <p:sldId id="311" r:id="rId7"/>
    <p:sldId id="277" r:id="rId8"/>
    <p:sldId id="312" r:id="rId9"/>
    <p:sldId id="266" r:id="rId10"/>
    <p:sldId id="309" r:id="rId11"/>
    <p:sldId id="301" r:id="rId12"/>
    <p:sldId id="265" r:id="rId13"/>
    <p:sldId id="294" r:id="rId14"/>
    <p:sldId id="268" r:id="rId15"/>
    <p:sldId id="275" r:id="rId16"/>
    <p:sldId id="302" r:id="rId17"/>
    <p:sldId id="295" r:id="rId18"/>
    <p:sldId id="300" r:id="rId19"/>
    <p:sldId id="306" r:id="rId20"/>
    <p:sldId id="296" r:id="rId21"/>
    <p:sldId id="272" r:id="rId22"/>
    <p:sldId id="297" r:id="rId23"/>
    <p:sldId id="307" r:id="rId24"/>
    <p:sldId id="276" r:id="rId25"/>
    <p:sldId id="298" r:id="rId26"/>
    <p:sldId id="305" r:id="rId27"/>
    <p:sldId id="299" r:id="rId28"/>
    <p:sldId id="304" r:id="rId29"/>
    <p:sldId id="25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9E6625F-C119-4219-91D0-5838BEA25F48}">
          <p14:sldIdLst>
            <p14:sldId id="257"/>
            <p14:sldId id="310"/>
            <p14:sldId id="293"/>
            <p14:sldId id="308"/>
            <p14:sldId id="303"/>
            <p14:sldId id="311"/>
            <p14:sldId id="277"/>
            <p14:sldId id="312"/>
            <p14:sldId id="266"/>
            <p14:sldId id="309"/>
            <p14:sldId id="301"/>
            <p14:sldId id="265"/>
            <p14:sldId id="294"/>
            <p14:sldId id="268"/>
            <p14:sldId id="275"/>
            <p14:sldId id="302"/>
            <p14:sldId id="295"/>
            <p14:sldId id="300"/>
            <p14:sldId id="306"/>
            <p14:sldId id="296"/>
            <p14:sldId id="272"/>
            <p14:sldId id="297"/>
            <p14:sldId id="307"/>
            <p14:sldId id="276"/>
            <p14:sldId id="298"/>
            <p14:sldId id="305"/>
            <p14:sldId id="299"/>
            <p14:sldId id="304"/>
          </p14:sldIdLst>
        </p14:section>
        <p14:section name="Раздел без заголовка" id="{967E9E91-F2F9-46EE-8A5A-343BB194DD21}">
          <p14:sldIdLst>
            <p14:sldId id="2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26E2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60"/>
  </p:normalViewPr>
  <p:slideViewPr>
    <p:cSldViewPr>
      <p:cViewPr>
        <p:scale>
          <a:sx n="60" d="100"/>
          <a:sy n="60" d="100"/>
        </p:scale>
        <p:origin x="-3090" y="-1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E2BBA3-6185-4965-BAA9-89CE8445F159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BCDBC-D7D8-4321-9AE6-9B1A87455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989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маша и медведь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4282" y="3786190"/>
            <a:ext cx="1657350" cy="2857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9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kira-scrap.ru/KATALOG/MULTY_NASCHI/3/0_98a60_84365a9b_M.png" TargetMode="External"/><Relationship Id="rId7" Type="http://schemas.openxmlformats.org/officeDocument/2006/relationships/slide" Target="slide1.xml"/><Relationship Id="rId2" Type="http://schemas.openxmlformats.org/officeDocument/2006/relationships/hyperlink" Target="http://mouthygirl.com/wp-content/uploads/2009/08/green-swirls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2.pic4you.ru/allimage/y2013/04-21/12216/3397852.png" TargetMode="External"/><Relationship Id="rId5" Type="http://schemas.openxmlformats.org/officeDocument/2006/relationships/hyperlink" Target="http://nachalo4ka.ru/zvuki-dlya-detskih-prezentatsiy/" TargetMode="External"/><Relationship Id="rId4" Type="http://schemas.openxmlformats.org/officeDocument/2006/relationships/hyperlink" Target="http://kira-scrap.ru/KATALOG/MULTY_NASCHI/3/0_910f5_13fada8c_M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2643174" y="4509120"/>
            <a:ext cx="4593122" cy="1991714"/>
          </a:xfrm>
          <a:prstGeom prst="wav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rgbClr val="002060"/>
              </a:solidFill>
            </a:endParaRP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Андреева А. Ю., преподаватель  русского языка и литературы МАХЛ при РАХ.2017.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Шаблон взят  в Интернете. Благодарю создателей</a:t>
            </a:r>
            <a:r>
              <a:rPr lang="ru-RU" sz="1600" dirty="0" smtClean="0">
                <a:solidFill>
                  <a:srgbClr val="002060"/>
                </a:solidFill>
              </a:rPr>
              <a:t>.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3929066"/>
            <a:ext cx="1714512" cy="264320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1" name="Picture 1" descr="C:\Users\валентин и наталья\Desktop\картинки\1367297344_2h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214950"/>
            <a:ext cx="1321166" cy="164305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  <a:solidFill>
            <a:srgbClr val="FF66FF"/>
          </a:solidFill>
          <a:ln w="381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ru-RU" dirty="0" smtClean="0"/>
              <a:t>Мультимедийный тренажер</a:t>
            </a: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571604" y="2143116"/>
            <a:ext cx="6400800" cy="1752600"/>
          </a:xfrm>
          <a:solidFill>
            <a:srgbClr val="26E22F"/>
          </a:solidFill>
          <a:ln w="381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2500" lnSpcReduction="10000"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</a:t>
            </a: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«Виды  простых </a:t>
            </a:r>
            <a:r>
              <a:rPr lang="ru-RU" sz="4000" b="1" spc="5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 сложных предложений</a:t>
            </a: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».</a:t>
            </a:r>
          </a:p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Русский язык, 5 класс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28710" y="48712"/>
            <a:ext cx="8072494" cy="1736415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Поручни</a:t>
            </a:r>
            <a:r>
              <a:rPr lang="ru-RU" sz="2800" i="1" dirty="0">
                <a:solidFill>
                  <a:srgbClr val="002060"/>
                </a:solidFill>
              </a:rPr>
              <a:t> </a:t>
            </a:r>
            <a:r>
              <a:rPr lang="ru-RU" sz="2800" i="1" dirty="0" smtClean="0">
                <a:solidFill>
                  <a:srgbClr val="002060"/>
                </a:solidFill>
              </a:rPr>
              <a:t>компасы бинокли  и</a:t>
            </a:r>
            <a:r>
              <a:rPr lang="ru-RU" sz="2800" i="1" dirty="0">
                <a:solidFill>
                  <a:srgbClr val="002060"/>
                </a:solidFill>
              </a:rPr>
              <a:t> приборы и даже высокие пороги кают  всё это </a:t>
            </a:r>
            <a:r>
              <a:rPr lang="ru-RU" sz="2800" i="1" dirty="0" smtClean="0">
                <a:solidFill>
                  <a:srgbClr val="002060"/>
                </a:solidFill>
              </a:rPr>
              <a:t>было медное 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1844825"/>
            <a:ext cx="4036247" cy="1292498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 и </a:t>
            </a:r>
            <a:r>
              <a:rPr lang="ru-RU" sz="3200" dirty="0" err="1" smtClean="0">
                <a:solidFill>
                  <a:srgbClr val="002060"/>
                </a:solidFill>
              </a:rPr>
              <a:t>обобщ</a:t>
            </a:r>
            <a:r>
              <a:rPr lang="ru-RU" sz="3200" dirty="0" smtClean="0">
                <a:solidFill>
                  <a:srgbClr val="002060"/>
                </a:solidFill>
              </a:rPr>
              <a:t>. словом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73596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513122" y="3188056"/>
            <a:ext cx="3420000" cy="1020170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933122" y="3137323"/>
            <a:ext cx="4103374" cy="107057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357694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 неосложнённое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325403" y="1868637"/>
            <a:ext cx="8711093" cy="3372975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8710" y="1819689"/>
            <a:ext cx="3978894" cy="12924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037946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116632"/>
            <a:ext cx="8072494" cy="1597856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Эй художник неприлично спать  когда всё расцвело.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2071678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неосложнённое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844824"/>
            <a:ext cx="3735962" cy="122413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подлежащими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331640" y="3214686"/>
            <a:ext cx="373140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214686"/>
            <a:ext cx="3535232" cy="100013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распространённое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357694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СПП, </a:t>
            </a:r>
            <a:r>
              <a:rPr lang="ru-RU" sz="3200" dirty="0" err="1" smtClean="0">
                <a:solidFill>
                  <a:srgbClr val="002060"/>
                </a:solidFill>
              </a:rPr>
              <a:t>ослож</a:t>
            </a:r>
            <a:r>
              <a:rPr lang="ru-RU" sz="3200" dirty="0" smtClean="0">
                <a:solidFill>
                  <a:srgbClr val="002060"/>
                </a:solidFill>
              </a:rPr>
              <a:t>. обращением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491414" y="1844824"/>
            <a:ext cx="8249000" cy="3502097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986828" y="4357694"/>
            <a:ext cx="4152428" cy="10715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2399114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0"/>
            <a:ext cx="8072494" cy="1736415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Три вещи славят солдата  смелость победа награда</a:t>
            </a:r>
            <a:r>
              <a:rPr lang="ru-RU" sz="2800" i="1" dirty="0" smtClean="0">
                <a:solidFill>
                  <a:srgbClr val="002060"/>
                </a:solidFill>
              </a:rPr>
              <a:t>.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1844825"/>
            <a:ext cx="4036247" cy="1292498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 и </a:t>
            </a:r>
            <a:r>
              <a:rPr lang="ru-RU" sz="3200" dirty="0" err="1" smtClean="0">
                <a:solidFill>
                  <a:srgbClr val="002060"/>
                </a:solidFill>
              </a:rPr>
              <a:t>обобщ</a:t>
            </a:r>
            <a:r>
              <a:rPr lang="ru-RU" sz="3200" dirty="0" smtClean="0">
                <a:solidFill>
                  <a:srgbClr val="002060"/>
                </a:solidFill>
              </a:rPr>
              <a:t>. словом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73596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513122" y="3188056"/>
            <a:ext cx="3420000" cy="1020170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933122" y="3137323"/>
            <a:ext cx="4103374" cy="107057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357694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 неосложнённое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317909" y="1751998"/>
            <a:ext cx="8711093" cy="3372975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67975" y="1864544"/>
            <a:ext cx="3978894" cy="12924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3" y="285728"/>
            <a:ext cx="8324875" cy="1559096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Расскажите всё что вы знаете о сложном предложении.. 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259633" y="3068960"/>
            <a:ext cx="3672408" cy="109346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</a:t>
            </a:r>
            <a:r>
              <a:rPr lang="ru-RU" sz="3200" dirty="0" smtClean="0">
                <a:solidFill>
                  <a:srgbClr val="002060"/>
                </a:solidFill>
              </a:rPr>
              <a:t>. подлежащими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148065" y="3214686"/>
            <a:ext cx="3969826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409469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</a:t>
            </a:r>
            <a:r>
              <a:rPr lang="ru-RU" sz="3200" dirty="0" err="1" smtClean="0">
                <a:solidFill>
                  <a:srgbClr val="002060"/>
                </a:solidFill>
              </a:rPr>
              <a:t>осложн</a:t>
            </a:r>
            <a:r>
              <a:rPr lang="ru-RU" sz="3200" dirty="0" smtClean="0">
                <a:solidFill>
                  <a:srgbClr val="002060"/>
                </a:solidFill>
              </a:rPr>
              <a:t>. обращением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650273" y="2073986"/>
            <a:ext cx="8563536" cy="3214710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324447" y="3214686"/>
            <a:ext cx="3500462" cy="10715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54185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85728"/>
            <a:ext cx="8072494" cy="1428760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И сказали утюги Мы Федоре не враги. 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259632" y="3068960"/>
            <a:ext cx="3785753" cy="121729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подлежащими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Предложение с прямой речью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409469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</a:t>
            </a:r>
            <a:r>
              <a:rPr lang="ru-RU" sz="3200" dirty="0" err="1" smtClean="0">
                <a:solidFill>
                  <a:srgbClr val="002060"/>
                </a:solidFill>
              </a:rPr>
              <a:t>осложн</a:t>
            </a:r>
            <a:r>
              <a:rPr lang="ru-RU" sz="3200" dirty="0" smtClean="0">
                <a:solidFill>
                  <a:srgbClr val="002060"/>
                </a:solidFill>
              </a:rPr>
              <a:t>. обращением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285720" y="1992389"/>
            <a:ext cx="8563536" cy="3214710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348794" y="3214686"/>
            <a:ext cx="3500462" cy="10715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85728"/>
            <a:ext cx="8072494" cy="1559096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Молодой уроженец Неаполя  что оставил в России ты на поле?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 . 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36281" y="2071678"/>
            <a:ext cx="4036247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Простое, осложнено обращением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</a:t>
            </a:r>
            <a:r>
              <a:rPr lang="ru-RU" sz="3200" dirty="0" err="1" smtClean="0">
                <a:solidFill>
                  <a:srgbClr val="002060"/>
                </a:solidFill>
              </a:rPr>
              <a:t>бессозное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843808" y="4357694"/>
            <a:ext cx="388843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0" y="2000240"/>
            <a:ext cx="9063570" cy="3214710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rot="10800000" flipV="1">
            <a:off x="1643041" y="3236017"/>
            <a:ext cx="3420000" cy="83592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195736" y="5870221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717251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116632"/>
            <a:ext cx="8072494" cy="1800200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 </a:t>
            </a:r>
            <a:r>
              <a:rPr lang="ru-RU" sz="2800" dirty="0" smtClean="0">
                <a:solidFill>
                  <a:srgbClr val="002060"/>
                </a:solidFill>
              </a:rPr>
              <a:t>вид предложения. Знаки препинания не расставлены:</a:t>
            </a:r>
          </a:p>
          <a:p>
            <a:pPr algn="ctr"/>
            <a:r>
              <a:rPr lang="ru-RU" sz="2800" i="1" dirty="0">
                <a:solidFill>
                  <a:srgbClr val="002060"/>
                </a:solidFill>
              </a:rPr>
              <a:t>Лес стал прозрачным  не стоит уже густой стеной  заметно </a:t>
            </a:r>
            <a:r>
              <a:rPr lang="ru-RU" sz="2800" i="1" dirty="0" smtClean="0">
                <a:solidFill>
                  <a:srgbClr val="002060"/>
                </a:solidFill>
              </a:rPr>
              <a:t>поредел.</a:t>
            </a:r>
            <a:r>
              <a:rPr lang="ru-RU" sz="2800" i="1" dirty="0" smtClean="0">
                <a:solidFill>
                  <a:srgbClr val="002060"/>
                </a:solidFill>
              </a:rPr>
              <a:t> 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36281" y="2071678"/>
            <a:ext cx="4036247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259632" y="3068960"/>
            <a:ext cx="3803410" cy="100298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вводными словами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220072" y="3068960"/>
            <a:ext cx="3743126" cy="128873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915816" y="4357694"/>
            <a:ext cx="3585010" cy="130355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сказуемыми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500034" y="1916832"/>
            <a:ext cx="8463164" cy="2440862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915816" y="4357694"/>
            <a:ext cx="3640274" cy="130355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4041851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85728"/>
            <a:ext cx="8072494" cy="1559096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>
                <a:solidFill>
                  <a:srgbClr val="002060"/>
                </a:solidFill>
              </a:rPr>
              <a:t>Лес зазеленеет  неугомонно запоют </a:t>
            </a:r>
            <a:r>
              <a:rPr lang="ru-RU" sz="2800" i="1" dirty="0" smtClean="0">
                <a:solidFill>
                  <a:srgbClr val="002060"/>
                </a:solidFill>
              </a:rPr>
              <a:t>птицы. 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36281" y="2071678"/>
            <a:ext cx="4036247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Сложное бессоюзное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двусоставное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843808" y="4357694"/>
            <a:ext cx="388843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0" y="2000240"/>
            <a:ext cx="9063570" cy="3214710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rot="10800000" flipV="1">
            <a:off x="1676852" y="3214687"/>
            <a:ext cx="3420000" cy="9477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195736" y="5870221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423320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85728"/>
            <a:ext cx="8072494" cy="1559096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>
                <a:solidFill>
                  <a:srgbClr val="002060"/>
                </a:solidFill>
              </a:rPr>
              <a:t>Веют холодные ветры качаются ветви берёз.</a:t>
            </a:r>
            <a:endParaRPr lang="ru-RU" sz="2800" dirty="0"/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 . 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36281" y="2071678"/>
            <a:ext cx="4036247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Сложное бессоюзное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двусоставное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843808" y="4357694"/>
            <a:ext cx="388843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0" y="2000240"/>
            <a:ext cx="9063570" cy="3214710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rot="10800000" flipV="1">
            <a:off x="1676852" y="3214687"/>
            <a:ext cx="3420000" cy="9477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195736" y="5870221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042100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71911"/>
            <a:ext cx="8072494" cy="1714512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Жизнь проходит быстро а ты ещё ничего не успел сделать. . 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36281" y="2071678"/>
            <a:ext cx="4036247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Сложное бессоюзное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двусоставное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843808" y="4357694"/>
            <a:ext cx="388843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500033" y="2035959"/>
            <a:ext cx="8351533" cy="3178991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rot="10800000" flipV="1">
            <a:off x="2843808" y="4357694"/>
            <a:ext cx="3888432" cy="9477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195736" y="5870221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24982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28710" y="48712"/>
            <a:ext cx="8072494" cy="1736415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корзине была 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дичь </a:t>
            </a:r>
            <a:r>
              <a:rPr lang="ru-RU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два тетерева</a:t>
            </a: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 утка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1844825"/>
            <a:ext cx="4036247" cy="1292498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 и </a:t>
            </a:r>
            <a:r>
              <a:rPr lang="ru-RU" sz="3200" dirty="0" err="1" smtClean="0">
                <a:solidFill>
                  <a:srgbClr val="002060"/>
                </a:solidFill>
              </a:rPr>
              <a:t>обобщ</a:t>
            </a:r>
            <a:r>
              <a:rPr lang="ru-RU" sz="3200" dirty="0" smtClean="0">
                <a:solidFill>
                  <a:srgbClr val="002060"/>
                </a:solidFill>
              </a:rPr>
              <a:t>. словом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73596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513122" y="3188056"/>
            <a:ext cx="3420000" cy="1020170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933122" y="3137323"/>
            <a:ext cx="4103374" cy="107057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357694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 неосложнённое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325403" y="1868637"/>
            <a:ext cx="8711093" cy="3372975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8710" y="1819689"/>
            <a:ext cx="3978894" cy="12924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477508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323528" y="116632"/>
            <a:ext cx="8501381" cy="1872208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Лес зазеленеет когда пригреет весеннее солнышко. </a:t>
            </a:r>
            <a:endParaRPr lang="ru-RU" i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259633" y="3068960"/>
            <a:ext cx="3672408" cy="109346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</a:t>
            </a:r>
            <a:r>
              <a:rPr lang="ru-RU" sz="3200" dirty="0" smtClean="0">
                <a:solidFill>
                  <a:srgbClr val="002060"/>
                </a:solidFill>
              </a:rPr>
              <a:t>. подлежащими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148065" y="3214686"/>
            <a:ext cx="3969826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409469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</a:t>
            </a:r>
            <a:r>
              <a:rPr lang="ru-RU" sz="3200" dirty="0" err="1" smtClean="0">
                <a:solidFill>
                  <a:srgbClr val="002060"/>
                </a:solidFill>
              </a:rPr>
              <a:t>осложн</a:t>
            </a:r>
            <a:r>
              <a:rPr lang="ru-RU" sz="3200" dirty="0" smtClean="0">
                <a:solidFill>
                  <a:srgbClr val="002060"/>
                </a:solidFill>
              </a:rPr>
              <a:t>. обращением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650273" y="2073986"/>
            <a:ext cx="8563536" cy="3214710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324447" y="3214686"/>
            <a:ext cx="3500462" cy="10715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8052791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85728"/>
            <a:ext cx="8072494" cy="1428760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 предложение. 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Ветер </a:t>
            </a:r>
            <a:r>
              <a:rPr lang="ru-RU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ветер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ты могуч </a:t>
            </a:r>
            <a:r>
              <a:rPr lang="ru-RU" sz="2800" i="1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2071678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</a:t>
            </a:r>
            <a:r>
              <a:rPr lang="ru-RU" sz="3200" dirty="0" err="1" smtClean="0">
                <a:solidFill>
                  <a:srgbClr val="002060"/>
                </a:solidFill>
              </a:rPr>
              <a:t>осложн</a:t>
            </a:r>
            <a:r>
              <a:rPr lang="ru-RU" sz="3200" dirty="0" smtClean="0">
                <a:solidFill>
                  <a:srgbClr val="002060"/>
                </a:solidFill>
              </a:rPr>
              <a:t>. обращением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844824"/>
            <a:ext cx="3920066" cy="1084110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подлежащими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331640" y="3102237"/>
            <a:ext cx="3731402" cy="969705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распространённое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357694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СПП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663407" y="1714488"/>
            <a:ext cx="8185849" cy="3464743"/>
          </a:xfrm>
          <a:prstGeom prst="snip2DiagRect">
            <a:avLst>
              <a:gd name="adj1" fmla="val 490"/>
              <a:gd name="adj2" fmla="val 16667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8639" y="1964521"/>
            <a:ext cx="3500462" cy="10715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3" y="285728"/>
            <a:ext cx="8324876" cy="1559096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Шофёр закричал  что пора ехать. </a:t>
            </a:r>
            <a:endParaRPr lang="ru-RU" i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259633" y="3068960"/>
            <a:ext cx="3672408" cy="109346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</a:t>
            </a:r>
            <a:r>
              <a:rPr lang="ru-RU" sz="3200" dirty="0" smtClean="0">
                <a:solidFill>
                  <a:srgbClr val="002060"/>
                </a:solidFill>
              </a:rPr>
              <a:t>. подлежащими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148065" y="3214686"/>
            <a:ext cx="3969826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409469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</a:t>
            </a:r>
            <a:r>
              <a:rPr lang="ru-RU" sz="3200" dirty="0" err="1" smtClean="0">
                <a:solidFill>
                  <a:srgbClr val="002060"/>
                </a:solidFill>
              </a:rPr>
              <a:t>осложн</a:t>
            </a:r>
            <a:r>
              <a:rPr lang="ru-RU" sz="3200" dirty="0" smtClean="0">
                <a:solidFill>
                  <a:srgbClr val="002060"/>
                </a:solidFill>
              </a:rPr>
              <a:t>. обращением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650273" y="2073986"/>
            <a:ext cx="8563536" cy="3214710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324447" y="3214686"/>
            <a:ext cx="3500462" cy="10715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511002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3" y="188640"/>
            <a:ext cx="8324875" cy="1883038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Её сердце сильно билось и мысли не могли остановиться. </a:t>
            </a:r>
            <a:endParaRPr lang="ru-RU" i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259633" y="3068960"/>
            <a:ext cx="3672408" cy="109346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</a:t>
            </a:r>
            <a:r>
              <a:rPr lang="ru-RU" sz="3200" dirty="0" smtClean="0">
                <a:solidFill>
                  <a:srgbClr val="002060"/>
                </a:solidFill>
              </a:rPr>
              <a:t>. подлежащими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148065" y="3214686"/>
            <a:ext cx="3969826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409469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</a:t>
            </a:r>
            <a:r>
              <a:rPr lang="ru-RU" sz="3200" dirty="0" err="1" smtClean="0">
                <a:solidFill>
                  <a:srgbClr val="002060"/>
                </a:solidFill>
              </a:rPr>
              <a:t>осложн</a:t>
            </a:r>
            <a:r>
              <a:rPr lang="ru-RU" sz="3200" dirty="0" smtClean="0">
                <a:solidFill>
                  <a:srgbClr val="002060"/>
                </a:solidFill>
              </a:rPr>
              <a:t>. обращением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552229" y="2071678"/>
            <a:ext cx="8563536" cy="3214710"/>
          </a:xfrm>
          <a:prstGeom prst="snip2DiagRect">
            <a:avLst>
              <a:gd name="adj1" fmla="val 0"/>
              <a:gd name="adj2" fmla="val 4407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034" y="2071678"/>
            <a:ext cx="3786214" cy="10715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68857" y="4133039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073368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116632"/>
            <a:ext cx="8072494" cy="1800200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 вид предложения.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Я по свету немало хаживал  жил в землянке в окопах, в тайге. 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36281" y="2071678"/>
            <a:ext cx="4036247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259632" y="3068960"/>
            <a:ext cx="3803410" cy="100298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вводными словами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220072" y="3068960"/>
            <a:ext cx="3743126" cy="128873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915816" y="4357694"/>
            <a:ext cx="3585010" cy="130355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579683" y="2054849"/>
            <a:ext cx="8312540" cy="3825792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915816" y="4409074"/>
            <a:ext cx="3640274" cy="130355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833467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116632"/>
            <a:ext cx="8072494" cy="1800200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 вид предложения. Знаки препинания не расставлены:</a:t>
            </a:r>
          </a:p>
          <a:p>
            <a:pPr algn="ctr"/>
            <a:r>
              <a:rPr lang="ru-RU" sz="2800" i="1" dirty="0">
                <a:solidFill>
                  <a:srgbClr val="002060"/>
                </a:solidFill>
              </a:rPr>
              <a:t>Листья дуба почернели и  начали </a:t>
            </a:r>
            <a:r>
              <a:rPr lang="ru-RU" sz="2800" i="1" dirty="0" smtClean="0">
                <a:solidFill>
                  <a:srgbClr val="002060"/>
                </a:solidFill>
              </a:rPr>
              <a:t>опадать. 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36281" y="2071678"/>
            <a:ext cx="4036247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259632" y="3068960"/>
            <a:ext cx="3803410" cy="100298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вводными словами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220072" y="3068960"/>
            <a:ext cx="3743126" cy="128873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915816" y="4357694"/>
            <a:ext cx="3585010" cy="130355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сказуемыми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500034" y="2071678"/>
            <a:ext cx="8467501" cy="3589570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915816" y="4357694"/>
            <a:ext cx="3640274" cy="130355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899551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116632"/>
            <a:ext cx="8072494" cy="1800200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 вид предложения.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Кроет уж лист золотой влажную землю в лесу смело топчу я ногой вешнюю леса красу. 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36281" y="2071678"/>
            <a:ext cx="4036247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259632" y="3068960"/>
            <a:ext cx="3803410" cy="100298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вводными словами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220072" y="3068960"/>
            <a:ext cx="3743126" cy="128873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915816" y="4357694"/>
            <a:ext cx="3585010" cy="130355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сказуемыми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500034" y="1918932"/>
            <a:ext cx="8429947" cy="3742316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71498" y="3054140"/>
            <a:ext cx="3640274" cy="130355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535907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116632"/>
            <a:ext cx="8072494" cy="1800200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 вид предложения. Знаки препинания не расставлены:</a:t>
            </a:r>
          </a:p>
          <a:p>
            <a:pPr algn="ctr"/>
            <a:r>
              <a:rPr lang="ru-RU" sz="2800" i="1" dirty="0">
                <a:solidFill>
                  <a:srgbClr val="002060"/>
                </a:solidFill>
              </a:rPr>
              <a:t>Бабушка подоила корову и налила внучкам </a:t>
            </a:r>
            <a:r>
              <a:rPr lang="ru-RU" sz="2800" i="1" dirty="0" smtClean="0">
                <a:solidFill>
                  <a:srgbClr val="002060"/>
                </a:solidFill>
              </a:rPr>
              <a:t>молочка. 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36281" y="2071678"/>
            <a:ext cx="4036247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259632" y="3068960"/>
            <a:ext cx="3803410" cy="100298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вводными словами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220072" y="3068960"/>
            <a:ext cx="3743126" cy="128873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915816" y="4357694"/>
            <a:ext cx="3585010" cy="130355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сказуемыми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500034" y="1916832"/>
            <a:ext cx="8463164" cy="3744416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915816" y="4357694"/>
            <a:ext cx="3640274" cy="130355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97575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116632"/>
            <a:ext cx="8072494" cy="1800200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Укажи вид предложения. ( Знаки препинания не расставлены)</a:t>
            </a:r>
            <a:r>
              <a:rPr lang="ru-RU" sz="2800" dirty="0" smtClean="0">
                <a:solidFill>
                  <a:srgbClr val="002060"/>
                </a:solidFill>
              </a:rPr>
              <a:t>:</a:t>
            </a:r>
          </a:p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Дождя отшумевшего капли тихонько по листьям текли тихонько шептались деревья кукушка кричала вдали</a:t>
            </a:r>
            <a:r>
              <a:rPr lang="ru-RU" sz="2800" i="1" dirty="0" smtClean="0">
                <a:solidFill>
                  <a:srgbClr val="002060"/>
                </a:solidFill>
              </a:rPr>
              <a:t>. 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36281" y="2071678"/>
            <a:ext cx="4036247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259632" y="3068960"/>
            <a:ext cx="3803410" cy="100298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вводными словами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220072" y="3068960"/>
            <a:ext cx="3743126" cy="128873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915816" y="4357694"/>
            <a:ext cx="3585010" cy="130355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сказуемыми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586112" y="2057183"/>
            <a:ext cx="8463163" cy="3589571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20072" y="3122668"/>
            <a:ext cx="3640274" cy="130355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206450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hlinkClick r:id="rId2"/>
              </a:rPr>
              <a:t>Фон</a:t>
            </a:r>
            <a:endParaRPr lang="ru-RU" dirty="0" smtClean="0"/>
          </a:p>
          <a:p>
            <a:pPr algn="ctr"/>
            <a:r>
              <a:rPr lang="ru-RU" dirty="0" smtClean="0">
                <a:hlinkClick r:id="rId3"/>
              </a:rPr>
              <a:t>Маша</a:t>
            </a:r>
            <a:endParaRPr lang="ru-RU" dirty="0" smtClean="0"/>
          </a:p>
          <a:p>
            <a:pPr algn="ctr"/>
            <a:r>
              <a:rPr lang="ru-RU" dirty="0" smtClean="0">
                <a:hlinkClick r:id="rId4"/>
              </a:rPr>
              <a:t>Медведь</a:t>
            </a:r>
            <a:endParaRPr lang="ru-RU" dirty="0" smtClean="0"/>
          </a:p>
          <a:p>
            <a:pPr algn="ctr"/>
            <a:r>
              <a:rPr lang="ru-RU" dirty="0" smtClean="0">
                <a:hlinkClick r:id="rId5"/>
              </a:rPr>
              <a:t>Звуки</a:t>
            </a:r>
            <a:endParaRPr lang="ru-RU" dirty="0" smtClean="0"/>
          </a:p>
          <a:p>
            <a:pPr algn="ctr"/>
            <a:r>
              <a:rPr lang="ru-RU" dirty="0" smtClean="0">
                <a:hlinkClick r:id="rId6"/>
              </a:rPr>
              <a:t>Карандаши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7" action="ppaction://hlinksldjump" highlightClick="1"/>
          </p:cNvPr>
          <p:cNvSpPr/>
          <p:nvPr/>
        </p:nvSpPr>
        <p:spPr>
          <a:xfrm>
            <a:off x="8143900" y="6000768"/>
            <a:ext cx="648072" cy="576064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358214" y="214290"/>
            <a:ext cx="571504" cy="571504"/>
          </a:xfrm>
          <a:prstGeom prst="mathMultiply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85728"/>
            <a:ext cx="8072494" cy="1559096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Когда зайка сидел спокойно ушки его лежали на спинке</a:t>
            </a:r>
            <a:r>
              <a:rPr lang="ru-RU" sz="2800" i="1" dirty="0" smtClean="0">
                <a:solidFill>
                  <a:srgbClr val="002060"/>
                </a:solidFill>
              </a:rPr>
              <a:t>.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5" y="2071678"/>
            <a:ext cx="4036246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73596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071628"/>
            <a:ext cx="3607240" cy="128606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</a:t>
            </a:r>
            <a:r>
              <a:rPr lang="ru-RU" sz="3200" dirty="0" err="1" smtClean="0">
                <a:solidFill>
                  <a:srgbClr val="002060"/>
                </a:solidFill>
              </a:rPr>
              <a:t>осложн</a:t>
            </a:r>
            <a:r>
              <a:rPr lang="ru-RU" sz="3200" dirty="0" smtClean="0">
                <a:solidFill>
                  <a:srgbClr val="002060"/>
                </a:solidFill>
              </a:rPr>
              <a:t>. </a:t>
            </a:r>
            <a:r>
              <a:rPr lang="ru-RU" sz="3200" dirty="0" err="1">
                <a:solidFill>
                  <a:srgbClr val="002060"/>
                </a:solidFill>
              </a:rPr>
              <a:t>о</a:t>
            </a:r>
            <a:r>
              <a:rPr lang="ru-RU" sz="3200" dirty="0" err="1" smtClean="0">
                <a:solidFill>
                  <a:srgbClr val="002060"/>
                </a:solidFill>
              </a:rPr>
              <a:t>днородн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357694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</a:t>
            </a:r>
            <a:r>
              <a:rPr lang="ru-RU" sz="3200" dirty="0" smtClean="0">
                <a:solidFill>
                  <a:srgbClr val="002060"/>
                </a:solidFill>
              </a:rPr>
              <a:t>. подлежащими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614740" y="1956826"/>
            <a:ext cx="8421755" cy="3372975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14741" y="2071678"/>
            <a:ext cx="3921539" cy="10705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798423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85728"/>
            <a:ext cx="8072494" cy="1559096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Гроза прошла и ветка белых роз в окно мне дышит ароматом</a:t>
            </a:r>
            <a:r>
              <a:rPr lang="ru-RU" sz="2800" i="1" dirty="0" smtClean="0">
                <a:solidFill>
                  <a:srgbClr val="002060"/>
                </a:solidFill>
              </a:rPr>
              <a:t>.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5" y="2071678"/>
            <a:ext cx="4036246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73596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071628"/>
            <a:ext cx="3607240" cy="128606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</a:t>
            </a:r>
            <a:r>
              <a:rPr lang="ru-RU" sz="3200" dirty="0" err="1" smtClean="0">
                <a:solidFill>
                  <a:srgbClr val="002060"/>
                </a:solidFill>
              </a:rPr>
              <a:t>осложн</a:t>
            </a:r>
            <a:r>
              <a:rPr lang="ru-RU" sz="3200" dirty="0" smtClean="0">
                <a:solidFill>
                  <a:srgbClr val="002060"/>
                </a:solidFill>
              </a:rPr>
              <a:t>. </a:t>
            </a:r>
            <a:r>
              <a:rPr lang="ru-RU" sz="3200" dirty="0" err="1">
                <a:solidFill>
                  <a:srgbClr val="002060"/>
                </a:solidFill>
              </a:rPr>
              <a:t>о</a:t>
            </a:r>
            <a:r>
              <a:rPr lang="ru-RU" sz="3200" dirty="0" err="1" smtClean="0">
                <a:solidFill>
                  <a:srgbClr val="002060"/>
                </a:solidFill>
              </a:rPr>
              <a:t>днородн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357694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</a:t>
            </a:r>
            <a:r>
              <a:rPr lang="ru-RU" sz="3200" dirty="0" smtClean="0">
                <a:solidFill>
                  <a:srgbClr val="002060"/>
                </a:solidFill>
              </a:rPr>
              <a:t>. подлежащими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614741" y="1956826"/>
            <a:ext cx="8421755" cy="3372975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682101" y="2046997"/>
            <a:ext cx="3759482" cy="104021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4345218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0"/>
            <a:ext cx="8072494" cy="1736415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человеке должно быть всё прекрасно и лицо и одежда и душа и мысли.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1844825"/>
            <a:ext cx="4036247" cy="1292498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 и </a:t>
            </a:r>
            <a:r>
              <a:rPr lang="ru-RU" sz="3200" dirty="0" err="1" smtClean="0">
                <a:solidFill>
                  <a:srgbClr val="002060"/>
                </a:solidFill>
              </a:rPr>
              <a:t>обобщ</a:t>
            </a:r>
            <a:r>
              <a:rPr lang="ru-RU" sz="3200" dirty="0" smtClean="0">
                <a:solidFill>
                  <a:srgbClr val="002060"/>
                </a:solidFill>
              </a:rPr>
              <a:t>. словом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73596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513122" y="3188056"/>
            <a:ext cx="3420000" cy="1020170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933122" y="3137323"/>
            <a:ext cx="4103374" cy="107057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357694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 неосложнённое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325403" y="1868637"/>
            <a:ext cx="8711093" cy="3372975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8710" y="1819689"/>
            <a:ext cx="3978894" cy="12924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828962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28710" y="48713"/>
            <a:ext cx="8072494" cy="1580088"/>
          </a:xfrm>
          <a:prstGeom prst="roundRect">
            <a:avLst/>
          </a:prstGeom>
          <a:solidFill>
            <a:srgbClr val="26E22F"/>
          </a:solidFill>
          <a:ln w="5715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конце ноября выпал первый лёгкий</a:t>
            </a: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снежок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1844825"/>
            <a:ext cx="4036247" cy="1292498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</a:t>
            </a:r>
            <a:r>
              <a:rPr lang="ru-RU" sz="3200" dirty="0" smtClean="0">
                <a:solidFill>
                  <a:srgbClr val="002060"/>
                </a:solidFill>
              </a:rPr>
              <a:t>. членами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73596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513122" y="3188056"/>
            <a:ext cx="3420000" cy="1020170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933122" y="3137323"/>
            <a:ext cx="4103374" cy="107057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518158" y="4357694"/>
            <a:ext cx="4002286" cy="130355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</a:t>
            </a:r>
            <a:r>
              <a:rPr lang="ru-RU" sz="3200" dirty="0" smtClean="0">
                <a:solidFill>
                  <a:srgbClr val="002060"/>
                </a:solidFill>
              </a:rPr>
              <a:t>, определения неоднородные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528710" y="1845084"/>
            <a:ext cx="8593069" cy="3816164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518157" y="4336796"/>
            <a:ext cx="4002288" cy="132445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135138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85728"/>
            <a:ext cx="8176422" cy="1714512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Ласточки пропали а вчера зарёй всё грачи летали.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143116"/>
            <a:ext cx="3999958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4023994" cy="100013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331640" y="3214686"/>
            <a:ext cx="396044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</a:t>
            </a:r>
            <a:r>
              <a:rPr lang="ru-RU" sz="3200" dirty="0" err="1" smtClean="0">
                <a:solidFill>
                  <a:srgbClr val="002060"/>
                </a:solidFill>
              </a:rPr>
              <a:t>бессозное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357694"/>
            <a:ext cx="3420000" cy="130355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обобщающим словом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251520" y="2083958"/>
            <a:ext cx="8892480" cy="3426253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034" y="2143116"/>
            <a:ext cx="3999958" cy="10715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3851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0"/>
            <a:ext cx="8072494" cy="1736415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Известный сибирский металлургический завод работает  на полную мощность.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1844825"/>
            <a:ext cx="4036247" cy="1292498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</a:t>
            </a:r>
            <a:r>
              <a:rPr lang="ru-RU" sz="3200" dirty="0" smtClean="0">
                <a:solidFill>
                  <a:srgbClr val="002060"/>
                </a:solidFill>
              </a:rPr>
              <a:t>. определениями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73596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513122" y="3188056"/>
            <a:ext cx="3420000" cy="1020170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933122" y="3137323"/>
            <a:ext cx="4103374" cy="107057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771799" y="4357694"/>
            <a:ext cx="3748643" cy="130355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, определения неоднородные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368786" y="1876616"/>
            <a:ext cx="8711093" cy="3784632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771799" y="4357694"/>
            <a:ext cx="3748643" cy="13728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823124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85728"/>
            <a:ext cx="8072494" cy="1428760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Ты жива ещё  моя старушка?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2071678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неосложнённое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844824"/>
            <a:ext cx="3735962" cy="122413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подлежащими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331640" y="3214686"/>
            <a:ext cx="373140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214686"/>
            <a:ext cx="3535232" cy="100013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распространённое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357694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</a:t>
            </a:r>
            <a:r>
              <a:rPr lang="ru-RU" sz="3200" dirty="0" err="1" smtClean="0">
                <a:solidFill>
                  <a:srgbClr val="002060"/>
                </a:solidFill>
              </a:rPr>
              <a:t>ослож</a:t>
            </a:r>
            <a:r>
              <a:rPr lang="ru-RU" sz="3200" dirty="0" smtClean="0">
                <a:solidFill>
                  <a:srgbClr val="002060"/>
                </a:solidFill>
              </a:rPr>
              <a:t>. обращением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938542" y="2000240"/>
            <a:ext cx="8249000" cy="3214710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19981" y="4357694"/>
            <a:ext cx="3500462" cy="10715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00"/>
        </a:solidFill>
        <a:ln>
          <a:solidFill>
            <a:srgbClr val="26E22F"/>
          </a:solidFill>
        </a:ln>
        <a:scene3d>
          <a:camera prst="orthographicFront"/>
          <a:lightRig rig="threePt" dir="t"/>
        </a:scene3d>
        <a:sp3d>
          <a:bevelT w="114300" prst="artDeco"/>
        </a:sp3d>
      </a:spPr>
      <a:bodyPr rtlCol="0" anchor="ctr"/>
      <a:lstStyle>
        <a:defPPr algn="ctr">
          <a:defRPr sz="3200" dirty="0" smtClean="0">
            <a:solidFill>
              <a:srgbClr val="00206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1069</Words>
  <Application>Microsoft Office PowerPoint</Application>
  <PresentationFormat>Экран (4:3)</PresentationFormat>
  <Paragraphs>290</Paragraphs>
  <Slides>29</Slides>
  <Notes>27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Мультимедийный тренажер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Источники:</dc:title>
  <dc:creator>валентин и наталья</dc:creator>
  <cp:lastModifiedBy>ACER001</cp:lastModifiedBy>
  <cp:revision>162</cp:revision>
  <dcterms:modified xsi:type="dcterms:W3CDTF">2017-12-01T16:29:56Z</dcterms:modified>
</cp:coreProperties>
</file>