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9" r:id="rId2"/>
    <p:sldId id="288" r:id="rId3"/>
    <p:sldId id="286" r:id="rId4"/>
    <p:sldId id="293" r:id="rId5"/>
    <p:sldId id="292" r:id="rId6"/>
    <p:sldId id="291" r:id="rId7"/>
    <p:sldId id="296" r:id="rId8"/>
    <p:sldId id="295" r:id="rId9"/>
    <p:sldId id="287" r:id="rId10"/>
    <p:sldId id="297" r:id="rId11"/>
    <p:sldId id="298" r:id="rId12"/>
    <p:sldId id="306" r:id="rId13"/>
    <p:sldId id="304" r:id="rId14"/>
    <p:sldId id="310" r:id="rId15"/>
    <p:sldId id="307" r:id="rId16"/>
    <p:sldId id="308" r:id="rId17"/>
    <p:sldId id="309" r:id="rId18"/>
    <p:sldId id="31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64" y="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FCF32-75EE-481C-BAF3-3A43982E496E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D00CA-8E8B-4EBD-88D7-5FEDD9DCB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4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47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17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2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93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2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85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71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5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306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34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97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C135E-0E05-4E8A-A89D-3A21FE3EA5A9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046FB-3C5B-4171-A4AB-2E066B2C0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98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8032" y="116632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i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 дошкольное образовательное</a:t>
            </a:r>
          </a:p>
          <a:p>
            <a:pPr algn="ctr"/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детский сад № 17</a:t>
            </a:r>
          </a:p>
          <a:p>
            <a:pPr algn="ctr"/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комбинированного вида</a:t>
            </a:r>
          </a:p>
          <a:p>
            <a:pPr algn="ctr"/>
            <a:r>
              <a:rPr lang="ru-RU" sz="1600" b="1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Санкт-Петербурга</a:t>
            </a:r>
          </a:p>
          <a:p>
            <a:pPr algn="ctr"/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ЭЛЕМЕНТАМ ГРАМОТЫ ДОШКОЛЬНИКОВ </a:t>
            </a:r>
            <a:endParaRPr lang="ru-RU" sz="4000" b="1" i="1" dirty="0">
              <a:solidFill>
                <a:srgbClr val="C00000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ОБЩИМ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НЕДОРАЗВИТИЕМ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09713" y="5729133"/>
            <a:ext cx="3669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</a:p>
          <a:p>
            <a:pPr algn="ctr"/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Онегова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Леонидовна </a:t>
            </a:r>
          </a:p>
        </p:txBody>
      </p:sp>
    </p:spTree>
    <p:extLst>
      <p:ext uri="{BB962C8B-B14F-4D97-AF65-F5344CB8AC3E}">
        <p14:creationId xmlns:p14="http://schemas.microsoft.com/office/powerpoint/2010/main" val="40803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116632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ЗВУКАМИ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73199"/>
            <a:ext cx="896115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гласными звуками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(А,У,И,О)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Понятия: гласный звук, слово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звука на фоне других звуков, слогов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звука на фоне слова в ударной позиции (аист) и определение его места в слове (в начале слова)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звукового ряда из 2-3 звуков. Анализ слов типа «ау»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гласных звуков (у-о)</a:t>
            </a:r>
          </a:p>
          <a:p>
            <a:pPr algn="ctr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согласными звуками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(П, Т, К,М)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Понятия: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огласный звук-звонкий, глухой, звонкий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согласных звуков на фоне других звуков, на фоне открытых, закрытых слогов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взрывных согласных в слове, их места в конце слова (мак)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звуковых комплексов (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гласного звука на фоне слова, определение его места в середине слова (ком). Анализ слов из 3 звуков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твердыми, мягкими согласными. (кот. кит)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термином «слог» (МАМА)</a:t>
            </a:r>
          </a:p>
          <a:p>
            <a:pPr algn="ctr"/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парные согласными звуками</a:t>
            </a:r>
          </a:p>
          <a:p>
            <a:r>
              <a:rPr lang="ru-RU" dirty="0"/>
              <a:t>-</a:t>
            </a: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8170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761" y="639852"/>
            <a:ext cx="88924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предмет»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 о гласных, согласных звуках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картинку, в названии которой первый звук гласный, выдели первый звук</a:t>
            </a:r>
          </a:p>
          <a:p>
            <a:pPr lvl="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больше придумает слов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заданный звук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имена девочек и мальчиков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 заданный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звук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живет в домике?»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определять наличие звука в слове. Посели в домик животных, в названии которых слышится звук…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«Вагончики»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 символами-буквами). Развитие умения выделять звуки Животные поехали в город, но не знают кому в каком вагоне ехать. Помоги выделить звук и посади животное в нужный вагон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 загадку»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выдели первый (последний) звук в слове. Карточки с загадками, на обороте – отгадка </a:t>
            </a: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«Птичка», «Рыбка», «Домик»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спрятался звук в начале, в середине, в конце слова? Развитие умения определять место звука в слове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изучении лексических тем, подбираем слова на определенный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Назови домашних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животных, назови фрукты, игрушки на заданный звук</a:t>
            </a:r>
          </a:p>
          <a:p>
            <a:pPr lvl="0" fontAlgn="base"/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Дифференциация звуков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(твердости-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ягкости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звонкости-глухости)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11663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ОПРЕДЕЛЕНИЕ  ЗВУКА В СЛОВЕ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9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6" y="-52956"/>
            <a:ext cx="9144000" cy="693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838549"/>
            <a:ext cx="86409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Игры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 развитие ориентировки в пространстве</a:t>
            </a:r>
            <a:r>
              <a:rPr lang="ru-RU" altLang="ru-RU" sz="2000" dirty="0">
                <a:latin typeface="Times New Roman" pitchFamily="18" charset="0"/>
              </a:rPr>
              <a:t>, на себе, на листе </a:t>
            </a:r>
            <a:r>
              <a:rPr lang="ru-RU" altLang="ru-RU" sz="2000" dirty="0" smtClean="0">
                <a:latin typeface="Times New Roman" pitchFamily="18" charset="0"/>
              </a:rPr>
              <a:t>бумаги   </a:t>
            </a:r>
          </a:p>
          <a:p>
            <a:pPr marL="609600" indent="-609600"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Выкладывание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 </a:t>
            </a:r>
            <a:r>
              <a:rPr lang="ru-RU" altLang="ru-RU" sz="2000" dirty="0">
                <a:latin typeface="Times New Roman" pitchFamily="18" charset="0"/>
              </a:rPr>
              <a:t>из </a:t>
            </a:r>
            <a:r>
              <a:rPr lang="ru-RU" altLang="ru-RU" sz="2000" dirty="0" smtClean="0">
                <a:latin typeface="Times New Roman" pitchFamily="18" charset="0"/>
              </a:rPr>
              <a:t>палочек</a:t>
            </a:r>
            <a:endParaRPr lang="ru-RU" altLang="ru-RU" sz="2000" dirty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Определение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контурных</a:t>
            </a:r>
            <a:r>
              <a:rPr lang="ru-RU" altLang="ru-RU" sz="2000" dirty="0">
                <a:latin typeface="Times New Roman" pitchFamily="18" charset="0"/>
              </a:rPr>
              <a:t>, заштрихованных, наложенных предметов и </a:t>
            </a:r>
            <a:r>
              <a:rPr lang="ru-RU" altLang="ru-RU" sz="2000" dirty="0" smtClean="0">
                <a:latin typeface="Times New Roman" pitchFamily="18" charset="0"/>
              </a:rPr>
              <a:t>букв</a:t>
            </a:r>
            <a:endParaRPr lang="ru-RU" altLang="ru-RU" sz="2000" dirty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Выкладывание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</a:t>
            </a:r>
            <a:r>
              <a:rPr lang="ru-RU" altLang="ru-RU" sz="2000" dirty="0">
                <a:latin typeface="Times New Roman" pitchFamily="18" charset="0"/>
              </a:rPr>
              <a:t>, написанных на карточках, где </a:t>
            </a:r>
            <a:r>
              <a:rPr lang="ru-RU" altLang="ru-RU" sz="2000" dirty="0" smtClean="0">
                <a:latin typeface="Times New Roman" pitchFamily="18" charset="0"/>
              </a:rPr>
              <a:t>представлены правильные и зеркальные варианты</a:t>
            </a:r>
            <a:endParaRPr lang="ru-RU" altLang="ru-RU" sz="2000" dirty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Ощупывание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объемных букв </a:t>
            </a:r>
            <a:r>
              <a:rPr lang="ru-RU" altLang="ru-RU" sz="2000" dirty="0">
                <a:latin typeface="Times New Roman" pitchFamily="18" charset="0"/>
              </a:rPr>
              <a:t>с закрытыми глазами: определить букву, назвать, придумать слова, положить </a:t>
            </a:r>
            <a:r>
              <a:rPr lang="ru-RU" altLang="ru-RU" sz="2000" dirty="0" smtClean="0">
                <a:latin typeface="Times New Roman" pitchFamily="18" charset="0"/>
              </a:rPr>
              <a:t>правильно</a:t>
            </a:r>
            <a:endParaRPr lang="ru-RU" altLang="ru-RU" sz="2000" dirty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Обводка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и штриховка 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</a:t>
            </a:r>
            <a:r>
              <a:rPr lang="ru-RU" altLang="ru-RU" sz="2000" dirty="0">
                <a:latin typeface="Times New Roman" pitchFamily="18" charset="0"/>
              </a:rPr>
              <a:t>. Выкладывание букв из </a:t>
            </a:r>
            <a:r>
              <a:rPr lang="ru-RU" altLang="ru-RU" sz="2000" dirty="0" smtClean="0">
                <a:latin typeface="Times New Roman" pitchFamily="18" charset="0"/>
              </a:rPr>
              <a:t>природного материала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</a:pPr>
            <a:r>
              <a:rPr lang="ru-RU" altLang="ru-RU" sz="2000" dirty="0" smtClean="0">
                <a:latin typeface="Times New Roman" pitchFamily="18" charset="0"/>
              </a:rPr>
              <a:t>«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Буква 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сломалась</a:t>
            </a:r>
            <a:r>
              <a:rPr lang="ru-RU" altLang="ru-RU" sz="2000" dirty="0" smtClean="0">
                <a:latin typeface="Times New Roman" pitchFamily="18" charset="0"/>
              </a:rPr>
              <a:t>», дописать </a:t>
            </a:r>
            <a:r>
              <a:rPr lang="ru-RU" altLang="ru-RU" sz="2000" dirty="0">
                <a:latin typeface="Times New Roman" pitchFamily="18" charset="0"/>
              </a:rPr>
              <a:t>недостающие </a:t>
            </a:r>
            <a:r>
              <a:rPr lang="ru-RU" altLang="ru-RU" sz="2000" dirty="0" smtClean="0">
                <a:latin typeface="Times New Roman" pitchFamily="18" charset="0"/>
              </a:rPr>
              <a:t>элементы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Демонстрация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 в различном 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положении</a:t>
            </a:r>
            <a:r>
              <a:rPr lang="ru-RU" altLang="ru-RU" sz="2000" dirty="0" smtClean="0">
                <a:latin typeface="Times New Roman" pitchFamily="18" charset="0"/>
              </a:rPr>
              <a:t>, букв разного шрифта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Написание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 на ладони</a:t>
            </a:r>
            <a:r>
              <a:rPr lang="ru-RU" altLang="ru-RU" sz="2000" dirty="0">
                <a:latin typeface="Times New Roman" pitchFamily="18" charset="0"/>
              </a:rPr>
              <a:t>, в воздухе с закрытыми, открытыми </a:t>
            </a:r>
            <a:r>
              <a:rPr lang="ru-RU" altLang="ru-RU" sz="2000" dirty="0" smtClean="0">
                <a:latin typeface="Times New Roman" pitchFamily="18" charset="0"/>
              </a:rPr>
              <a:t>глазами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Придумывание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слов на данную букву </a:t>
            </a:r>
            <a:r>
              <a:rPr lang="ru-RU" altLang="ru-RU" sz="2000" dirty="0">
                <a:latin typeface="Times New Roman" pitchFamily="18" charset="0"/>
              </a:rPr>
              <a:t>в различной </a:t>
            </a:r>
            <a:r>
              <a:rPr lang="ru-RU" altLang="ru-RU" sz="2000" dirty="0" smtClean="0">
                <a:latin typeface="Times New Roman" pitchFamily="18" charset="0"/>
              </a:rPr>
              <a:t>позиции</a:t>
            </a: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Нахождение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 в геометрических фигурах</a:t>
            </a:r>
            <a:r>
              <a:rPr lang="ru-RU" altLang="ru-RU" sz="2000" dirty="0">
                <a:latin typeface="Times New Roman" pitchFamily="18" charset="0"/>
              </a:rPr>
              <a:t>, наложенных друг на друга, написанные одна на фоне </a:t>
            </a:r>
            <a:r>
              <a:rPr lang="ru-RU" altLang="ru-RU" sz="2000" dirty="0" smtClean="0">
                <a:latin typeface="Times New Roman" pitchFamily="18" charset="0"/>
              </a:rPr>
              <a:t>другой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Реконструирование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</a:t>
            </a:r>
            <a:r>
              <a:rPr lang="ru-RU" altLang="ru-RU" sz="2000" dirty="0">
                <a:latin typeface="Times New Roman" pitchFamily="18" charset="0"/>
              </a:rPr>
              <a:t>. Н-р: П-Н, Р-Ь, И-Н, </a:t>
            </a:r>
            <a:r>
              <a:rPr lang="ru-RU" altLang="ru-RU" sz="2000" dirty="0" smtClean="0">
                <a:latin typeface="Times New Roman" pitchFamily="18" charset="0"/>
              </a:rPr>
              <a:t>Г-Т, 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добавлением элементов</a:t>
            </a:r>
            <a:r>
              <a:rPr lang="ru-RU" altLang="ru-RU" sz="2000" dirty="0">
                <a:latin typeface="Times New Roman" pitchFamily="18" charset="0"/>
              </a:rPr>
              <a:t>: Л-А, К-Ж, З-В, </a:t>
            </a:r>
            <a:r>
              <a:rPr lang="ru-RU" altLang="ru-RU" sz="2000" dirty="0" smtClean="0">
                <a:latin typeface="Times New Roman" pitchFamily="18" charset="0"/>
              </a:rPr>
              <a:t>Г-Б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Выкладывание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 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палочек  </a:t>
            </a:r>
            <a:r>
              <a:rPr lang="ru-RU" altLang="ru-RU" sz="2000" dirty="0" smtClean="0">
                <a:latin typeface="Times New Roman" pitchFamily="18" charset="0"/>
              </a:rPr>
              <a:t>2</a:t>
            </a:r>
            <a:r>
              <a:rPr lang="ru-RU" altLang="ru-RU" sz="2000" dirty="0">
                <a:latin typeface="Times New Roman" pitchFamily="18" charset="0"/>
              </a:rPr>
              <a:t>, </a:t>
            </a:r>
            <a:r>
              <a:rPr lang="ru-RU" altLang="ru-RU" sz="2000" dirty="0" smtClean="0">
                <a:latin typeface="Times New Roman" pitchFamily="18" charset="0"/>
              </a:rPr>
              <a:t>3, 4 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Конструирование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букв из 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элементов </a:t>
            </a:r>
            <a:r>
              <a:rPr lang="ru-RU" altLang="ru-RU" sz="2000" dirty="0" smtClean="0">
                <a:latin typeface="Times New Roman" pitchFamily="18" charset="0"/>
              </a:rPr>
              <a:t>(палочки, овалы, полуовалы)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Игры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: «Что изменилось?, Какой буквы не стало</a:t>
            </a:r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?, </a:t>
            </a:r>
            <a:r>
              <a:rPr lang="ru-RU" altLang="ru-RU" sz="2000" dirty="0" smtClean="0">
                <a:latin typeface="Times New Roman" pitchFamily="18" charset="0"/>
              </a:rPr>
              <a:t>поставь </a:t>
            </a:r>
            <a:r>
              <a:rPr lang="ru-RU" altLang="ru-RU" sz="2000" dirty="0">
                <a:latin typeface="Times New Roman" pitchFamily="18" charset="0"/>
              </a:rPr>
              <a:t>буквы в первоначальном </a:t>
            </a:r>
            <a:r>
              <a:rPr lang="ru-RU" altLang="ru-RU" sz="2000" dirty="0" smtClean="0">
                <a:latin typeface="Times New Roman" pitchFamily="18" charset="0"/>
              </a:rPr>
              <a:t>порядке»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«Бег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 дорожке» </a:t>
            </a:r>
            <a:r>
              <a:rPr lang="ru-RU" altLang="ru-RU" sz="2000" dirty="0">
                <a:latin typeface="Times New Roman" pitchFamily="18" charset="0"/>
              </a:rPr>
              <a:t>из </a:t>
            </a:r>
            <a:r>
              <a:rPr lang="ru-RU" altLang="ru-RU" sz="2000" dirty="0" smtClean="0">
                <a:latin typeface="Times New Roman" pitchFamily="18" charset="0"/>
              </a:rPr>
              <a:t>букв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260648"/>
            <a:ext cx="8136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НА УРОВНЕ БУКВЫ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75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843"/>
            <a:ext cx="8712968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alt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Анализ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обратного слога</a:t>
            </a:r>
            <a:r>
              <a:rPr lang="ru-RU" altLang="ru-RU" sz="2400" dirty="0">
                <a:latin typeface="Times New Roman" pitchFamily="18" charset="0"/>
              </a:rPr>
              <a:t>, составление схемы, из букв, печатание, </a:t>
            </a:r>
            <a:r>
              <a:rPr lang="ru-RU" altLang="ru-RU" sz="2400" dirty="0" smtClean="0">
                <a:latin typeface="Times New Roman" pitchFamily="18" charset="0"/>
              </a:rPr>
              <a:t>чтение</a:t>
            </a:r>
            <a:endParaRPr lang="ru-RU" alt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Анализ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прямого слога</a:t>
            </a:r>
            <a:r>
              <a:rPr lang="ru-RU" altLang="ru-RU" sz="2400" b="1" dirty="0">
                <a:latin typeface="Times New Roman" pitchFamily="18" charset="0"/>
              </a:rPr>
              <a:t>,</a:t>
            </a:r>
            <a:r>
              <a:rPr lang="ru-RU" altLang="ru-RU" sz="2400" dirty="0">
                <a:latin typeface="Times New Roman" pitchFamily="18" charset="0"/>
              </a:rPr>
              <a:t> записать, </a:t>
            </a:r>
            <a:r>
              <a:rPr lang="ru-RU" altLang="ru-RU" sz="2400" dirty="0" smtClean="0">
                <a:latin typeface="Times New Roman" pitchFamily="18" charset="0"/>
              </a:rPr>
              <a:t>прочитать</a:t>
            </a:r>
            <a:endParaRPr lang="ru-RU" alt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Придумывание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слогов по 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схеме</a:t>
            </a:r>
            <a:endParaRPr lang="ru-RU" altLang="ru-RU" sz="24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Чтение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слогов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</a:rPr>
              <a:t>с использованием «движущихся лент», «окошечек</a:t>
            </a:r>
            <a:r>
              <a:rPr lang="ru-RU" altLang="ru-RU" sz="2400" dirty="0" smtClean="0">
                <a:latin typeface="Times New Roman" pitchFamily="18" charset="0"/>
              </a:rPr>
              <a:t>»</a:t>
            </a:r>
            <a:endParaRPr lang="ru-RU" alt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звукового состава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</a:rPr>
              <a:t>обратных и прямых слогов, состоящих из одинаковых звуков (ум- </a:t>
            </a:r>
            <a:r>
              <a:rPr lang="ru-RU" altLang="ru-RU" sz="2400" dirty="0" err="1">
                <a:latin typeface="Times New Roman" pitchFamily="18" charset="0"/>
              </a:rPr>
              <a:t>му</a:t>
            </a:r>
            <a:r>
              <a:rPr lang="ru-RU" altLang="ru-RU" sz="2400" dirty="0">
                <a:latin typeface="Times New Roman" pitchFamily="18" charset="0"/>
              </a:rPr>
              <a:t>), с последующей записью </a:t>
            </a:r>
            <a:r>
              <a:rPr lang="ru-RU" altLang="ru-RU" sz="2400" dirty="0" smtClean="0">
                <a:latin typeface="Times New Roman" pitchFamily="18" charset="0"/>
              </a:rPr>
              <a:t>парами</a:t>
            </a:r>
            <a:endParaRPr lang="ru-RU" alt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Игры: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«Скажи наоборот»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</a:rPr>
              <a:t>(</a:t>
            </a:r>
            <a:r>
              <a:rPr lang="ru-RU" altLang="ru-RU" sz="2400" dirty="0" err="1" smtClean="0">
                <a:latin typeface="Times New Roman" pitchFamily="18" charset="0"/>
              </a:rPr>
              <a:t>ма</a:t>
            </a:r>
            <a:r>
              <a:rPr lang="ru-RU" altLang="ru-RU" sz="2400" dirty="0" smtClean="0">
                <a:latin typeface="Times New Roman" pitchFamily="18" charset="0"/>
              </a:rPr>
              <a:t> - </a:t>
            </a:r>
            <a:r>
              <a:rPr lang="ru-RU" altLang="ru-RU" sz="2400" dirty="0" err="1">
                <a:latin typeface="Times New Roman" pitchFamily="18" charset="0"/>
              </a:rPr>
              <a:t>мя</a:t>
            </a:r>
            <a:r>
              <a:rPr lang="ru-RU" altLang="ru-RU" sz="2400" dirty="0">
                <a:latin typeface="Times New Roman" pitchFamily="18" charset="0"/>
              </a:rPr>
              <a:t>, </a:t>
            </a:r>
            <a:r>
              <a:rPr lang="ru-RU" altLang="ru-RU" sz="2400" dirty="0" err="1" smtClean="0">
                <a:latin typeface="Times New Roman" pitchFamily="18" charset="0"/>
              </a:rPr>
              <a:t>ма</a:t>
            </a:r>
            <a:r>
              <a:rPr lang="ru-RU" altLang="ru-RU" sz="2400" dirty="0" smtClean="0">
                <a:latin typeface="Times New Roman" pitchFamily="18" charset="0"/>
              </a:rPr>
              <a:t> - </a:t>
            </a:r>
            <a:r>
              <a:rPr lang="ru-RU" altLang="ru-RU" sz="2400" dirty="0" err="1">
                <a:latin typeface="Times New Roman" pitchFamily="18" charset="0"/>
              </a:rPr>
              <a:t>ам</a:t>
            </a:r>
            <a:r>
              <a:rPr lang="ru-RU" altLang="ru-RU" sz="2400" dirty="0" smtClean="0">
                <a:latin typeface="Times New Roman" pitchFamily="18" charset="0"/>
              </a:rPr>
              <a:t>)</a:t>
            </a:r>
            <a:endParaRPr lang="ru-RU" alt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Придумывание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слов на заданный 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слог</a:t>
            </a:r>
            <a:r>
              <a:rPr lang="ru-RU" altLang="ru-RU" sz="2400" dirty="0" smtClean="0">
                <a:latin typeface="Times New Roman" pitchFamily="18" charset="0"/>
              </a:rPr>
              <a:t>, </a:t>
            </a:r>
            <a:r>
              <a:rPr lang="ru-RU" altLang="ru-RU" sz="2400" dirty="0" err="1" smtClean="0">
                <a:latin typeface="Times New Roman" pitchFamily="18" charset="0"/>
              </a:rPr>
              <a:t>ро</a:t>
            </a:r>
            <a:r>
              <a:rPr lang="ru-RU" altLang="ru-RU" sz="2400" dirty="0" smtClean="0">
                <a:latin typeface="Times New Roman" pitchFamily="18" charset="0"/>
              </a:rPr>
              <a:t>- </a:t>
            </a:r>
            <a:r>
              <a:rPr lang="ru-RU" altLang="ru-RU" sz="2400" dirty="0">
                <a:latin typeface="Times New Roman" pitchFamily="18" charset="0"/>
              </a:rPr>
              <a:t>за, </a:t>
            </a:r>
            <a:r>
              <a:rPr lang="ru-RU" altLang="ru-RU" sz="2400" dirty="0" err="1" smtClean="0">
                <a:latin typeface="Times New Roman" pitchFamily="18" charset="0"/>
              </a:rPr>
              <a:t>ро</a:t>
            </a:r>
            <a:r>
              <a:rPr lang="ru-RU" altLang="ru-RU" sz="2400" dirty="0" smtClean="0">
                <a:latin typeface="Times New Roman" pitchFamily="18" charset="0"/>
              </a:rPr>
              <a:t>- </a:t>
            </a:r>
            <a:r>
              <a:rPr lang="ru-RU" altLang="ru-RU" sz="2400" dirty="0">
                <a:latin typeface="Times New Roman" pitchFamily="18" charset="0"/>
              </a:rPr>
              <a:t>ща, </a:t>
            </a:r>
            <a:r>
              <a:rPr lang="ru-RU" altLang="ru-RU" sz="2400" dirty="0" err="1" smtClean="0">
                <a:latin typeface="Times New Roman" pitchFamily="18" charset="0"/>
              </a:rPr>
              <a:t>ро</a:t>
            </a:r>
            <a:r>
              <a:rPr lang="ru-RU" altLang="ru-RU" sz="2400" dirty="0" smtClean="0">
                <a:latin typeface="Times New Roman" pitchFamily="18" charset="0"/>
              </a:rPr>
              <a:t>- </a:t>
            </a:r>
            <a:r>
              <a:rPr lang="ru-RU" altLang="ru-RU" sz="2400" dirty="0">
                <a:latin typeface="Times New Roman" pitchFamily="18" charset="0"/>
              </a:rPr>
              <a:t>бот </a:t>
            </a: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«Живые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слоги»,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</a:rPr>
              <a:t>составляют названные слоги из </a:t>
            </a:r>
            <a:r>
              <a:rPr lang="ru-RU" altLang="ru-RU" sz="2400" dirty="0" smtClean="0">
                <a:latin typeface="Times New Roman" pitchFamily="18" charset="0"/>
              </a:rPr>
              <a:t>букв</a:t>
            </a:r>
            <a:endParaRPr lang="ru-RU" altLang="ru-RU" sz="2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«Кто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больше?»,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</a:rPr>
              <a:t>заменяют гласные при согласной, и наоборот, согласные при одинаковой </a:t>
            </a:r>
            <a:r>
              <a:rPr lang="ru-RU" altLang="ru-RU" sz="2400" dirty="0" smtClean="0">
                <a:latin typeface="Times New Roman" pitchFamily="18" charset="0"/>
              </a:rPr>
              <a:t>гласной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слово», «Добавь слоги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слово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 слово нужным слогом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ru-RU" altLang="ru-RU" sz="2400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332656"/>
            <a:ext cx="7415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НА УРОВНЕ СЛОГА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75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800395"/>
            <a:ext cx="871296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ЗВУКО-БУКВЕННЫЙ АНАЛИЗ СЛОВ</a:t>
            </a: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Огонек»,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выкладываются, записываются только гласные в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схемы слова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выкладывание из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«Живые буквы»,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преобразование слов, слогов с помощью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</a:t>
            </a: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«Веселые картинки»,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слов по первым и последним звукам в названии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«Путаница»,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слов из перепутанных слов,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слогов</a:t>
            </a:r>
            <a:endParaRPr lang="ru-RU" sz="21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СЛОВА НА СЛОГИ, ОПРЕДЕЛЯЕМ КОЛИЧЕСТВО СЛОГОВ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«Поезд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«Корабли», «Ракеты», «Пирамида», «Посылки», «Магазин игрушек», «Отправляем животных в полет (плавание</a:t>
            </a:r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 </a:t>
            </a: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дальше?»,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шаг на каждый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</a:t>
            </a: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вокруг?»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называем предметы, определяем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слоги </a:t>
            </a: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Клумбы», «Полянки</a:t>
            </a:r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 слоги, подбираем слова с 1,2,3 слогами по теме цветы, насекомые, деревья, «Зоопарк», рассели животных по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клеткам</a:t>
            </a: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</a:t>
            </a:r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мешочек»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вынимают, называют, делят на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слоги </a:t>
            </a: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цифру </a:t>
            </a:r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1, 2, 3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«Молчанка</a:t>
            </a:r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1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63530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НА УРОВНЕ СЛОВА</a:t>
            </a:r>
          </a:p>
        </p:txBody>
      </p:sp>
    </p:spTree>
    <p:extLst>
      <p:ext uri="{BB962C8B-B14F-4D97-AF65-F5344CB8AC3E}">
        <p14:creationId xmlns:p14="http://schemas.microsoft.com/office/powerpoint/2010/main" val="374094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195" y="664973"/>
            <a:ext cx="8999806" cy="649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200" dirty="0">
                <a:solidFill>
                  <a:srgbClr val="003366"/>
                </a:solidFill>
                <a:latin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слово», «Разрезные картинки на слоги», «Буквы рассыпались»,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произносится по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слогам, буквам назови слово </a:t>
            </a: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«Доскажи словечко»,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дополнить слоги одинаковым слогом; подобрать к слогу разные слоги, чтобы получились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«Рифма – не рифма»,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ряда слов выделить слово не в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рифму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«Слушай внимательно – называй правильно»,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 предложение, стих, поговорку и назови все слова с заданным звуком,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слогом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«Запомни и повтори»,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слов в определенной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последовательности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слов к слоговым схемам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составление слоговых схем к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слову</a:t>
            </a:r>
          </a:p>
          <a:p>
            <a:r>
              <a:rPr lang="ru-RU" sz="21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Логогрифы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отгадай загаданное слово путем прибавления или отбрасывания буквы (звука). Н-р, гроза-роза, вол-волк,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арки-марки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Метаграммы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отгадай загаданное слово с помощью замены одной буквы другой. Н-р, жилет-билет,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лапки-шапки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Анаграммы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напиши новое слово из тех же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букв. Н-р, валик-вилка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арифметика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напиши слово, используя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знаки. </a:t>
            </a:r>
          </a:p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Н-р,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 + игры =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тигры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Составь, как можно больше слов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написанного слова, используя только буквы данного слова. Н-р, жаворонок- жар, ворон</a:t>
            </a:r>
          </a:p>
          <a:p>
            <a:r>
              <a:rPr lang="ru-RU" sz="21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Разгадывание ребусов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решение кроссвордов, чтение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изографов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lnSpc>
                <a:spcPct val="90000"/>
              </a:lnSpc>
            </a:pPr>
            <a:endParaRPr lang="ru-RU" alt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4274" y="141753"/>
            <a:ext cx="8172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И УПРАЖНЕНИЯ СО СЛОВОМ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35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1128" y="809892"/>
            <a:ext cx="8784976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Знакомство с термином предложение</a:t>
            </a:r>
            <a:endParaRPr lang="ru-RU" alt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Повторение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ряда слов в данной 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последовательности</a:t>
            </a:r>
            <a:endParaRPr lang="ru-RU" alt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Называние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картинок после их показа </a:t>
            </a:r>
            <a:r>
              <a:rPr lang="ru-RU" altLang="ru-RU" sz="2400" dirty="0">
                <a:latin typeface="Times New Roman" pitchFamily="18" charset="0"/>
              </a:rPr>
              <a:t>в том же </a:t>
            </a:r>
            <a:r>
              <a:rPr lang="ru-RU" altLang="ru-RU" sz="2400" dirty="0" smtClean="0">
                <a:latin typeface="Times New Roman" pitchFamily="18" charset="0"/>
              </a:rPr>
              <a:t>порядке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Восстановление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нарушенной последовательности</a:t>
            </a:r>
            <a:r>
              <a:rPr lang="ru-RU" alt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</a:rPr>
              <a:t>показанного ряда </a:t>
            </a:r>
            <a:r>
              <a:rPr lang="ru-RU" altLang="ru-RU" sz="2400" dirty="0" smtClean="0">
                <a:latin typeface="Times New Roman" pitchFamily="18" charset="0"/>
              </a:rPr>
              <a:t>картинок</a:t>
            </a:r>
            <a:endParaRPr lang="ru-RU" alt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предложений по демонстрируемому действию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одно сюжетной картинке, предметной картинке, опорному слову 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схем предложений</a:t>
            </a:r>
            <a:r>
              <a:rPr lang="ru-RU" altLang="ru-RU" sz="2400" dirty="0">
                <a:latin typeface="Times New Roman" pitchFamily="18" charset="0"/>
              </a:rPr>
              <a:t>: </a:t>
            </a:r>
            <a:r>
              <a:rPr lang="ru-RU" altLang="ru-RU" sz="2400" dirty="0" smtClean="0">
                <a:latin typeface="Times New Roman" pitchFamily="18" charset="0"/>
              </a:rPr>
              <a:t>без предлогов; с предлогами 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«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Помоги Незнайке», </a:t>
            </a:r>
            <a:r>
              <a:rPr lang="ru-RU" altLang="ru-RU" sz="2400" dirty="0">
                <a:latin typeface="Times New Roman" pitchFamily="18" charset="0"/>
              </a:rPr>
              <a:t>подобрать пропущенный предлог, подобрать нужный предлог, вместо ошибочного</a:t>
            </a:r>
            <a:endParaRPr lang="ru-RU" altLang="ru-RU" sz="24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предложений по 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схемам</a:t>
            </a:r>
            <a:endParaRPr lang="ru-RU" alt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предложений из несогласованных слов</a:t>
            </a:r>
            <a:r>
              <a:rPr lang="ru-RU" altLang="ru-RU" sz="2400" dirty="0">
                <a:latin typeface="Times New Roman" pitchFamily="18" charset="0"/>
              </a:rPr>
              <a:t>, перестановка слов, с целью получения нужной </a:t>
            </a:r>
            <a:r>
              <a:rPr lang="ru-RU" altLang="ru-RU" sz="2400" dirty="0" smtClean="0">
                <a:latin typeface="Times New Roman" pitchFamily="18" charset="0"/>
              </a:rPr>
              <a:t>фразы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>
                <a:latin typeface="Times New Roman" pitchFamily="18" charset="0"/>
              </a:rPr>
              <a:t>Игры: 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«Подружи слова» </a:t>
            </a:r>
            <a:r>
              <a:rPr lang="ru-RU" altLang="ru-RU" sz="2400" dirty="0" smtClean="0">
                <a:latin typeface="Times New Roman" pitchFamily="18" charset="0"/>
              </a:rPr>
              <a:t>работа с деформированным предложением</a:t>
            </a:r>
          </a:p>
          <a:p>
            <a:pPr>
              <a:lnSpc>
                <a:spcPct val="90000"/>
              </a:lnSpc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«Прятки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» </a:t>
            </a:r>
            <a:r>
              <a:rPr lang="ru-RU" altLang="ru-RU" sz="2400" dirty="0" smtClean="0">
                <a:latin typeface="Times New Roman" pitchFamily="18" charset="0"/>
              </a:rPr>
              <a:t>найди, спрячь предмет. Где нашел машинку?, полный ответ с употреблением правильного предлога</a:t>
            </a:r>
            <a:r>
              <a:rPr lang="ru-RU" altLang="ru-RU" sz="2400" dirty="0"/>
              <a:t> </a:t>
            </a:r>
            <a:endParaRPr lang="ru-RU" altLang="ru-RU" sz="2400" dirty="0" smtClean="0"/>
          </a:p>
          <a:p>
            <a:pPr>
              <a:lnSpc>
                <a:spcPct val="9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«Помоги Буратино закончить предложения»</a:t>
            </a:r>
            <a:endParaRPr lang="ru-RU" alt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15449"/>
            <a:ext cx="824440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РАБОТА С  ПРЕДЛОЖЕНИЕМ</a:t>
            </a:r>
            <a:endParaRPr lang="ru-RU" altLang="ru-RU" sz="3200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94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388442"/>
            <a:ext cx="8784976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800" dirty="0" smtClean="0">
                <a:latin typeface="Times New Roman" pitchFamily="18" charset="0"/>
              </a:rPr>
              <a:t>Обучаясь грамоте дети пополняют </a:t>
            </a:r>
            <a:r>
              <a:rPr lang="ru-RU" altLang="ru-RU" sz="2800" dirty="0">
                <a:latin typeface="Times New Roman" pitchFamily="18" charset="0"/>
              </a:rPr>
              <a:t>активный словарь</a:t>
            </a:r>
            <a:r>
              <a:rPr lang="ru-RU" altLang="ru-RU" sz="2800" dirty="0" smtClean="0">
                <a:latin typeface="Times New Roman" pitchFamily="18" charset="0"/>
              </a:rPr>
              <a:t>, </a:t>
            </a:r>
            <a:r>
              <a:rPr lang="ru-RU" altLang="ru-RU" sz="2800" dirty="0">
                <a:latin typeface="Times New Roman" pitchFamily="18" charset="0"/>
              </a:rPr>
              <a:t>учатся пересказам, различным видам составления рассказов, учат стихи по </a:t>
            </a:r>
            <a:r>
              <a:rPr lang="ru-RU" altLang="ru-RU" sz="2800" dirty="0" smtClean="0">
                <a:latin typeface="Times New Roman" pitchFamily="18" charset="0"/>
              </a:rPr>
              <a:t> теме, </a:t>
            </a:r>
            <a:r>
              <a:rPr lang="ru-RU" altLang="ru-RU" sz="2800" dirty="0">
                <a:latin typeface="Times New Roman" pitchFamily="18" charset="0"/>
              </a:rPr>
              <a:t>драматизируют </a:t>
            </a:r>
            <a:r>
              <a:rPr lang="ru-RU" altLang="ru-RU" sz="2800" dirty="0" smtClean="0">
                <a:latin typeface="Times New Roman" pitchFamily="18" charset="0"/>
              </a:rPr>
              <a:t>сказки</a:t>
            </a:r>
            <a:endParaRPr lang="ru-RU" altLang="ru-RU" sz="28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altLang="ru-RU" sz="2800" b="1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рассказов 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 использованием </a:t>
            </a:r>
            <a:r>
              <a:rPr lang="ru-RU" alt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мнемотаблиц</a:t>
            </a:r>
            <a:endParaRPr lang="ru-RU" alt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связных рассказов по картинкам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, коллажам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рассказов по серии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картинок</a:t>
            </a:r>
            <a:endParaRPr lang="ru-RU" alt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рассказов по заданному началу или концу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рассказа</a:t>
            </a:r>
            <a:endParaRPr lang="ru-RU" alt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Рассказов-небылиц 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 использованием предметных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картинок</a:t>
            </a:r>
            <a:endParaRPr lang="ru-RU" alt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Составление </a:t>
            </a: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рассказа по сюжетной </a:t>
            </a: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картинке</a:t>
            </a:r>
            <a:endParaRPr lang="ru-RU" alt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3265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94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52956"/>
            <a:ext cx="9144000" cy="691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516" y="67446"/>
            <a:ext cx="871296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не сосуд, </a:t>
            </a: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надо наполнить, </a:t>
            </a:r>
          </a:p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факел, который надо зажечь… </a:t>
            </a:r>
          </a:p>
          <a:p>
            <a:pPr algn="ctr"/>
            <a:endParaRPr lang="ru-RU" sz="32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Плутарх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68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88640"/>
            <a:ext cx="79928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РЕЧЕВОМ РАЗВИТИИ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2" y="773415"/>
            <a:ext cx="885698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звуковой </a:t>
            </a:r>
          </a:p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аналитико-синтетической активности как предпосылки обучения грамоте</a:t>
            </a:r>
          </a:p>
          <a:p>
            <a:pPr algn="ctr"/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(ФГОС)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47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33265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ОНР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8385" y="1348319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недоразвитие речи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значительном отклонении от нормы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компонентов речевого развития, имеются особенности познавательной деятельности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эмоционально-волевой сферы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физиологической и психологической готовности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21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1" cy="6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116632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ОБУЧЕНИЯ ГРАМОТЕ ДЕТЕЙ С ОНР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164134"/>
            <a:ext cx="878497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письму и чтению в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усвоения объема материала, темпа усвоения школьной программы </a:t>
            </a:r>
          </a:p>
        </p:txBody>
      </p:sp>
    </p:spTree>
    <p:extLst>
      <p:ext uri="{BB962C8B-B14F-4D97-AF65-F5344CB8AC3E}">
        <p14:creationId xmlns:p14="http://schemas.microsoft.com/office/powerpoint/2010/main" val="2739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332656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«ОБУЧЕНИЕ ГРАМОТЕ»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17431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 В ДЕТСКОМ САДУ </a:t>
            </a:r>
          </a:p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целенаправленный, систематический процесс по подготовке </a:t>
            </a:r>
            <a:endParaRPr lang="ru-RU" sz="4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овладению письмом и чтением </a:t>
            </a:r>
          </a:p>
          <a:p>
            <a:pPr algn="ctr"/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энциклопедический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188640"/>
            <a:ext cx="8100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ОБУЧЕНИЕ </a:t>
            </a:r>
            <a:r>
              <a:rPr lang="ru-RU" sz="3200" b="1" dirty="0">
                <a:solidFill>
                  <a:srgbClr val="C00000"/>
                </a:solidFill>
                <a:latin typeface="Times New Roman"/>
                <a:ea typeface="Times New Roman"/>
              </a:rPr>
              <a:t>ЭЛЕМЕНТАМ 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ГРАМОТЫ В СИСТЕМЕ КОРРЕКЦИОННОЙ РАБОТЫ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563" y="1751071"/>
            <a:ext cx="906087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ts val="1400"/>
            </a:pP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Развитие фонематического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восприятия</a:t>
            </a:r>
            <a:endParaRPr lang="ru-RU" sz="3400" b="1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buSzPts val="1400"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Развитие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звуковой стороны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речи Формирование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фонематических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процессов,</a:t>
            </a:r>
            <a:endParaRPr lang="ru-RU" sz="3400" b="1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buSzPts val="1400"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навыков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звукового анализа и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синтеза </a:t>
            </a:r>
          </a:p>
          <a:p>
            <a:pPr algn="ctr">
              <a:buSzPts val="1400"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Обогащение,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активизация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словаря</a:t>
            </a:r>
          </a:p>
          <a:p>
            <a:pPr algn="ctr">
              <a:buSzPts val="1400"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Развитие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грамматических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категорий </a:t>
            </a:r>
            <a:endParaRPr lang="ru-RU" sz="3400" b="1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algn="ctr">
              <a:buSzPts val="1400"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Развитие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связной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речи</a:t>
            </a:r>
          </a:p>
          <a:p>
            <a:pPr algn="ctr">
              <a:buSzPts val="1400"/>
            </a:pP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Развитие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мелкой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моторики,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графических навыков и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Times New Roman"/>
              </a:rPr>
              <a:t>умений </a:t>
            </a:r>
            <a:endParaRPr lang="ru-RU" sz="3400" b="1" dirty="0">
              <a:solidFill>
                <a:schemeClr val="accent2">
                  <a:lumMod val="50000"/>
                </a:schemeClr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68" y="-52956"/>
            <a:ext cx="9167868" cy="690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5349" y="116632"/>
            <a:ext cx="83645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 ГРАМОТЕ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6357"/>
            <a:ext cx="913817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Смешивается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Произвольное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хаотичное знакомство с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буквами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учитываются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звукопроизношения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Названия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согласных букв в алфавитной транскрипции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буквенном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анализе и синтезе слов используют слова  без учета орфоэпической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грамматики, не совпадает написание и произношение слов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Допускаются неточности при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делении слов на слоги </a:t>
            </a:r>
          </a:p>
        </p:txBody>
      </p:sp>
    </p:spTree>
    <p:extLst>
      <p:ext uri="{BB962C8B-B14F-4D97-AF65-F5344CB8AC3E}">
        <p14:creationId xmlns:p14="http://schemas.microsoft.com/office/powerpoint/2010/main" val="128170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24628"/>
            <a:ext cx="81369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ОБУЧЕНИЯ ГРАМОТЕ ДЕТЕЙ С ОНР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383" y="1052736"/>
            <a:ext cx="8919611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Л.Ф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Спирова, Р.И. </a:t>
            </a:r>
            <a:r>
              <a:rPr lang="ru-RU" sz="25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Шуйфер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5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ервостепенность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изучения звукобуквенного состава слова. Обучение ведется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правильно произносимых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звуках</a:t>
            </a:r>
            <a:endParaRPr lang="ru-RU" sz="25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Т.А. Ткаченко </a:t>
            </a:r>
            <a:endParaRPr lang="ru-RU" sz="25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истема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обучения грамоте, где за основу взята общепринятая последовательность изучения звуков и букв по системе Г.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А. Каше</a:t>
            </a:r>
            <a:endParaRPr lang="ru-RU" sz="25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Т.Б. Филичева, </a:t>
            </a:r>
            <a:r>
              <a:rPr lang="ru-RU" sz="25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Г.В.Чиркина</a:t>
            </a:r>
            <a:endParaRPr lang="ru-RU" sz="25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Обучение на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материале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отработанных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произношении звуков. В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основе особый порядок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изучения букв,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определен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артикуляционной сложностью произнесения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звука</a:t>
            </a:r>
            <a:endParaRPr lang="ru-RU" sz="25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Н.В.Нищев</a:t>
            </a:r>
            <a:r>
              <a:rPr lang="ru-RU" sz="25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</a:t>
            </a:r>
            <a:endParaRPr lang="ru-RU" sz="25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Система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обучения грамоте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рассчитана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3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года,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начинается со средней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группы. Звук и буква даются одновременно</a:t>
            </a:r>
            <a:endParaRPr lang="ru-RU" sz="25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28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268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ЭЛЕМЕНТАМ ГРАМОТЫ ДОШКОЛЬНИКОВ С ОБЩИМ НЕДОРАЗВИТИЕМ РЕЧИ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http://volna.org/wp-content/uploads/2016/09/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956"/>
            <a:ext cx="9144000" cy="689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504" y="1562068"/>
            <a:ext cx="8928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метод, изучение звуков происходит в процессе аналитико-синтетической работы над словом  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знакомятся со звуками родного языка, учатся слышать их,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обозначать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буквами</a:t>
            </a:r>
          </a:p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предшествует синтезу и тесно связан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предполагает разделение связной речи на предложения, предложения на слова, слова на слоги, слоги на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звуки, осуществляется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синтез соединение звуков в слоги, слогов в слова, слов в предложения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основные понятия: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звук, слово, слог, предложение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48509"/>
            <a:ext cx="8028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МЕТОДИК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АНАЛИТИКО-СИНТЕТИЧЕСКИЙ МЕТОД ОБУЧЕНИЯ ГРАМОТЕ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5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</TotalTime>
  <Words>1714</Words>
  <Application>Microsoft Office PowerPoint</Application>
  <PresentationFormat>Экран (4:3)</PresentationFormat>
  <Paragraphs>189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ГРАМОТЕ ДЕТЕЙ С ОБЩИМ НЕДОРАЗВИТИЕМ РЕЧИ</dc:title>
  <dc:creator>Татьяна</dc:creator>
  <cp:lastModifiedBy>Татьяна</cp:lastModifiedBy>
  <cp:revision>171</cp:revision>
  <dcterms:created xsi:type="dcterms:W3CDTF">2017-10-04T19:52:29Z</dcterms:created>
  <dcterms:modified xsi:type="dcterms:W3CDTF">2017-11-30T21:03:18Z</dcterms:modified>
</cp:coreProperties>
</file>