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61" r:id="rId6"/>
    <p:sldId id="275" r:id="rId7"/>
    <p:sldId id="263" r:id="rId8"/>
    <p:sldId id="264" r:id="rId9"/>
    <p:sldId id="276" r:id="rId10"/>
    <p:sldId id="277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S\&#1044;&#1040;&#1053;&#1053;&#1067;&#1045;\&#1044;&#1080;&#1087;&#1083;&#1086;&#1084;&#1085;&#1099;&#1077;%20&#1082;&#1091;&#1088;&#1089;&#1086;&#1074;&#1099;&#1077;\2017%20%20&#1044;&#1054;&#1064;&#1050;&#1054;&#1051;&#1068;&#1053;&#1048;&#1050;&#1048;\&#1055;&#1045;&#1088;&#1077;&#1089;&#1082;&#1072;&#1079;%20&#1089;&#1082;&#1072;&#1079;&#1082;&#1072;\&#1073;&#1072;&#1079;&#1072;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S\&#1044;&#1040;&#1053;&#1053;&#1067;&#1045;\&#1044;&#1080;&#1087;&#1083;&#1086;&#1084;&#1085;&#1099;&#1077;%20&#1082;&#1091;&#1088;&#1089;&#1086;&#1074;&#1099;&#1077;\2017%20%20&#1044;&#1054;&#1064;&#1050;&#1054;&#1051;&#1068;&#1053;&#1048;&#1050;&#1048;\&#1055;&#1045;&#1088;&#1077;&#1089;&#1082;&#1072;&#1079;%20&#1089;&#1082;&#1072;&#1079;&#1082;&#1072;\&#1073;&#1072;&#1079;&#1072;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S\&#1044;&#1040;&#1053;&#1053;&#1067;&#1045;\&#1044;&#1080;&#1087;&#1083;&#1086;&#1084;&#1085;&#1099;&#1077;%20&#1082;&#1091;&#1088;&#1089;&#1086;&#1074;&#1099;&#1077;\2017%20%20&#1044;&#1054;&#1064;&#1050;&#1054;&#1051;&#1068;&#1053;&#1048;&#1050;&#1048;\&#1055;&#1045;&#1088;&#1077;&#1089;&#1082;&#1072;&#1079;%20&#1089;&#1082;&#1072;&#1079;&#1082;&#1072;\&#1073;&#1072;&#1079;&#1072;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S\&#1044;&#1040;&#1053;&#1053;&#1067;&#1045;\&#1044;&#1080;&#1087;&#1083;&#1086;&#1084;&#1085;&#1099;&#1077;%20&#1082;&#1091;&#1088;&#1089;&#1086;&#1074;&#1099;&#1077;\2017%20%20&#1044;&#1054;&#1064;&#1050;&#1054;&#1051;&#1068;&#1053;&#1048;&#1050;&#1048;\&#1055;&#1045;&#1088;&#1077;&#1089;&#1082;&#1072;&#1079;%20&#1089;&#1082;&#1072;&#1079;&#1082;&#1072;\&#1073;&#1072;&#1079;&#1072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Лист3!$B$15</c:f>
              <c:strCache>
                <c:ptCount val="1"/>
                <c:pt idx="0">
                  <c:v>КГ</c:v>
                </c:pt>
              </c:strCache>
            </c:strRef>
          </c:tx>
          <c:dLbls>
            <c:showVal val="1"/>
          </c:dLbls>
          <c:cat>
            <c:strRef>
              <c:f>Лист3!$A$16:$A$18</c:f>
              <c:strCache>
                <c:ptCount val="3"/>
                <c:pt idx="0">
                  <c:v>Достаточный уровень </c:v>
                </c:pt>
                <c:pt idx="1">
                  <c:v>Средний уровень </c:v>
                </c:pt>
                <c:pt idx="2">
                  <c:v>Низкий уровень </c:v>
                </c:pt>
              </c:strCache>
            </c:strRef>
          </c:cat>
          <c:val>
            <c:numRef>
              <c:f>Лист3!$B$16:$B$18</c:f>
              <c:numCache>
                <c:formatCode>0%</c:formatCode>
                <c:ptCount val="3"/>
                <c:pt idx="0">
                  <c:v>0.60000000000000064</c:v>
                </c:pt>
                <c:pt idx="1">
                  <c:v>0.4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Лист3!$C$15</c:f>
              <c:strCache>
                <c:ptCount val="1"/>
                <c:pt idx="0">
                  <c:v>ЭГ</c:v>
                </c:pt>
              </c:strCache>
            </c:strRef>
          </c:tx>
          <c:dLbls>
            <c:showVal val="1"/>
          </c:dLbls>
          <c:cat>
            <c:strRef>
              <c:f>Лист3!$A$16:$A$18</c:f>
              <c:strCache>
                <c:ptCount val="3"/>
                <c:pt idx="0">
                  <c:v>Достаточный уровень </c:v>
                </c:pt>
                <c:pt idx="1">
                  <c:v>Средний уровень </c:v>
                </c:pt>
                <c:pt idx="2">
                  <c:v>Низкий уровень </c:v>
                </c:pt>
              </c:strCache>
            </c:strRef>
          </c:cat>
          <c:val>
            <c:numRef>
              <c:f>Лист3!$C$16:$C$18</c:f>
              <c:numCache>
                <c:formatCode>0%</c:formatCode>
                <c:ptCount val="3"/>
                <c:pt idx="0">
                  <c:v>0.30000000000000032</c:v>
                </c:pt>
                <c:pt idx="1">
                  <c:v>0.30000000000000032</c:v>
                </c:pt>
                <c:pt idx="2">
                  <c:v>0.4</c:v>
                </c:pt>
              </c:numCache>
            </c:numRef>
          </c:val>
        </c:ser>
        <c:shape val="cylinder"/>
        <c:axId val="57993472"/>
        <c:axId val="58466304"/>
        <c:axId val="0"/>
      </c:bar3DChart>
      <c:catAx>
        <c:axId val="57993472"/>
        <c:scaling>
          <c:orientation val="minMax"/>
        </c:scaling>
        <c:axPos val="b"/>
        <c:tickLblPos val="nextTo"/>
        <c:crossAx val="58466304"/>
        <c:crosses val="autoZero"/>
        <c:auto val="1"/>
        <c:lblAlgn val="ctr"/>
        <c:lblOffset val="100"/>
      </c:catAx>
      <c:valAx>
        <c:axId val="58466304"/>
        <c:scaling>
          <c:orientation val="minMax"/>
          <c:max val="1"/>
        </c:scaling>
        <c:axPos val="l"/>
        <c:majorGridlines/>
        <c:numFmt formatCode="0%" sourceLinked="1"/>
        <c:tickLblPos val="nextTo"/>
        <c:crossAx val="579934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3671454262661613"/>
          <c:y val="0.29075976736388176"/>
          <c:w val="5.4026198114124686E-2"/>
          <c:h val="0.34799588377444102"/>
        </c:manualLayout>
      </c:layout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Лист3!$B$22</c:f>
              <c:strCache>
                <c:ptCount val="1"/>
                <c:pt idx="0">
                  <c:v>КГ</c:v>
                </c:pt>
              </c:strCache>
            </c:strRef>
          </c:tx>
          <c:dLbls>
            <c:showVal val="1"/>
          </c:dLbls>
          <c:cat>
            <c:strRef>
              <c:f>Лист3!$A$23:$A$25</c:f>
              <c:strCache>
                <c:ptCount val="3"/>
                <c:pt idx="0">
                  <c:v>Достаточный уровень </c:v>
                </c:pt>
                <c:pt idx="1">
                  <c:v>Средний уровень </c:v>
                </c:pt>
                <c:pt idx="2">
                  <c:v>Низкий уровень </c:v>
                </c:pt>
              </c:strCache>
            </c:strRef>
          </c:cat>
          <c:val>
            <c:numRef>
              <c:f>Лист3!$B$23:$B$25</c:f>
              <c:numCache>
                <c:formatCode>0%</c:formatCode>
                <c:ptCount val="3"/>
                <c:pt idx="0">
                  <c:v>0.30000000000000032</c:v>
                </c:pt>
                <c:pt idx="1">
                  <c:v>0.70000000000000062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Лист3!$C$22</c:f>
              <c:strCache>
                <c:ptCount val="1"/>
                <c:pt idx="0">
                  <c:v>ЭК</c:v>
                </c:pt>
              </c:strCache>
            </c:strRef>
          </c:tx>
          <c:dLbls>
            <c:showVal val="1"/>
          </c:dLbls>
          <c:cat>
            <c:strRef>
              <c:f>Лист3!$A$23:$A$25</c:f>
              <c:strCache>
                <c:ptCount val="3"/>
                <c:pt idx="0">
                  <c:v>Достаточный уровень </c:v>
                </c:pt>
                <c:pt idx="1">
                  <c:v>Средний уровень </c:v>
                </c:pt>
                <c:pt idx="2">
                  <c:v>Низкий уровень </c:v>
                </c:pt>
              </c:strCache>
            </c:strRef>
          </c:cat>
          <c:val>
            <c:numRef>
              <c:f>Лист3!$C$23:$C$25</c:f>
              <c:numCache>
                <c:formatCode>0%</c:formatCode>
                <c:ptCount val="3"/>
                <c:pt idx="0">
                  <c:v>0</c:v>
                </c:pt>
                <c:pt idx="1">
                  <c:v>0.30000000000000032</c:v>
                </c:pt>
                <c:pt idx="2">
                  <c:v>0.70000000000000062</c:v>
                </c:pt>
              </c:numCache>
            </c:numRef>
          </c:val>
        </c:ser>
        <c:shape val="cylinder"/>
        <c:axId val="58488320"/>
        <c:axId val="58489856"/>
        <c:axId val="0"/>
      </c:bar3DChart>
      <c:catAx>
        <c:axId val="58488320"/>
        <c:scaling>
          <c:orientation val="minMax"/>
        </c:scaling>
        <c:axPos val="b"/>
        <c:tickLblPos val="nextTo"/>
        <c:crossAx val="58489856"/>
        <c:crosses val="autoZero"/>
        <c:auto val="1"/>
        <c:lblAlgn val="ctr"/>
        <c:lblOffset val="100"/>
      </c:catAx>
      <c:valAx>
        <c:axId val="58489856"/>
        <c:scaling>
          <c:orientation val="minMax"/>
          <c:max val="1"/>
        </c:scaling>
        <c:axPos val="l"/>
        <c:majorGridlines/>
        <c:numFmt formatCode="0%" sourceLinked="1"/>
        <c:tickLblPos val="nextTo"/>
        <c:crossAx val="58488320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1843285214348206"/>
          <c:y val="5.1400554097404488E-2"/>
          <c:w val="0.66152690288713911"/>
          <c:h val="0.61449438611840423"/>
        </c:manualLayout>
      </c:layout>
      <c:bar3DChart>
        <c:barDir val="col"/>
        <c:grouping val="clustered"/>
        <c:ser>
          <c:idx val="0"/>
          <c:order val="0"/>
          <c:tx>
            <c:strRef>
              <c:f>Лист3!$A$30</c:f>
              <c:strCache>
                <c:ptCount val="1"/>
                <c:pt idx="0">
                  <c:v>Достаточный уровень </c:v>
                </c:pt>
              </c:strCache>
            </c:strRef>
          </c:tx>
          <c:dLbls>
            <c:dLbl>
              <c:idx val="1"/>
              <c:layout>
                <c:manualLayout>
                  <c:x val="-2.5000000000000001E-2"/>
                  <c:y val="9.2592592592593281E-3"/>
                </c:manualLayout>
              </c:layout>
              <c:showVal val="1"/>
            </c:dLbl>
            <c:showVal val="1"/>
          </c:dLbls>
          <c:cat>
            <c:multiLvlStrRef>
              <c:f>Лист3!$B$28:$E$29</c:f>
              <c:multiLvlStrCache>
                <c:ptCount val="4"/>
                <c:lvl>
                  <c:pt idx="0">
                    <c:v>КГ</c:v>
                  </c:pt>
                  <c:pt idx="1">
                    <c:v>ЭГ</c:v>
                  </c:pt>
                  <c:pt idx="2">
                    <c:v>КГ</c:v>
                  </c:pt>
                  <c:pt idx="3">
                    <c:v>ЭГ</c:v>
                  </c:pt>
                </c:lvl>
                <c:lvl>
                  <c:pt idx="0">
                    <c:v>Констатирующий эксперимент</c:v>
                  </c:pt>
                  <c:pt idx="2">
                    <c:v>Контрольный эксперимент</c:v>
                  </c:pt>
                </c:lvl>
              </c:multiLvlStrCache>
            </c:multiLvlStrRef>
          </c:cat>
          <c:val>
            <c:numRef>
              <c:f>Лист3!$B$30:$E$30</c:f>
              <c:numCache>
                <c:formatCode>0%</c:formatCode>
                <c:ptCount val="4"/>
                <c:pt idx="0">
                  <c:v>0.60000000000000064</c:v>
                </c:pt>
                <c:pt idx="1">
                  <c:v>0.30000000000000032</c:v>
                </c:pt>
                <c:pt idx="2">
                  <c:v>0.70000000000000062</c:v>
                </c:pt>
                <c:pt idx="3">
                  <c:v>0.60000000000000064</c:v>
                </c:pt>
              </c:numCache>
            </c:numRef>
          </c:val>
        </c:ser>
        <c:ser>
          <c:idx val="1"/>
          <c:order val="1"/>
          <c:tx>
            <c:strRef>
              <c:f>Лист3!$A$31</c:f>
              <c:strCache>
                <c:ptCount val="1"/>
                <c:pt idx="0">
                  <c:v>Средний уровень </c:v>
                </c:pt>
              </c:strCache>
            </c:strRef>
          </c:tx>
          <c:dLbls>
            <c:showVal val="1"/>
          </c:dLbls>
          <c:cat>
            <c:multiLvlStrRef>
              <c:f>Лист3!$B$28:$E$29</c:f>
              <c:multiLvlStrCache>
                <c:ptCount val="4"/>
                <c:lvl>
                  <c:pt idx="0">
                    <c:v>КГ</c:v>
                  </c:pt>
                  <c:pt idx="1">
                    <c:v>ЭГ</c:v>
                  </c:pt>
                  <c:pt idx="2">
                    <c:v>КГ</c:v>
                  </c:pt>
                  <c:pt idx="3">
                    <c:v>ЭГ</c:v>
                  </c:pt>
                </c:lvl>
                <c:lvl>
                  <c:pt idx="0">
                    <c:v>Констатирующий эксперимент</c:v>
                  </c:pt>
                  <c:pt idx="2">
                    <c:v>Контрольный эксперимент</c:v>
                  </c:pt>
                </c:lvl>
              </c:multiLvlStrCache>
            </c:multiLvlStrRef>
          </c:cat>
          <c:val>
            <c:numRef>
              <c:f>Лист3!$B$31:$E$31</c:f>
              <c:numCache>
                <c:formatCode>0%</c:formatCode>
                <c:ptCount val="4"/>
                <c:pt idx="0">
                  <c:v>0.4</c:v>
                </c:pt>
                <c:pt idx="1">
                  <c:v>0.30000000000000032</c:v>
                </c:pt>
                <c:pt idx="2">
                  <c:v>0.30000000000000032</c:v>
                </c:pt>
                <c:pt idx="3">
                  <c:v>0.4</c:v>
                </c:pt>
              </c:numCache>
            </c:numRef>
          </c:val>
        </c:ser>
        <c:ser>
          <c:idx val="2"/>
          <c:order val="2"/>
          <c:tx>
            <c:strRef>
              <c:f>Лист3!$A$32</c:f>
              <c:strCache>
                <c:ptCount val="1"/>
                <c:pt idx="0">
                  <c:v>Низкий уровень </c:v>
                </c:pt>
              </c:strCache>
            </c:strRef>
          </c:tx>
          <c:dLbls>
            <c:dLbl>
              <c:idx val="2"/>
              <c:layout>
                <c:manualLayout>
                  <c:x val="2.5000000000000001E-2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1.1111111111111125E-2"/>
                  <c:y val="0"/>
                </c:manualLayout>
              </c:layout>
              <c:showVal val="1"/>
            </c:dLbl>
            <c:showVal val="1"/>
          </c:dLbls>
          <c:cat>
            <c:multiLvlStrRef>
              <c:f>Лист3!$B$28:$E$29</c:f>
              <c:multiLvlStrCache>
                <c:ptCount val="4"/>
                <c:lvl>
                  <c:pt idx="0">
                    <c:v>КГ</c:v>
                  </c:pt>
                  <c:pt idx="1">
                    <c:v>ЭГ</c:v>
                  </c:pt>
                  <c:pt idx="2">
                    <c:v>КГ</c:v>
                  </c:pt>
                  <c:pt idx="3">
                    <c:v>ЭГ</c:v>
                  </c:pt>
                </c:lvl>
                <c:lvl>
                  <c:pt idx="0">
                    <c:v>Констатирующий эксперимент</c:v>
                  </c:pt>
                  <c:pt idx="2">
                    <c:v>Контрольный эксперимент</c:v>
                  </c:pt>
                </c:lvl>
              </c:multiLvlStrCache>
            </c:multiLvlStrRef>
          </c:cat>
          <c:val>
            <c:numRef>
              <c:f>Лист3!$B$32:$E$32</c:f>
              <c:numCache>
                <c:formatCode>0%</c:formatCode>
                <c:ptCount val="4"/>
                <c:pt idx="0">
                  <c:v>0</c:v>
                </c:pt>
                <c:pt idx="1">
                  <c:v>0.4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hape val="cylinder"/>
        <c:axId val="81737600"/>
        <c:axId val="81739136"/>
        <c:axId val="0"/>
      </c:bar3DChart>
      <c:catAx>
        <c:axId val="81737600"/>
        <c:scaling>
          <c:orientation val="minMax"/>
        </c:scaling>
        <c:axPos val="b"/>
        <c:tickLblPos val="nextTo"/>
        <c:crossAx val="81739136"/>
        <c:crosses val="autoZero"/>
        <c:auto val="1"/>
        <c:lblAlgn val="ctr"/>
        <c:lblOffset val="100"/>
      </c:catAx>
      <c:valAx>
        <c:axId val="81739136"/>
        <c:scaling>
          <c:orientation val="minMax"/>
          <c:max val="1"/>
        </c:scaling>
        <c:axPos val="l"/>
        <c:majorGridlines/>
        <c:numFmt formatCode="0%" sourceLinked="1"/>
        <c:tickLblPos val="nextTo"/>
        <c:crossAx val="817376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829308836395451"/>
          <c:y val="0.13831291921843106"/>
          <c:w val="0.19504024496937891"/>
          <c:h val="0.58911453776611256"/>
        </c:manualLayout>
      </c:layout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1843285214348206"/>
          <c:y val="5.1400554097404488E-2"/>
          <c:w val="0.6726380139982534"/>
          <c:h val="0.61449438611840423"/>
        </c:manualLayout>
      </c:layout>
      <c:bar3DChart>
        <c:barDir val="col"/>
        <c:grouping val="clustered"/>
        <c:ser>
          <c:idx val="0"/>
          <c:order val="0"/>
          <c:tx>
            <c:strRef>
              <c:f>Лист3!$A$45</c:f>
              <c:strCache>
                <c:ptCount val="1"/>
                <c:pt idx="0">
                  <c:v>Достаточный уровень </c:v>
                </c:pt>
              </c:strCache>
            </c:strRef>
          </c:tx>
          <c:dLbls>
            <c:showVal val="1"/>
          </c:dLbls>
          <c:cat>
            <c:multiLvlStrRef>
              <c:f>Лист3!$B$43:$E$44</c:f>
              <c:multiLvlStrCache>
                <c:ptCount val="4"/>
                <c:lvl>
                  <c:pt idx="0">
                    <c:v>КГ</c:v>
                  </c:pt>
                  <c:pt idx="1">
                    <c:v>ЭГ</c:v>
                  </c:pt>
                  <c:pt idx="2">
                    <c:v>КГ</c:v>
                  </c:pt>
                  <c:pt idx="3">
                    <c:v>ЭГ</c:v>
                  </c:pt>
                </c:lvl>
                <c:lvl>
                  <c:pt idx="0">
                    <c:v>Констатирующий эксперимент</c:v>
                  </c:pt>
                  <c:pt idx="2">
                    <c:v>Контрольный эксперимент</c:v>
                  </c:pt>
                </c:lvl>
              </c:multiLvlStrCache>
            </c:multiLvlStrRef>
          </c:cat>
          <c:val>
            <c:numRef>
              <c:f>Лист3!$B$45:$E$45</c:f>
              <c:numCache>
                <c:formatCode>0%</c:formatCode>
                <c:ptCount val="4"/>
                <c:pt idx="0">
                  <c:v>0.30000000000000032</c:v>
                </c:pt>
                <c:pt idx="1">
                  <c:v>0</c:v>
                </c:pt>
                <c:pt idx="2">
                  <c:v>0.5</c:v>
                </c:pt>
                <c:pt idx="3">
                  <c:v>0.60000000000000064</c:v>
                </c:pt>
              </c:numCache>
            </c:numRef>
          </c:val>
        </c:ser>
        <c:ser>
          <c:idx val="1"/>
          <c:order val="1"/>
          <c:tx>
            <c:strRef>
              <c:f>Лист3!$A$46</c:f>
              <c:strCache>
                <c:ptCount val="1"/>
                <c:pt idx="0">
                  <c:v>Средний уровень </c:v>
                </c:pt>
              </c:strCache>
            </c:strRef>
          </c:tx>
          <c:dLbls>
            <c:dLbl>
              <c:idx val="2"/>
              <c:layout>
                <c:manualLayout>
                  <c:x val="2.500000000000005E-2"/>
                  <c:y val="0"/>
                </c:manualLayout>
              </c:layout>
              <c:showVal val="1"/>
            </c:dLbl>
            <c:showVal val="1"/>
          </c:dLbls>
          <c:cat>
            <c:multiLvlStrRef>
              <c:f>Лист3!$B$43:$E$44</c:f>
              <c:multiLvlStrCache>
                <c:ptCount val="4"/>
                <c:lvl>
                  <c:pt idx="0">
                    <c:v>КГ</c:v>
                  </c:pt>
                  <c:pt idx="1">
                    <c:v>ЭГ</c:v>
                  </c:pt>
                  <c:pt idx="2">
                    <c:v>КГ</c:v>
                  </c:pt>
                  <c:pt idx="3">
                    <c:v>ЭГ</c:v>
                  </c:pt>
                </c:lvl>
                <c:lvl>
                  <c:pt idx="0">
                    <c:v>Констатирующий эксперимент</c:v>
                  </c:pt>
                  <c:pt idx="2">
                    <c:v>Контрольный эксперимент</c:v>
                  </c:pt>
                </c:lvl>
              </c:multiLvlStrCache>
            </c:multiLvlStrRef>
          </c:cat>
          <c:val>
            <c:numRef>
              <c:f>Лист3!$B$46:$E$46</c:f>
              <c:numCache>
                <c:formatCode>0%</c:formatCode>
                <c:ptCount val="4"/>
                <c:pt idx="0">
                  <c:v>0.70000000000000062</c:v>
                </c:pt>
                <c:pt idx="1">
                  <c:v>0.30000000000000032</c:v>
                </c:pt>
                <c:pt idx="2">
                  <c:v>0.5</c:v>
                </c:pt>
                <c:pt idx="3">
                  <c:v>0.4</c:v>
                </c:pt>
              </c:numCache>
            </c:numRef>
          </c:val>
        </c:ser>
        <c:ser>
          <c:idx val="2"/>
          <c:order val="2"/>
          <c:tx>
            <c:strRef>
              <c:f>Лист3!$A$47</c:f>
              <c:strCache>
                <c:ptCount val="1"/>
                <c:pt idx="0">
                  <c:v>Низкий уровень </c:v>
                </c:pt>
              </c:strCache>
            </c:strRef>
          </c:tx>
          <c:dLbls>
            <c:showVal val="1"/>
          </c:dLbls>
          <c:cat>
            <c:multiLvlStrRef>
              <c:f>Лист3!$B$43:$E$44</c:f>
              <c:multiLvlStrCache>
                <c:ptCount val="4"/>
                <c:lvl>
                  <c:pt idx="0">
                    <c:v>КГ</c:v>
                  </c:pt>
                  <c:pt idx="1">
                    <c:v>ЭГ</c:v>
                  </c:pt>
                  <c:pt idx="2">
                    <c:v>КГ</c:v>
                  </c:pt>
                  <c:pt idx="3">
                    <c:v>ЭГ</c:v>
                  </c:pt>
                </c:lvl>
                <c:lvl>
                  <c:pt idx="0">
                    <c:v>Констатирующий эксперимент</c:v>
                  </c:pt>
                  <c:pt idx="2">
                    <c:v>Контрольный эксперимент</c:v>
                  </c:pt>
                </c:lvl>
              </c:multiLvlStrCache>
            </c:multiLvlStrRef>
          </c:cat>
          <c:val>
            <c:numRef>
              <c:f>Лист3!$B$47:$E$47</c:f>
              <c:numCache>
                <c:formatCode>0%</c:formatCode>
                <c:ptCount val="4"/>
                <c:pt idx="0">
                  <c:v>0</c:v>
                </c:pt>
                <c:pt idx="1">
                  <c:v>0.70000000000000062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hape val="cylinder"/>
        <c:axId val="81778944"/>
        <c:axId val="82190336"/>
        <c:axId val="0"/>
      </c:bar3DChart>
      <c:catAx>
        <c:axId val="81778944"/>
        <c:scaling>
          <c:orientation val="minMax"/>
        </c:scaling>
        <c:axPos val="b"/>
        <c:tickLblPos val="nextTo"/>
        <c:crossAx val="82190336"/>
        <c:crosses val="autoZero"/>
        <c:auto val="1"/>
        <c:lblAlgn val="ctr"/>
        <c:lblOffset val="100"/>
      </c:catAx>
      <c:valAx>
        <c:axId val="82190336"/>
        <c:scaling>
          <c:orientation val="minMax"/>
          <c:max val="1"/>
        </c:scaling>
        <c:axPos val="l"/>
        <c:majorGridlines/>
        <c:numFmt formatCode="0%" sourceLinked="1"/>
        <c:tickLblPos val="nextTo"/>
        <c:crossAx val="817789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829308836395451"/>
          <c:y val="0.11979440069991262"/>
          <c:w val="0.19504024496937891"/>
          <c:h val="0.64004046369204115"/>
        </c:manualLayout>
      </c:layout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916832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Использование сказки в процессе обучения пересказу детей среднего дошкольного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Хвалько</a:t>
            </a:r>
            <a:r>
              <a:rPr lang="ru-RU" dirty="0" smtClean="0"/>
              <a:t> Ю. Б.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Критерии оценки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Высокий уровень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выполнения данного задания предполагает, что ребенок самостоятельно составил пересказ, полностью передал содержание сюжета, соблюдалась связность и последовательность изложения в пересказе. В процессе пересказа ребенок использовал как авторские лексические средства, так и собственные, соблюдал грамматические нормы родного языка.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Средний уровень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выполнения данного задания предполагает, что ребенок с помощью педагога пересказал рассказ, допуская небольшие отклонения от последовательности, незначительные нарушения логики. В процессе пересказа дошкольники неудачно заменяли авторские лексические средства на собственные. Преобладали простые предложения в ходе рассказа, в сложных предложениях встречались нарушения связности.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Низкий  уровень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выполнения данного задания предполагает, что ребенок составил пересказ по наводящим вопросам, значительно нарушена связность изложения. В ходе пересказа отмечались пропуски частей текста, смысловые ошибки.  Для рассказа ребенка были характерны бедность и однообразие употребляемых языковых средств, неоправданные паузы,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аграмматизмы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предложениях.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Уровень сформированности представлений о сказке у дошкольников контрольной и экспериментальной групп</a:t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43528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Уровень сформированности пересказа у дошкольников контрольной и экспериментальной групп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44509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Формирующий этап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подобрать и апробировать серию мероприятий по формированию пересказа с использованием сказок с детьми среднего дошкольного возраста.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Подобрать и апробировать  мероприятия по обучению пересказу с использованием сказки с детьми среднего дошкольного возраста;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Описать процесс апробации.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Содержание работы формирующего эксперимента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5085184"/>
          </a:xfrm>
        </p:spPr>
        <p:txBody>
          <a:bodyPr>
            <a:normAutofit fontScale="62500" lnSpcReduction="20000"/>
          </a:bodyPr>
          <a:lstStyle/>
          <a:p>
            <a:pPr marL="0" lvl="0" indent="360363"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1.Викторина «Русские народным сказки». 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Цель: познакомить дошкольников со сказкой, как с жанром устного народного творчества.</a:t>
            </a:r>
          </a:p>
          <a:p>
            <a:pPr marL="0" indent="360363"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2.Серия занятий с детьми по мотивам 6 русских сказок.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(Теремок, петушок и бобовое зернышко,  Волк и семеро козлят,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Заюшкина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избушка, Лисичка сестричка и  серый волк, Кот петух и лиса.)</a:t>
            </a:r>
          </a:p>
          <a:p>
            <a:pPr marL="0" indent="360363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Цель: научить детей пересказывать сказку с использованием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мнемотаблиц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360363"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3. Родительское собрание на тему «Что за прелесть эти сказки» 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Цель: повышение педагогического потенциала родителей</a:t>
            </a:r>
          </a:p>
          <a:p>
            <a:pPr marL="0" indent="360363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4.Выставка рисунков по теме: «Моя любимая сказка» (с привлечением родителей).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Цель: Нарисовать рисунок по сказке, которая нравится  ребенку.</a:t>
            </a:r>
          </a:p>
          <a:p>
            <a:pPr marL="0" indent="360363"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5. Инсценировка сказки: Волк и семеро козлят для детей средней группы.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закрепить умения пересказывать сказку.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Контрольный этап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Оценить эффективность проведенных мероприятий.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Провести повторную диагностику по выявлению представлений дошкольников о сказке, а также выявить уровень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умения пересказывать детьми среднего дошкольного возраста  и сравнить результаты констатирующего и контрольного этапов.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Дать оценку эффективности мероприятий по формированию пересказа детей  среднего дошкольного возраста с использованием сказок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Уровень сформированности представлений о сказке у дошкольников контрольной и экспериментальной групп на контрольном этапе</a:t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Уровень сформированности пересказа у дошкольников контрольной и экспериментальной групп на контрольном этапе</a:t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39752" y="1988840"/>
            <a:ext cx="447430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Благодарю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внимание!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Методические аспекты использования сказок в работе по обучению дошкольников среднего возрасту пересказу раскрыты в литературе недостаточно полно, что и обусловило выбор темы исследования.</a:t>
            </a:r>
          </a:p>
          <a:p>
            <a:endParaRPr lang="ru-RU" dirty="0"/>
          </a:p>
        </p:txBody>
      </p:sp>
      <p:pic>
        <p:nvPicPr>
          <p:cNvPr id="7" name="Содержимое 6" descr="E:\DESK\i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204864"/>
            <a:ext cx="4038600" cy="285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0811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cs typeface="Times New Roman" pitchFamily="18" charset="0"/>
              </a:rPr>
              <a:t>Тема</a:t>
            </a:r>
            <a:r>
              <a:rPr lang="ru-RU" sz="2400" dirty="0" smtClean="0">
                <a:cs typeface="Times New Roman" pitchFamily="18" charset="0"/>
              </a:rPr>
              <a:t>: </a:t>
            </a:r>
            <a:r>
              <a:rPr lang="ru-RU" sz="2400" b="1" dirty="0" smtClean="0">
                <a:cs typeface="Times New Roman" pitchFamily="18" charset="0"/>
              </a:rPr>
              <a:t>Использование сказки в процессе обучения пересказу </a:t>
            </a:r>
            <a:r>
              <a:rPr lang="ru-RU" sz="2400" dirty="0" smtClean="0">
                <a:cs typeface="Times New Roman" pitchFamily="18" charset="0"/>
              </a:rPr>
              <a:t/>
            </a:r>
            <a:br>
              <a:rPr lang="ru-RU" sz="2400" dirty="0" smtClean="0">
                <a:cs typeface="Times New Roman" pitchFamily="18" charset="0"/>
              </a:rPr>
            </a:br>
            <a:r>
              <a:rPr lang="ru-RU" sz="2400" b="1" dirty="0" smtClean="0">
                <a:cs typeface="Times New Roman" pitchFamily="18" charset="0"/>
              </a:rPr>
              <a:t>детей среднего дошкольного возраста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85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Объектом исследования ВКР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процесс развития связной речи детей.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Предметом исследования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являются возможности   серии мероприятий, используемых в процессе обучения пересказу сказки детей среднего дошкольного возраста.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 исследования: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выявление возможности использования подобранной серии мероприятий в процессе обучения пересказу сказок детьми среднего дошкольного возраста. Для достижения поставленной цели, в работе решаются следующие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Изучить и проанализировать  психолого-педагогическую литературу по проблеме обучения пересказу детей дошкольного возраста.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Выявить представления детей о сказке, как о жанре устного народного творчества.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Выявить особенности пересказа детей среднего дошкольного возраста.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Подобрать  и апробировать серию мероприятий, используемых в процессе обучения пересказу сказки  детьми среднего дошкольного возраста.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Выявить эффективность проведенного исследования.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Гипотеза исследования: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мы предполагаем, что  в процессе обучения пересказ сказок детей среднего дошкольного возраста будет эффективно использование разработанной серии мероприятий включающей: - ознакомление детей со сказкой как с жанром русского народного творчества, использование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мнемотаблиц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 содержанию сказок.</a:t>
            </a:r>
          </a:p>
          <a:p>
            <a:endParaRPr lang="ru-RU" sz="1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ГЛАВА 1. ТЕОРЕТИЧЕСКИЕ ОСНОВЫ ПРОБЛЕМЫ ИССЛЕДОВАНИЯ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1.1 Пересказ как вид речевой деятельности дошкольника</a:t>
            </a:r>
          </a:p>
          <a:p>
            <a:pPr marL="0" lvl="1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1.1.1 Особенности психических процессов, значимых для обучения детей пересказу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1.2  Методы и приемы обучения пересказу в детском саду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1.3  Сказка как жанр устного народного творчества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1.4  Использование сказки в педагогическом процессе детского сада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/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Практическая база исследования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ДОУ г. Петрозаводска детский сад  №118 «Ягодка».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Общая выборка испытуемых представлена в составе 20 человек детей пятого года жизни, из них 10 человек составили экспериментальную, 10 человек - контрольную группу. 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Этапы опытно – экспериментальной работы: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79360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Диагностический этап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Формирующий этап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Контрольный этап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538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Диагностический этап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Цель: выявление уровня сформированности представлений дошкольников среднего дошкольного возраста о сказке, а так же особенности пересказа детей среднего дошкольного возраста.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1.Описать базу исследования.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Подобрать диагностические методики и провести диагностику.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Интерпретировать полученные результаты.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Диагностические методики: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1 (адаптировано О.В. Акулова, Л.М. Гурович).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выявить уровень сформированности представлений дошкольников среднего дошкольного возраста о сказке.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2 (адаптировано М.М. Алексеева и В.И. Яшина).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выявить уровень сформированности умения пересказывать детьми среднего дошкольного возраста.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Критерии оценки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Высокий или достаточный уровень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выполнения данного задания предполагает, что ребенок правильно называет жанр (сказка), называет несколько любимых сказок. Знает несколько вариантов зачина и концовок. Может по просьбе педагога придумать вариант развития действия (другое окончание сказки). Самостоятельно придумывает новое название сказки.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Средний уровень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выполнения данного задания предполагает, что ребенок называет одно любимое художественное произведение, правильно, но не уверенно или после наводящих вопросов, определяет жанр названного или прочитанного произведения. Называет один вариант зачина и концовки сказок. С помощью педагога (наводящие вопросы, подсказка и др.) может придумать вариант развития действия сказки. С помощью педагога может придумать новое название сказки.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Низкий уровень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выполнения данного задания предполагает, что ребенок не смог определить жанр художественного произведения. Не назвал варианты зачина и концовки сказок. Не смог придумать другое окончание сказки.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283</TotalTime>
  <Words>999</Words>
  <Application>Microsoft Office PowerPoint</Application>
  <PresentationFormat>Экран (4:3)</PresentationFormat>
  <Paragraphs>77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Городская</vt:lpstr>
      <vt:lpstr>Использование сказки в процессе обучения пересказу детей среднего дошкольного возраста</vt:lpstr>
      <vt:lpstr>Актуальность </vt:lpstr>
      <vt:lpstr>Тема: Использование сказки в процессе обучения пересказу  детей среднего дошкольного возраста</vt:lpstr>
      <vt:lpstr>ГЛАВА 1. ТЕОРЕТИЧЕСКИЕ ОСНОВЫ ПРОБЛЕМЫ ИССЛЕДОВАНИЯ </vt:lpstr>
      <vt:lpstr>Практическая база исследования </vt:lpstr>
      <vt:lpstr>Этапы опытно – экспериментальной работы:</vt:lpstr>
      <vt:lpstr>Слайд 7</vt:lpstr>
      <vt:lpstr>Диагностические методики:</vt:lpstr>
      <vt:lpstr>Критерии оценки</vt:lpstr>
      <vt:lpstr>Критерии оценки</vt:lpstr>
      <vt:lpstr>Уровень сформированности представлений о сказке у дошкольников контрольной и экспериментальной групп </vt:lpstr>
      <vt:lpstr>Уровень сформированности пересказа у дошкольников контрольной и экспериментальной групп </vt:lpstr>
      <vt:lpstr>Формирующий этап </vt:lpstr>
      <vt:lpstr>Содержание работы формирующего эксперимента </vt:lpstr>
      <vt:lpstr>Контрольный этап</vt:lpstr>
      <vt:lpstr>Уровень сформированности представлений о сказке у дошкольников контрольной и экспериментальной групп на контрольном этапе </vt:lpstr>
      <vt:lpstr>Уровень сформированности пересказа у дошкольников контрольной и экспериментальной групп на контрольном этапе  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сказки в процессе обучения пересказу детей среднего дошкольного возраста</dc:title>
  <dc:creator>Татьяна Рябинович</dc:creator>
  <cp:lastModifiedBy>Юлия Хвалько</cp:lastModifiedBy>
  <cp:revision>16</cp:revision>
  <dcterms:created xsi:type="dcterms:W3CDTF">2017-05-10T08:38:53Z</dcterms:created>
  <dcterms:modified xsi:type="dcterms:W3CDTF">2017-12-01T19:10:32Z</dcterms:modified>
</cp:coreProperties>
</file>