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4" r:id="rId2"/>
    <p:sldId id="270" r:id="rId3"/>
    <p:sldId id="271" r:id="rId4"/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1" r:id="rId13"/>
    <p:sldId id="265" r:id="rId14"/>
    <p:sldId id="272" r:id="rId15"/>
    <p:sldId id="273" r:id="rId16"/>
    <p:sldId id="269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88909" autoAdjust="0"/>
  </p:normalViewPr>
  <p:slideViewPr>
    <p:cSldViewPr>
      <p:cViewPr varScale="1">
        <p:scale>
          <a:sx n="104" d="100"/>
          <a:sy n="104" d="100"/>
        </p:scale>
        <p:origin x="-18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F328ADA-2204-4567-8254-DA19EC351C4F}" type="datetimeFigureOut">
              <a:rPr lang="ru-RU" smtClean="0"/>
              <a:pPr/>
              <a:t>13.11.2017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1F9AB93-85BA-4EFD-B496-5230F1B9D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osobie-expert.ru/po-uhodu/do-1-5-let/" TargetMode="External"/><Relationship Id="rId2" Type="http://schemas.openxmlformats.org/officeDocument/2006/relationships/hyperlink" Target="http://posobie-expert.ru/#tabl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posobie-expert.ru/po-uhodu/do-1-5-let/" TargetMode="External"/><Relationship Id="rId3" Type="http://schemas.openxmlformats.org/officeDocument/2006/relationships/hyperlink" Target="http://posobie-expert.ru/po-beremennosti/posobie-po-rodam/" TargetMode="External"/><Relationship Id="rId7" Type="http://schemas.openxmlformats.org/officeDocument/2006/relationships/hyperlink" Target="http://posobie-expert.ru/po-beremennosti/zhenam-voennosluzhaschih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posobie-expert.ru/chastnye-sluchai/usynovlenie-opeka-priemnaya-semya/" TargetMode="External"/><Relationship Id="rId5" Type="http://schemas.openxmlformats.org/officeDocument/2006/relationships/hyperlink" Target="http://posobie-expert.ru/po-rodam/edinovremennoe/" TargetMode="External"/><Relationship Id="rId10" Type="http://schemas.openxmlformats.org/officeDocument/2006/relationships/hyperlink" Target="http://posobie-expert.ru/po-uhodu/na-rebenka-voennosluzhashhego/" TargetMode="External"/><Relationship Id="rId4" Type="http://schemas.openxmlformats.org/officeDocument/2006/relationships/hyperlink" Target="http://posobie-expert.ru/po-beremennosti/na-rannih-srokah/" TargetMode="External"/><Relationship Id="rId9" Type="http://schemas.openxmlformats.org/officeDocument/2006/relationships/hyperlink" Target="http://posobie-expert.ru/po-uhodu/do-1-5-let/na-vtorogo-rebenka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11144" cy="116474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  Родительское собрание </a:t>
            </a:r>
            <a:br>
              <a:rPr lang="ru-RU" sz="2400" dirty="0" smtClean="0"/>
            </a:br>
            <a:r>
              <a:rPr lang="ru-RU" sz="2400" dirty="0" smtClean="0"/>
              <a:t>МБОУ «Открытая (сменная) школа</a:t>
            </a:r>
            <a:r>
              <a:rPr lang="ru-RU" sz="2400" dirty="0" smtClean="0"/>
              <a:t>»</a:t>
            </a:r>
            <a:br>
              <a:rPr lang="ru-RU" sz="2400" dirty="0" smtClean="0"/>
            </a:br>
            <a:r>
              <a:rPr lang="ru-RU" sz="2400" dirty="0" smtClean="0"/>
              <a:t>«Защита прав и достоинств ребенка»</a:t>
            </a:r>
            <a:endParaRPr lang="ru-RU" sz="2400" dirty="0"/>
          </a:p>
        </p:txBody>
      </p:sp>
      <p:pic>
        <p:nvPicPr>
          <p:cNvPr id="4" name="Picture 2" descr="G:\родит.собрание 9.11.17\IMG_20171109_1604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59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44"/>
          </a:xfrm>
        </p:spPr>
        <p:txBody>
          <a:bodyPr>
            <a:noAutofit/>
          </a:bodyPr>
          <a:lstStyle/>
          <a:p>
            <a:r>
              <a:rPr lang="ru-RU" sz="2400" dirty="0" smtClean="0"/>
              <a:t>	Типовое положение  о 	образовательном учреждении и  	Устав  ОУ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285860"/>
            <a:ext cx="7786742" cy="517050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200" b="1" u="sng" dirty="0" smtClean="0">
                <a:latin typeface="Monotype Corsiva" pitchFamily="66" charset="0"/>
              </a:rPr>
              <a:t>Нормативные документы, реализующие права ребёнка</a:t>
            </a:r>
            <a:r>
              <a:rPr lang="ru-RU" sz="3200" u="sng" dirty="0" smtClean="0">
                <a:latin typeface="Monotype Corsiva" pitchFamily="66" charset="0"/>
              </a:rPr>
              <a:t>:</a:t>
            </a:r>
          </a:p>
          <a:p>
            <a:r>
              <a:rPr lang="ru-RU" sz="3200" dirty="0" smtClean="0">
                <a:latin typeface="Monotype Corsiva" pitchFamily="66" charset="0"/>
              </a:rPr>
              <a:t>Защита от жестокого обращения;</a:t>
            </a:r>
          </a:p>
          <a:p>
            <a:r>
              <a:rPr lang="ru-RU" sz="3200" dirty="0" smtClean="0">
                <a:latin typeface="Monotype Corsiva" pitchFamily="66" charset="0"/>
              </a:rPr>
              <a:t>Права на охрану жизни и здоровья</a:t>
            </a:r>
          </a:p>
          <a:p>
            <a:r>
              <a:rPr lang="ru-RU" sz="3200" dirty="0" smtClean="0">
                <a:latin typeface="Monotype Corsiva" pitchFamily="66" charset="0"/>
              </a:rPr>
              <a:t>Защита права на образование</a:t>
            </a:r>
          </a:p>
          <a:p>
            <a:r>
              <a:rPr lang="ru-RU" sz="3200" dirty="0" smtClean="0">
                <a:latin typeface="Monotype Corsiva" pitchFamily="66" charset="0"/>
              </a:rPr>
              <a:t>Права на игру</a:t>
            </a:r>
          </a:p>
          <a:p>
            <a:r>
              <a:rPr lang="ru-RU" sz="3200" dirty="0" smtClean="0">
                <a:latin typeface="Monotype Corsiva" pitchFamily="66" charset="0"/>
              </a:rPr>
              <a:t>Права на сохранение своей индивидуальности</a:t>
            </a:r>
          </a:p>
          <a:p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2287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Нарушение прав ребёнка</a:t>
            </a:r>
            <a:endParaRPr lang="ru-RU" sz="28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710665"/>
            <a:ext cx="771530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66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Лишение свободы движения.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·      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Уход родителя из дома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 несколько часов и оставление ребенка одного (ст. 156 Уголовного Кодекса РФ предполагает , что запирание на длительное время квалифицируется как неисполнение обязанностей по воспитанию несовершеннолетнего).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·       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Применение физического насилия к ребенку.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·       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Унижение достоинств ребенка —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грубые замечания, высказывания в адрес ребенка – (воспитывает в ребенке озлобленность, неуверенность в себе, комплекс неполноценности, занижение самооценки, замкнутость, трусость, садизм)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·       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Угрозы в адрес ребенка.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·       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Ложь и невыполнение взрослыми своих обещаний.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·      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Отсутствие элементарной заботы о ребенке.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·        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Отсутствие нормального питания, одежды, жилья, образо­вания, медицинской помощи.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92867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		Уголовный кодекс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389098" y="2214554"/>
            <a:ext cx="3429000" cy="2989320"/>
          </a:xfrm>
        </p:spPr>
        <p:txBody>
          <a:bodyPr>
            <a:noAutofit/>
          </a:bodyPr>
          <a:lstStyle/>
          <a:p>
            <a:pPr fontAlgn="base"/>
            <a:r>
              <a:rPr lang="ru-RU" sz="2000" dirty="0" smtClean="0"/>
              <a:t>Предусматривает ответственность:</a:t>
            </a:r>
          </a:p>
          <a:p>
            <a:pPr fontAlgn="base"/>
            <a:r>
              <a:rPr lang="ru-RU" sz="2000" dirty="0" smtClean="0"/>
              <a:t>за совершение физического и сексуального насилия, в т.ч. и в отношении несовершеннолетних (ст. 106 – 136);</a:t>
            </a:r>
          </a:p>
          <a:p>
            <a:pPr fontAlgn="base"/>
            <a:r>
              <a:rPr lang="ru-RU" sz="2000" dirty="0" smtClean="0"/>
              <a:t> за преступление против семьи и несовершеннолетних (ст. 150 – 157).</a:t>
            </a:r>
          </a:p>
          <a:p>
            <a:endParaRPr lang="ru-RU" sz="2000" dirty="0"/>
          </a:p>
        </p:txBody>
      </p:sp>
      <p:pic>
        <p:nvPicPr>
          <p:cNvPr id="1026" name="Picture 2" descr="C:\Users\админ\Desktop\1212579626_devochka-plache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3578" b="357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	Сведения о семьях МБОУ «Открытая 	(сменная) школа»  (сентябрь  2017)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926876"/>
              </p:ext>
            </p:extLst>
          </p:nvPr>
        </p:nvGraphicFramePr>
        <p:xfrm>
          <a:off x="214282" y="1142983"/>
          <a:ext cx="7858183" cy="5187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0"/>
                <a:gridCol w="6000792"/>
                <a:gridCol w="1143011"/>
              </a:tblGrid>
              <a:tr h="307736">
                <a:tc>
                  <a:txBody>
                    <a:bodyPr/>
                    <a:lstStyle/>
                    <a:p>
                      <a:r>
                        <a:rPr lang="ru-RU" dirty="0" smtClean="0"/>
                        <a:t>     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П О К А З А Т Е Л 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Данные</a:t>
                      </a:r>
                      <a:endParaRPr lang="ru-RU" dirty="0"/>
                    </a:p>
                  </a:txBody>
                  <a:tcPr/>
                </a:tc>
              </a:tr>
              <a:tr h="45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Всего семей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108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Количество полных семей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Количество неполных семей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44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Количество неблагополучных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семей (асоциальных)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Количество семей, где родители инвалиды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Количество многодетных семей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Семьи одиноких матерей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8.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Семьи, где родители разведены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Семьи, где родители пенсионеры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0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11.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Дети</a:t>
                      </a:r>
                      <a:r>
                        <a:rPr lang="ru-RU" sz="18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в замещающей семье (на попечительстве)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6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12.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Часто болеющие дети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2136339"/>
            <a:ext cx="8172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3E4147"/>
                </a:solidFill>
              </a:rPr>
              <a:t>              Основным </a:t>
            </a:r>
            <a:r>
              <a:rPr lang="ru-RU" sz="2800" dirty="0">
                <a:solidFill>
                  <a:srgbClr val="3E4147"/>
                </a:solidFill>
              </a:rPr>
              <a:t>документом, устанавливающим социальный статус многодетных семей в России на федеральном уровне, является </a:t>
            </a:r>
            <a:r>
              <a:rPr lang="ru-RU" sz="28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Указ Президента Российской Федерации </a:t>
            </a:r>
            <a:r>
              <a:rPr lang="ru-RU" sz="28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номер 431</a:t>
            </a:r>
            <a:r>
              <a:rPr lang="ru-RU" sz="2800" dirty="0">
                <a:solidFill>
                  <a:srgbClr val="3E4147"/>
                </a:solidFill>
              </a:rPr>
              <a:t> </a:t>
            </a:r>
            <a:r>
              <a:rPr lang="ru-RU" sz="2800" i="1" dirty="0">
                <a:solidFill>
                  <a:srgbClr val="C00000"/>
                </a:solidFill>
              </a:rPr>
              <a:t>«О мерах по социальной поддержки многодетных семей»</a:t>
            </a:r>
            <a:r>
              <a:rPr lang="ru-RU" sz="2800" dirty="0">
                <a:solidFill>
                  <a:srgbClr val="C00000"/>
                </a:solidFill>
              </a:rPr>
              <a:t> от 5 мая 1992 года</a:t>
            </a:r>
            <a:r>
              <a:rPr lang="ru-RU" sz="2800" dirty="0">
                <a:solidFill>
                  <a:srgbClr val="3E4147"/>
                </a:solidFill>
              </a:rPr>
              <a:t> (с дополнениями от </a:t>
            </a:r>
            <a:r>
              <a:rPr lang="ru-RU" dirty="0">
                <a:solidFill>
                  <a:srgbClr val="3E4147"/>
                </a:solidFill>
              </a:rPr>
              <a:t>25 февраля 2003 года).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Многодетная семья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45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Пособия многодетной               семье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56792"/>
            <a:ext cx="7704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buFont typeface="Arial"/>
              <a:buChar char="•"/>
            </a:pPr>
            <a:endParaRPr lang="ru-RU" dirty="0">
              <a:solidFill>
                <a:srgbClr val="3E4147"/>
              </a:solidFill>
              <a:latin typeface="inherit"/>
            </a:endParaRPr>
          </a:p>
          <a:p>
            <a:pPr fontAlgn="base">
              <a:buFont typeface="Arial"/>
              <a:buChar char="•"/>
            </a:pPr>
            <a:r>
              <a:rPr lang="ru-RU" sz="3600" dirty="0" smtClean="0">
                <a:solidFill>
                  <a:srgbClr val="3E4147"/>
                </a:solidFill>
              </a:rPr>
              <a:t>на первого ребенка - </a:t>
            </a:r>
            <a:r>
              <a:rPr lang="ru-RU" sz="3600" b="1" dirty="0" smtClean="0">
                <a:solidFill>
                  <a:srgbClr val="5E5E5E"/>
                </a:solidFill>
              </a:rPr>
              <a:t>2908,62 руб.</a:t>
            </a:r>
            <a:r>
              <a:rPr lang="ru-RU" sz="3600" dirty="0" smtClean="0">
                <a:solidFill>
                  <a:srgbClr val="3E4147"/>
                </a:solidFill>
              </a:rPr>
              <a:t>;</a:t>
            </a:r>
          </a:p>
          <a:p>
            <a:pPr fontAlgn="base">
              <a:buFont typeface="Arial"/>
              <a:buChar char="•"/>
            </a:pPr>
            <a:endParaRPr lang="ru-RU" dirty="0">
              <a:solidFill>
                <a:srgbClr val="3E4147"/>
              </a:solidFill>
              <a:latin typeface="inherit"/>
            </a:endParaRPr>
          </a:p>
          <a:p>
            <a:pPr fontAlgn="base">
              <a:buFont typeface="Arial"/>
              <a:buChar char="•"/>
            </a:pPr>
            <a:endParaRPr lang="ru-RU" dirty="0" smtClean="0">
              <a:solidFill>
                <a:srgbClr val="3E4147"/>
              </a:solidFill>
              <a:latin typeface="inherit"/>
            </a:endParaRPr>
          </a:p>
          <a:p>
            <a:pPr fontAlgn="base">
              <a:buFont typeface="Arial"/>
              <a:buChar char="•"/>
            </a:pPr>
            <a:r>
              <a:rPr lang="ru-RU" sz="3600" dirty="0" smtClean="0">
                <a:solidFill>
                  <a:srgbClr val="3E4147"/>
                </a:solidFill>
              </a:rPr>
              <a:t>на </a:t>
            </a:r>
            <a:r>
              <a:rPr lang="ru-RU" sz="3600" dirty="0">
                <a:solidFill>
                  <a:srgbClr val="3E4147"/>
                </a:solidFill>
              </a:rPr>
              <a:t>второго и последующих </a:t>
            </a:r>
            <a:r>
              <a:rPr lang="ru-RU" sz="3600" dirty="0" smtClean="0">
                <a:solidFill>
                  <a:srgbClr val="3E4147"/>
                </a:solidFill>
              </a:rPr>
              <a:t>-</a:t>
            </a:r>
            <a:r>
              <a:rPr lang="ru-RU" sz="3600" dirty="0">
                <a:solidFill>
                  <a:srgbClr val="3E4147"/>
                </a:solidFill>
              </a:rPr>
              <a:t> </a:t>
            </a:r>
            <a:r>
              <a:rPr lang="ru-RU" sz="3600" b="1" dirty="0">
                <a:solidFill>
                  <a:srgbClr val="5E5E5E"/>
                </a:solidFill>
              </a:rPr>
              <a:t>5817,24 </a:t>
            </a:r>
          </a:p>
        </p:txBody>
      </p:sp>
    </p:spTree>
    <p:extLst>
      <p:ext uri="{BB962C8B-B14F-4D97-AF65-F5344CB8AC3E}">
        <p14:creationId xmlns:p14="http://schemas.microsoft.com/office/powerpoint/2010/main" val="63958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3719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Пособие многодетным семьям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504351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Максимально возможная сумма ежемесячного пособия до 1,5 лет на нескольких детей при его назначении </a:t>
            </a:r>
            <a:r>
              <a:rPr lang="ru-RU" dirty="0">
                <a:hlinkClick r:id="rId2"/>
              </a:rPr>
              <a:t>в форме обязательного социального страхования</a:t>
            </a:r>
            <a:r>
              <a:rPr lang="ru-RU" dirty="0"/>
              <a:t> не может превышать 100% среднего месячного заработка за два предыдущих года, или </a:t>
            </a:r>
            <a:r>
              <a:rPr lang="ru-RU" b="1" dirty="0"/>
              <a:t>53887,12 руб.</a:t>
            </a:r>
            <a:r>
              <a:rPr lang="ru-RU" dirty="0"/>
              <a:t> с учетом установленных в 2014 и 2015 годах </a:t>
            </a:r>
            <a:r>
              <a:rPr lang="ru-RU" u="sng" dirty="0">
                <a:hlinkClick r:id="rId3"/>
              </a:rPr>
              <a:t>пределов страховой базы</a:t>
            </a:r>
            <a:r>
              <a:rPr lang="ru-RU" dirty="0"/>
              <a:t>.</a:t>
            </a:r>
          </a:p>
        </p:txBody>
      </p:sp>
      <p:pic>
        <p:nvPicPr>
          <p:cNvPr id="1027" name="Picture 3" descr="C:\Users\админ\Desktop\th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071546"/>
            <a:ext cx="3786214" cy="55721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9431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        Пособия многодетным семьям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215734" y="5867400"/>
            <a:ext cx="142876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00034" y="928670"/>
            <a:ext cx="3520440" cy="5643602"/>
          </a:xfrm>
        </p:spPr>
        <p:txBody>
          <a:bodyPr>
            <a:normAutofit/>
          </a:bodyPr>
          <a:lstStyle/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1026" name="Picture 2" descr="C:\Users\админ\Desktop\Горячая-распродажа-бесплатная-доставка-1-шт-детский-шляпа-сна-новорожденных-крышка-комплект-ребенок-крышка-объектива-хлопка.jpg_200x2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1999340"/>
            <a:ext cx="3521075" cy="353876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414369"/>
              </p:ext>
            </p:extLst>
          </p:nvPr>
        </p:nvGraphicFramePr>
        <p:xfrm>
          <a:off x="73742" y="1155154"/>
          <a:ext cx="4570266" cy="5658222"/>
        </p:xfrm>
        <a:graphic>
          <a:graphicData uri="http://schemas.openxmlformats.org/drawingml/2006/table">
            <a:tbl>
              <a:tblPr/>
              <a:tblGrid>
                <a:gridCol w="1971764"/>
                <a:gridCol w="2598502"/>
              </a:tblGrid>
              <a:tr h="900721">
                <a:tc>
                  <a:txBody>
                    <a:bodyPr/>
                    <a:lstStyle/>
                    <a:p>
                      <a:pPr fontAlgn="base"/>
                      <a:r>
                        <a:rPr lang="ru-RU" sz="1400" b="1" dirty="0">
                          <a:solidFill>
                            <a:srgbClr val="5E5E5E"/>
                          </a:solidFill>
                          <a:effectLst/>
                          <a:latin typeface="+mn-lt"/>
                        </a:rPr>
                        <a:t>Название федерального пособия</a:t>
                      </a:r>
                      <a:endParaRPr lang="ru-RU" sz="1400" dirty="0">
                        <a:solidFill>
                          <a:srgbClr val="3E4147"/>
                        </a:solidFill>
                        <a:effectLst/>
                        <a:latin typeface="+mn-lt"/>
                      </a:endParaRPr>
                    </a:p>
                  </a:txBody>
                  <a:tcPr marL="104274" marR="69516" marT="41709" marB="62564" anchor="ctr">
                    <a:lnL>
                      <a:noFill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400" b="1" dirty="0">
                          <a:solidFill>
                            <a:srgbClr val="5E5E5E"/>
                          </a:solidFill>
                          <a:effectLst/>
                          <a:latin typeface="+mn-lt"/>
                        </a:rPr>
                        <a:t>Размер пособия в г. Смоленск и Смоленской области с 01.02.2017 г., руб.</a:t>
                      </a:r>
                      <a:endParaRPr lang="ru-RU" sz="1400" dirty="0">
                        <a:solidFill>
                          <a:srgbClr val="3E4147"/>
                        </a:solidFill>
                        <a:effectLst/>
                        <a:latin typeface="+mn-lt"/>
                      </a:endParaRPr>
                    </a:p>
                  </a:txBody>
                  <a:tcPr marL="104274" marR="69516" marT="41709" marB="62564" anchor="ctr">
                    <a:lnL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9525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21289">
                <a:tc gridSpan="2">
                  <a:txBody>
                    <a:bodyPr/>
                    <a:lstStyle/>
                    <a:p>
                      <a:pPr fontAlgn="base"/>
                      <a:r>
                        <a:rPr lang="ru-RU" sz="1400" i="1" dirty="0">
                          <a:solidFill>
                            <a:srgbClr val="3E4147"/>
                          </a:solidFill>
                          <a:effectLst/>
                          <a:latin typeface="+mn-lt"/>
                        </a:rPr>
                        <a:t>Единовременные</a:t>
                      </a:r>
                      <a:endParaRPr lang="ru-RU" sz="1400" dirty="0">
                        <a:solidFill>
                          <a:srgbClr val="3E4147"/>
                        </a:solidFill>
                        <a:effectLst/>
                        <a:latin typeface="+mn-lt"/>
                      </a:endParaRPr>
                    </a:p>
                  </a:txBody>
                  <a:tcPr marL="104274" marR="69516" marT="41709" marB="62564" anchor="ctr">
                    <a:lnL>
                      <a:noFill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9950">
                <a:tc>
                  <a:txBody>
                    <a:bodyPr/>
                    <a:lstStyle/>
                    <a:p>
                      <a:pPr fontAlgn="base"/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3"/>
                        </a:rPr>
                        <a:t>По беременности и родам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4274" marR="69516" marT="41709" marB="62564" anchor="ctr">
                    <a:lnL>
                      <a:noFill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7500 (минимум по МРОТ)</a:t>
                      </a:r>
                    </a:p>
                  </a:txBody>
                  <a:tcPr marL="104274" marR="69516" marT="41709" marB="62564" anchor="ctr">
                    <a:lnL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683889">
                <a:tc>
                  <a:txBody>
                    <a:bodyPr/>
                    <a:lstStyle/>
                    <a:p>
                      <a:pPr fontAlgn="base"/>
                      <a:r>
                        <a:rPr lang="ru-RU" sz="14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4"/>
                        </a:rPr>
                        <a:t>При постановке на учет по беременности до 12 недель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4274" marR="69516" marT="41709" marB="62564" anchor="ctr">
                    <a:lnL>
                      <a:noFill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613,14</a:t>
                      </a:r>
                    </a:p>
                  </a:txBody>
                  <a:tcPr marL="104274" marR="69516" marT="41709" marB="62564" anchor="ctr">
                    <a:lnL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02245">
                <a:tc>
                  <a:txBody>
                    <a:bodyPr/>
                    <a:lstStyle/>
                    <a:p>
                      <a:pPr fontAlgn="base"/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5"/>
                        </a:rPr>
                        <a:t>При рождении ребенка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 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6"/>
                        </a:rPr>
                        <a:t>усыновлении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4274" marR="69516" marT="41709" marB="62564" anchor="ctr">
                    <a:lnL>
                      <a:noFill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16350,33</a:t>
                      </a:r>
                    </a:p>
                  </a:txBody>
                  <a:tcPr marL="104274" marR="69516" marT="41709" marB="62564" anchor="ctr">
                    <a:lnL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02245">
                <a:tc>
                  <a:txBody>
                    <a:bodyPr/>
                    <a:lstStyle/>
                    <a:p>
                      <a:pPr fontAlgn="base"/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7"/>
                        </a:rPr>
                        <a:t>Беременной жене военнослужащего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4274" marR="69516" marT="41709" marB="62564" anchor="ctr">
                    <a:lnL>
                      <a:noFill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25892,46</a:t>
                      </a:r>
                    </a:p>
                  </a:txBody>
                  <a:tcPr marL="104274" marR="69516" marT="41709" marB="62564" anchor="ctr">
                    <a:lnL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21289">
                <a:tc gridSpan="2">
                  <a:txBody>
                    <a:bodyPr/>
                    <a:lstStyle/>
                    <a:p>
                      <a:pPr fontAlgn="base"/>
                      <a:r>
                        <a:rPr lang="ru-RU" sz="140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Ежемесячные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4274" marR="69516" marT="41709" marB="62564" anchor="ctr">
                    <a:lnL>
                      <a:noFill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245">
                <a:tc rowSpan="2">
                  <a:txBody>
                    <a:bodyPr/>
                    <a:lstStyle/>
                    <a:p>
                      <a:pPr fontAlgn="base"/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8"/>
                        </a:rPr>
                        <a:t>По уходу за ребенком (до 1.5 лет)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4274" marR="69516" marT="41709" marB="62564" anchor="ctr">
                    <a:lnL>
                      <a:noFill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3065,69 — на первого ребенка</a:t>
                      </a:r>
                    </a:p>
                  </a:txBody>
                  <a:tcPr marL="104274" marR="69516" marT="41709" marB="62564" anchor="ctr">
                    <a:lnL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022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6131,37 — </a:t>
                      </a:r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9"/>
                        </a:rPr>
                        <a:t>на второго и следующих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4274" marR="69516" marT="41709" marB="62564" anchor="ctr">
                    <a:lnL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68149">
                <a:tc>
                  <a:txBody>
                    <a:bodyPr/>
                    <a:lstStyle/>
                    <a:p>
                      <a:pPr fontAlgn="base"/>
                      <a:r>
                        <a:rPr lang="ru-RU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hlinkClick r:id="rId10"/>
                        </a:rPr>
                        <a:t>На ребенка военнослужащего по призыву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04274" marR="69516" marT="41709" marB="62564" anchor="ctr">
                    <a:lnL>
                      <a:noFill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11096,76</a:t>
                      </a:r>
                    </a:p>
                  </a:txBody>
                  <a:tcPr marL="104274" marR="69516" marT="41709" marB="62564" anchor="ctr">
                    <a:lnL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0F1F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Права ребёнка в Российской Федерации</a:t>
            </a:r>
            <a:endParaRPr lang="ru-RU" dirty="0"/>
          </a:p>
        </p:txBody>
      </p:sp>
      <p:pic>
        <p:nvPicPr>
          <p:cNvPr id="1026" name="Picture 2" descr="C:\Users\ADM\Desktop\slide_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0192"/>
            <a:ext cx="8172400" cy="524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35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\Desktop\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40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89098" y="857232"/>
            <a:ext cx="3429000" cy="92869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ОХРАНА ПРАВ ДЕТСТВА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389098" y="1928802"/>
            <a:ext cx="3429000" cy="4714908"/>
          </a:xfrm>
        </p:spPr>
        <p:txBody>
          <a:bodyPr>
            <a:noAutofit/>
          </a:bodyPr>
          <a:lstStyle/>
          <a:p>
            <a:pPr fontAlgn="base"/>
            <a:r>
              <a:rPr lang="ru-RU" sz="2000" b="1" dirty="0" smtClean="0"/>
              <a:t>Нормативные основы защиты прав детства</a:t>
            </a:r>
          </a:p>
          <a:p>
            <a:pPr fontAlgn="base"/>
            <a:endParaRPr lang="ru-RU" sz="2000" dirty="0" smtClean="0"/>
          </a:p>
          <a:p>
            <a:pPr fontAlgn="base"/>
            <a:r>
              <a:rPr lang="ru-RU" sz="2000" dirty="0" smtClean="0"/>
              <a:t>К основным международным документам ЮНИСЕФ, касающимся прав детей относятся:</a:t>
            </a:r>
          </a:p>
          <a:p>
            <a:pPr fontAlgn="base"/>
            <a:r>
              <a:rPr lang="ru-RU" sz="2000" dirty="0" smtClean="0"/>
              <a:t>– Декларация прав ребенка (1959)</a:t>
            </a:r>
            <a:br>
              <a:rPr lang="ru-RU" sz="2000" dirty="0" smtClean="0"/>
            </a:br>
            <a:r>
              <a:rPr lang="ru-RU" sz="2000" dirty="0" smtClean="0"/>
              <a:t>– Конвенция ООН о правах ребенка (1989)</a:t>
            </a:r>
            <a:br>
              <a:rPr lang="ru-RU" sz="2000" dirty="0" smtClean="0"/>
            </a:br>
            <a:r>
              <a:rPr lang="ru-RU" sz="2000" dirty="0" smtClean="0"/>
              <a:t>– Всемирная декларация об обеспечении выживания, защиты и развития детей (1990)</a:t>
            </a:r>
            <a:endParaRPr lang="ru-RU" sz="2000" dirty="0"/>
          </a:p>
        </p:txBody>
      </p:sp>
      <p:pic>
        <p:nvPicPr>
          <p:cNvPr id="1026" name="Picture 2" descr="C:\Users\админ\Desktop\rodi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598" b="598"/>
          <a:stretch>
            <a:fillRect/>
          </a:stretch>
        </p:blipFill>
        <p:spPr bwMode="auto">
          <a:xfrm>
            <a:off x="611560" y="980728"/>
            <a:ext cx="4206240" cy="42062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Декларация прав ребёнка</a:t>
            </a:r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 lnSpcReduction="10000"/>
          </a:bodyPr>
          <a:lstStyle/>
          <a:p>
            <a:pPr algn="just" fontAlgn="base"/>
            <a:r>
              <a:rPr lang="ru-RU" dirty="0" smtClean="0"/>
              <a:t>является  первым международным документом. В 10 принципах, изложенных в Декларации, провозглашаются права детей: на имя, гражданство, любовь, понимание, материальное обеспечение, социальную защиту и предоставление возможности получать образование, развиваться физически, нравственно и духовно в условиях свободы и достоинства.</a:t>
            </a:r>
          </a:p>
          <a:p>
            <a:pPr algn="just" fontAlgn="base"/>
            <a:r>
              <a:rPr lang="ru-RU" dirty="0" smtClean="0"/>
              <a:t>Особое внимание в Декларации уделяется защите ребенка. На основе Декларации прав ребенка был разработан международный документ </a:t>
            </a:r>
            <a:r>
              <a:rPr lang="ru-RU" b="1" i="1" dirty="0" smtClean="0"/>
              <a:t>– Конвенция о правах ребенка</a:t>
            </a:r>
            <a:r>
              <a:rPr lang="ru-RU" i="1" dirty="0" smtClean="0"/>
              <a:t>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Конвенция о правах ребёнка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 fontScale="92500" lnSpcReduction="20000"/>
          </a:bodyPr>
          <a:lstStyle/>
          <a:p>
            <a:pPr algn="just" fontAlgn="base"/>
            <a:r>
              <a:rPr lang="ru-RU" dirty="0" smtClean="0"/>
              <a:t>Конвенция о правах ребенка состоит из 54 статей, детализирующих права каждого человека в возрасте до 18 лет на полное развитие своих возможностей в условиях, свободных от голода и нужды, жестокости, эксплуатации и других форм злоупотреблений.</a:t>
            </a:r>
          </a:p>
          <a:p>
            <a:pPr algn="just" fontAlgn="base"/>
            <a:r>
              <a:rPr lang="ru-RU" dirty="0" smtClean="0"/>
              <a:t>Конвенция признает за каждым ребенком независимо от расы, цвета кожи, пола, языка, религии, политических или иных убеждений, национального, этнического и социального происхождения – юридическое право:</a:t>
            </a:r>
          </a:p>
          <a:p>
            <a:pPr fontAlgn="base"/>
            <a:r>
              <a:rPr lang="ru-RU" dirty="0" smtClean="0"/>
              <a:t> На воспитание</a:t>
            </a:r>
          </a:p>
          <a:p>
            <a:pPr fontAlgn="base"/>
            <a:r>
              <a:rPr lang="ru-RU" dirty="0" smtClean="0"/>
              <a:t> На развитие</a:t>
            </a:r>
          </a:p>
          <a:p>
            <a:pPr fontAlgn="base"/>
            <a:r>
              <a:rPr lang="ru-RU" dirty="0" smtClean="0"/>
              <a:t> На защиту</a:t>
            </a:r>
          </a:p>
          <a:p>
            <a:pPr fontAlgn="base"/>
            <a:r>
              <a:rPr lang="ru-RU" dirty="0" smtClean="0"/>
              <a:t>На активное участие в жизни общества.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	Семейный кодекс РФ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smtClean="0"/>
              <a:t> </a:t>
            </a:r>
            <a:r>
              <a:rPr lang="ru-RU" dirty="0" smtClean="0"/>
              <a:t>Д</a:t>
            </a:r>
            <a:r>
              <a:rPr lang="ru-RU" smtClean="0"/>
              <a:t>окумент</a:t>
            </a:r>
            <a:r>
              <a:rPr lang="ru-RU" dirty="0" smtClean="0"/>
              <a:t>, регулирующий правовые вопросы семейных отношений на основе  действующей Конституции РФ и нового гражданского законодательства.</a:t>
            </a:r>
          </a:p>
          <a:p>
            <a:endParaRPr lang="ru-RU" dirty="0"/>
          </a:p>
        </p:txBody>
      </p:sp>
      <p:pic>
        <p:nvPicPr>
          <p:cNvPr id="1026" name="Picture 2" descr="C:\Users\админ\Desktop\Духовность_воспитание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5" y="3286124"/>
            <a:ext cx="5000660" cy="340995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Autofit/>
          </a:bodyPr>
          <a:lstStyle/>
          <a:p>
            <a:r>
              <a:rPr lang="ru-RU" sz="2400" dirty="0" smtClean="0"/>
              <a:t>           ФЗ Об основных гарантиях  прав                         	ребёнка в Российской Федерации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Этот закон выделяет особую категорию детей, нуждающихся в защите со стороны государства (дети-инвалиды, жертвы вооруженных и межнациональных конфликтов, дети с отклонениями в поведении, дети, жизнедеятельность которых нарушена в результате сложившихся обстоятельств и которые не могут преодолеть эти обстоятельства сами или с помощью семьи).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	Закон об образовании</a:t>
            </a:r>
            <a:endParaRPr lang="ru-RU" sz="28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968248"/>
            <a:ext cx="71438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66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 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тверждает право детей, обучающихся во всех образовательных учреждениях, на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«уважение их человеческого достоинства»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(ст.5) и предусматривает административное наказание педагогических работников за допущенное физическое и психическое «насилие над личностью обучающегося или воспитанника» (ст. 56).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ymbol" pitchFamily="18" charset="2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Times New Roman" pitchFamily="18" charset="0"/>
              </a:rPr>
              <a:t>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 помощь семье и воспитанию детей дошкольного возраста, охране и укреплении их здоровья, развитию индивидуальных особенностей и необходимой коррекции нарушений развития действует сеть дошкольных образовательных учреждений.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301</TotalTime>
  <Words>493</Words>
  <Application>Microsoft Office PowerPoint</Application>
  <PresentationFormat>Экран (4:3)</PresentationFormat>
  <Paragraphs>109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  Родительское собрание  МБОУ «Открытая (сменная) школа» «Защита прав и достоинств ребенка»</vt:lpstr>
      <vt:lpstr>Права ребёнка в Российской Федерации</vt:lpstr>
      <vt:lpstr>Презентация PowerPoint</vt:lpstr>
      <vt:lpstr>ОХРАНА ПРАВ ДЕТСТВА</vt:lpstr>
      <vt:lpstr>Декларация прав ребёнка</vt:lpstr>
      <vt:lpstr>Конвенция о правах ребёнка</vt:lpstr>
      <vt:lpstr> Семейный кодекс РФ</vt:lpstr>
      <vt:lpstr>           ФЗ Об основных гарантиях  прав                          ребёнка в Российской Федерации</vt:lpstr>
      <vt:lpstr> Закон об образовании</vt:lpstr>
      <vt:lpstr> Типовое положение  о  образовательном учреждении и   Устав  ОУ</vt:lpstr>
      <vt:lpstr>Нарушение прав ребёнка</vt:lpstr>
      <vt:lpstr>  Уголовный кодекс</vt:lpstr>
      <vt:lpstr> Сведения о семьях МБОУ «Открытая  (сменная) школа»  (сентябрь  2017)</vt:lpstr>
      <vt:lpstr>     Многодетная семья</vt:lpstr>
      <vt:lpstr>     Пособия многодетной               семье</vt:lpstr>
      <vt:lpstr>Пособие многодетным семьям</vt:lpstr>
      <vt:lpstr>        Пособия многодетным семьям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48</cp:revision>
  <dcterms:created xsi:type="dcterms:W3CDTF">2014-03-04T05:16:53Z</dcterms:created>
  <dcterms:modified xsi:type="dcterms:W3CDTF">2017-11-13T10:05:26Z</dcterms:modified>
</cp:coreProperties>
</file>