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6" r:id="rId2"/>
    <p:sldId id="279" r:id="rId3"/>
    <p:sldId id="258" r:id="rId4"/>
    <p:sldId id="260" r:id="rId5"/>
    <p:sldId id="261" r:id="rId6"/>
    <p:sldId id="263" r:id="rId7"/>
    <p:sldId id="264" r:id="rId8"/>
    <p:sldId id="265" r:id="rId9"/>
    <p:sldId id="266" r:id="rId10"/>
    <p:sldId id="268" r:id="rId11"/>
    <p:sldId id="269" r:id="rId12"/>
    <p:sldId id="270" r:id="rId13"/>
    <p:sldId id="271" r:id="rId14"/>
    <p:sldId id="280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0509"/>
    <a:srgbClr val="33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78204BD-44B4-41EA-B5C4-302C9537DAE4}" type="datetimeFigureOut">
              <a:rPr lang="ru-RU"/>
              <a:pPr>
                <a:defRPr/>
              </a:pPr>
              <a:t>03.12.2017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E00C868-ABC0-4BB8-977C-00F036C7FD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49218-CF55-4F6C-8E10-062EEEC88680}" type="datetimeFigureOut">
              <a:rPr lang="ru-RU"/>
              <a:pPr>
                <a:defRPr/>
              </a:pPr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07047-57D2-463F-8F73-C5A2751938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6CB7A-E938-4567-BD40-7F0AE1091B08}" type="datetimeFigureOut">
              <a:rPr lang="ru-RU"/>
              <a:pPr>
                <a:defRPr/>
              </a:pPr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B8AB7-E9E3-48AC-8893-FBEAA2AA45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62BB3-16E3-486A-B56D-C25B68ECA65A}" type="datetimeFigureOut">
              <a:rPr lang="ru-RU"/>
              <a:pPr>
                <a:defRPr/>
              </a:pPr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12CE-6F8B-46A4-BC4A-1B79CD2A2C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2B938-557E-4044-97C8-D84B08340F3B}" type="datetimeFigureOut">
              <a:rPr lang="ru-RU"/>
              <a:pPr>
                <a:defRPr/>
              </a:pPr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DB551-43D9-42C9-9CC7-740BF72DE0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B780B-A2DE-487F-80FE-DCABA57EE7F6}" type="datetimeFigureOut">
              <a:rPr lang="ru-RU"/>
              <a:pPr>
                <a:defRPr/>
              </a:pPr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DF4A5-030A-4659-8CF7-F7448D860F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32E07-E2CB-4196-8D7B-68D252CCCF8A}" type="datetimeFigureOut">
              <a:rPr lang="ru-RU"/>
              <a:pPr>
                <a:defRPr/>
              </a:pPr>
              <a:t>03.12.2017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20308-E1D3-426C-AC2C-29B0271EFB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0F786-8C10-489A-932F-45FB1FD2CF46}" type="datetimeFigureOut">
              <a:rPr lang="ru-RU"/>
              <a:pPr>
                <a:defRPr/>
              </a:pPr>
              <a:t>03.12.2017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60E894-D5EF-417A-B255-366BEB38E8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96647-E2A0-4330-968C-83C1EE4DE888}" type="datetimeFigureOut">
              <a:rPr lang="ru-RU"/>
              <a:pPr>
                <a:defRPr/>
              </a:pPr>
              <a:t>03.12.2017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0976B-A240-4F14-B066-3534715417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BD52C-8593-4415-939F-9EC8F4786FB6}" type="datetimeFigureOut">
              <a:rPr lang="ru-RU"/>
              <a:pPr>
                <a:defRPr/>
              </a:pPr>
              <a:t>03.12.2017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85657-DD34-4D77-95A0-860AAEA87E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1C5C5-C579-410D-8808-BE83A8EA5EAA}" type="datetimeFigureOut">
              <a:rPr lang="ru-RU"/>
              <a:pPr>
                <a:defRPr/>
              </a:pPr>
              <a:t>03.12.2017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B539C-8FEF-483E-9C24-EA63CDF284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1E588-B408-4FB2-B434-4EDDF4A3007E}" type="datetimeFigureOut">
              <a:rPr lang="ru-RU"/>
              <a:pPr>
                <a:defRPr/>
              </a:pPr>
              <a:t>03.12.2017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BA904-19A9-41C9-978F-C053B4FEDA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E69F74-EF35-431B-A30D-945906C9C18F}" type="datetimeFigureOut">
              <a:rPr lang="ru-RU"/>
              <a:pPr>
                <a:defRPr/>
              </a:pPr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C7D375B-F992-4B61-9E04-23FE08F93A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3.bp.blogspot.com/-LOwwXZb1MeU/VBXJ2clD_fI/AAAAAAAAfsY/e3t_Pof1w_0/s1600/%D0%AD%D0%BB%D0%B5%D0%BC%D0%B5%D0%BD%D1%82%D1%8B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1.bp.blogspot.com/-anvy6HcvZk8/VBXJ4CyaIMI/AAAAAAAAfsw/Rg9KGCbOX44/s1600/%D0%AD%D0%BB%D0%B5%D0%BC%D0%B5%D0%BD%D1%82%D1%8B3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3.bp.blogspot.com/-0qFW_Zpfzqk/VBXJ1BqiYBI/AAAAAAAAfsI/gpnRbzLiFMc/s1600/28.02.2014+0-19-58_0083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1.bp.blogspot.com/-oM01rz7i-Yo/VBXJ1uNLbqI/AAAAAAAAfsQ/j9GsaeqYU3k/s1600/20.08.2014+9-57-02_0020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hyperlink" Target="http://1.bp.blogspot.com/-HqQCgMeLV7E/VBXJ0S05n1I/AAAAAAAAfsE/IRPu_1hEPFM/s1600/28.02.2014+0-18-49_0079.JPG" TargetMode="Externa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2.bp.blogspot.com/-0GGCqDwHIms/VBXNUUAfmfI/AAAAAAAAftk/MuEn3I7Zdns/s1600/14.09.2014+13-55-46_0095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2.bp.blogspot.com/-i8xkMN_u7hA/VBXJ4jG5Y9I/AAAAAAAAfs4/WXyaaM52abo/s1600/%D0%AD%D0%BB%D0%B5%D0%BC%D0%B5%D0%BD%D1%82%D1%8B4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hyperlink" Target="http://4.bp.blogspot.com/-MGdzHZ87w2o/VBXJ3s1q7rI/AAAAAAAAfso/gnP5Pmgf1-E/s1600/%D0%AD%D0%BB%D0%B5%D0%BC%D0%B5%D0%BD%D1%82%D1%8B2.jpg" TargetMode="Externa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4.bp.blogspot.com/-vDuC-jyRRfc/VBXKtt141AI/AAAAAAAAftQ/qTMX2dXqVf0/s1600/%D0%AD%D0%BB%D0%B5%D0%BC%D0%B5%D0%BD%D1%82%D1%8B-001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hyperlink" Target="http://4.bp.blogspot.com/-o7Y1hxG0MOw/VBXJ2wUTvFI/AAAAAAAAfsk/9Znx6jrTaks/s1600/%D0%AD%D0%BB%D0%B5%D0%BC%D0%B5%D0%BD%D1%82%D1%8B1.jpg" TargetMode="Externa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http://www.mirgeografii.ru/wp-content/uploads/2012/04/fon_ppt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4643438" y="3141663"/>
            <a:ext cx="1800225" cy="16557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600" b="1">
                <a:solidFill>
                  <a:srgbClr val="00B050"/>
                </a:solidFill>
                <a:latin typeface="Monotype Corsiva" pitchFamily="66" charset="0"/>
                <a:cs typeface="Arial" charset="0"/>
              </a:rPr>
              <a:t> </a:t>
            </a:r>
          </a:p>
          <a:p>
            <a:pPr algn="ctr">
              <a:defRPr/>
            </a:pPr>
            <a:endParaRPr lang="ru-RU" sz="13800" b="1">
              <a:solidFill>
                <a:srgbClr val="00B050"/>
              </a:solidFill>
              <a:latin typeface="Monotype Corsiva" pitchFamily="66" charset="0"/>
              <a:cs typeface="Arial" charset="0"/>
            </a:endParaRPr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179388" y="2276475"/>
            <a:ext cx="8353425" cy="320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tt-RU"/>
          </a:p>
          <a:p>
            <a:pPr algn="ctr"/>
            <a:r>
              <a:rPr lang="ru-RU" sz="7200" b="1">
                <a:solidFill>
                  <a:srgbClr val="AB0509"/>
                </a:solidFill>
                <a:latin typeface="Times New Roman" pitchFamily="18" charset="0"/>
              </a:rPr>
              <a:t>«Лэпбук»</a:t>
            </a:r>
          </a:p>
          <a:p>
            <a:pPr algn="ctr">
              <a:lnSpc>
                <a:spcPct val="80000"/>
              </a:lnSpc>
              <a:spcBef>
                <a:spcPct val="50000"/>
              </a:spcBef>
              <a:buFont typeface="Arial" charset="0"/>
              <a:buNone/>
            </a:pPr>
            <a:endParaRPr lang="ru-RU" sz="8800" b="1">
              <a:solidFill>
                <a:srgbClr val="AB050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Прямоугольник 2"/>
          <p:cNvSpPr>
            <a:spLocks noChangeArrowheads="1"/>
          </p:cNvSpPr>
          <p:nvPr/>
        </p:nvSpPr>
        <p:spPr bwMode="auto">
          <a:xfrm>
            <a:off x="468313" y="1028700"/>
            <a:ext cx="56165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C00000"/>
                </a:solidFill>
                <a:latin typeface="Calibri" pitchFamily="34" charset="0"/>
              </a:rPr>
              <a:t> </a:t>
            </a:r>
            <a:endParaRPr lang="ru-RU" sz="2000">
              <a:latin typeface="Calibri" pitchFamily="34" charset="0"/>
            </a:endParaRPr>
          </a:p>
        </p:txBody>
      </p:sp>
      <p:pic>
        <p:nvPicPr>
          <p:cNvPr id="4" name="Рисунок 3" descr="элементы лэпбука - подвижные круги">
            <a:hlinkClick r:id="rId3"/>
          </p:cNvPr>
          <p:cNvPicPr/>
          <p:nvPr/>
        </p:nvPicPr>
        <p:blipFill rotWithShape="1">
          <a:blip r:embed="rId4"/>
          <a:srcRect l="10001" t="-1" r="3749" b="869"/>
          <a:stretch/>
        </p:blipFill>
        <p:spPr bwMode="auto">
          <a:xfrm>
            <a:off x="682625" y="1196975"/>
            <a:ext cx="5257800" cy="2808288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/>
          </a:extLst>
        </p:spPr>
      </p:pic>
      <p:sp>
        <p:nvSpPr>
          <p:cNvPr id="2" name="Прямоугольник 1"/>
          <p:cNvSpPr/>
          <p:nvPr/>
        </p:nvSpPr>
        <p:spPr>
          <a:xfrm>
            <a:off x="1476375" y="4508500"/>
            <a:ext cx="3671888" cy="1081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t-RU" sz="2400" b="1" dirty="0">
                <a:solidFill>
                  <a:srgbClr val="C00000"/>
                </a:solidFill>
              </a:rPr>
              <a:t>Әйләнмә түгәрәкләр.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Прямоугольник 2"/>
          <p:cNvSpPr>
            <a:spLocks noChangeArrowheads="1"/>
          </p:cNvSpPr>
          <p:nvPr/>
        </p:nvSpPr>
        <p:spPr bwMode="auto">
          <a:xfrm>
            <a:off x="468313" y="1028700"/>
            <a:ext cx="56165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C00000"/>
                </a:solidFill>
                <a:latin typeface="Calibri" pitchFamily="34" charset="0"/>
              </a:rPr>
              <a:t> </a:t>
            </a:r>
            <a:endParaRPr lang="ru-RU" sz="2000">
              <a:latin typeface="Calibri" pitchFamily="34" charset="0"/>
            </a:endParaRPr>
          </a:p>
        </p:txBody>
      </p:sp>
      <p:pic>
        <p:nvPicPr>
          <p:cNvPr id="4" name="Рисунок 3" descr="элементы лэпбука - мини-книжки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4725" y="549275"/>
            <a:ext cx="4602163" cy="4495800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1835150" y="5419725"/>
            <a:ext cx="2592388" cy="673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t-RU" sz="2400" b="1" dirty="0">
                <a:solidFill>
                  <a:srgbClr val="C00000"/>
                </a:solidFill>
              </a:rPr>
              <a:t>Китаплар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Прямоугольник 2"/>
          <p:cNvSpPr>
            <a:spLocks noChangeArrowheads="1"/>
          </p:cNvSpPr>
          <p:nvPr/>
        </p:nvSpPr>
        <p:spPr bwMode="auto">
          <a:xfrm>
            <a:off x="468313" y="1028700"/>
            <a:ext cx="56165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C00000"/>
                </a:solidFill>
                <a:latin typeface="Calibri" pitchFamily="34" charset="0"/>
              </a:rPr>
              <a:t> </a:t>
            </a:r>
            <a:endParaRPr lang="ru-RU" sz="2000">
              <a:latin typeface="Calibri" pitchFamily="34" charset="0"/>
            </a:endParaRPr>
          </a:p>
        </p:txBody>
      </p:sp>
      <p:pic>
        <p:nvPicPr>
          <p:cNvPr id="4" name="Рисунок 3" descr="элементы лепбука - книжка-гармошка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06488" y="1196975"/>
            <a:ext cx="4338637" cy="3254375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5604" name="Прямоугольник 1"/>
          <p:cNvSpPr>
            <a:spLocks noChangeArrowheads="1"/>
          </p:cNvSpPr>
          <p:nvPr/>
        </p:nvSpPr>
        <p:spPr bwMode="auto">
          <a:xfrm>
            <a:off x="3149600" y="5033963"/>
            <a:ext cx="2524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>
                <a:solidFill>
                  <a:srgbClr val="C00000"/>
                </a:solidFill>
                <a:latin typeface="Calibri" pitchFamily="34" charset="0"/>
              </a:rPr>
              <a:t> </a:t>
            </a:r>
            <a:endParaRPr lang="ru-RU" sz="2400">
              <a:solidFill>
                <a:srgbClr val="C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Прямоугольник 2"/>
          <p:cNvSpPr>
            <a:spLocks noChangeArrowheads="1"/>
          </p:cNvSpPr>
          <p:nvPr/>
        </p:nvSpPr>
        <p:spPr bwMode="auto">
          <a:xfrm>
            <a:off x="468313" y="1028700"/>
            <a:ext cx="56165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C00000"/>
                </a:solidFill>
                <a:latin typeface="Calibri" pitchFamily="34" charset="0"/>
              </a:rPr>
              <a:t> </a:t>
            </a:r>
            <a:endParaRPr lang="ru-RU" sz="2000">
              <a:latin typeface="Calibri" pitchFamily="34" charset="0"/>
            </a:endParaRPr>
          </a:p>
        </p:txBody>
      </p:sp>
      <p:pic>
        <p:nvPicPr>
          <p:cNvPr id="4" name="Рисунок 3" descr="элементы лэпбука - блокнотик">
            <a:hlinkClick r:id="rId3"/>
          </p:cNvPr>
          <p:cNvPicPr/>
          <p:nvPr/>
        </p:nvPicPr>
        <p:blipFill rotWithShape="1">
          <a:blip r:embed="rId4"/>
          <a:srcRect l="13199" t="15528" b="8656"/>
          <a:stretch/>
        </p:blipFill>
        <p:spPr bwMode="auto">
          <a:xfrm>
            <a:off x="468313" y="836613"/>
            <a:ext cx="2659062" cy="3098800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элементы лэпбука">
            <a:hlinkClick r:id="rId5"/>
          </p:cNvPr>
          <p:cNvPicPr/>
          <p:nvPr/>
        </p:nvPicPr>
        <p:blipFill rotWithShape="1">
          <a:blip r:embed="rId6"/>
          <a:srcRect l="24655" t="7134" r="13411" b="16203"/>
          <a:stretch/>
        </p:blipFill>
        <p:spPr bwMode="auto">
          <a:xfrm>
            <a:off x="3425825" y="3213100"/>
            <a:ext cx="2697163" cy="2505075"/>
          </a:xfrm>
          <a:prstGeom prst="rect">
            <a:avLst/>
          </a:prstGeom>
          <a:ln w="38100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/>
          </a:extLst>
        </p:spPr>
      </p:pic>
      <p:sp>
        <p:nvSpPr>
          <p:cNvPr id="26629" name="Прямоугольник 1"/>
          <p:cNvSpPr>
            <a:spLocks noChangeArrowheads="1"/>
          </p:cNvSpPr>
          <p:nvPr/>
        </p:nvSpPr>
        <p:spPr bwMode="auto">
          <a:xfrm>
            <a:off x="971550" y="4941888"/>
            <a:ext cx="17557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Calibri" pitchFamily="34" charset="0"/>
              </a:rPr>
              <a:t>Блокнотлар</a:t>
            </a:r>
            <a:endParaRPr lang="ru-RU" sz="2400">
              <a:solidFill>
                <a:srgbClr val="C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http://ucazka.ucoz.ru/_ld/1/473560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1450"/>
            <a:ext cx="9299575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475656" y="2132856"/>
            <a:ext cx="5472608" cy="1754326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t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Иг</a:t>
            </a:r>
            <a:r>
              <a:rPr lang="ru-RU" sz="5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ъ</a:t>
            </a:r>
            <a:r>
              <a:rPr lang="tt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тибарыгыз өчен зур рәхмәт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pic>
        <p:nvPicPr>
          <p:cNvPr id="27651" name="Picture 2" descr="http://lp.altclub.biz/utifilemanager/application/usersfiles/35806/%D0%9C%D0%BE%D0%B8_%D0%B8%D0%B7%D0%BE%D0%B1%D1%80%D0%B0%D0%B6%D0%B5%D0%BD%D0%B8%D1%8F/%D0%92%D0%B5%D1%81%D0%B5%D0%BD%D0%BD%D0%B5%D0%B5%20%D0%BD%D0%B0%D1%81%D1%82%D1%80%D0%BE%D0%B5%D0%BD%D0%B8%D0%B5/btfly2.gifc20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500438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6" descr="http://www.beesona.ru/upload/828/fb94005ca03ac41c0d274581e2a3352b.jpg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47813" y="260350"/>
            <a:ext cx="5667375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29738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extBox 2"/>
          <p:cNvSpPr txBox="1">
            <a:spLocks noChangeArrowheads="1"/>
          </p:cNvSpPr>
          <p:nvPr/>
        </p:nvSpPr>
        <p:spPr bwMode="auto">
          <a:xfrm>
            <a:off x="2627313" y="333375"/>
            <a:ext cx="5832475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tt-RU" sz="2000">
              <a:latin typeface="Times New Roman" pitchFamily="18" charset="0"/>
              <a:cs typeface="Times New Roman" pitchFamily="18" charset="0"/>
            </a:endParaRPr>
          </a:p>
          <a:p>
            <a:endParaRPr lang="tt-RU" sz="200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000">
                <a:latin typeface="Times New Roman" pitchFamily="18" charset="0"/>
                <a:cs typeface="Times New Roman" pitchFamily="18" charset="0"/>
              </a:rPr>
              <a:t>Хөрмәтле коллегалар бүгенге чыгышыбызда лэпбук ясау һәм аның ни өчен кирәк икәненә төшенербез.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Федераль дәүләт стандартларын</a:t>
            </a:r>
            <a:r>
              <a:rPr lang="tt-RU" sz="2000">
                <a:latin typeface="Times New Roman" pitchFamily="18" charset="0"/>
                <a:cs typeface="Times New Roman" pitchFamily="18" charset="0"/>
              </a:rPr>
              <a:t>а туры китереп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 белем бирү </a:t>
            </a:r>
            <a:r>
              <a:rPr lang="tt-RU" sz="2000">
                <a:latin typeface="Times New Roman" pitchFamily="18" charset="0"/>
                <a:cs typeface="Times New Roman" pitchFamily="18" charset="0"/>
              </a:rPr>
              <a:t>өчен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 һәр педагог эзләнә</a:t>
            </a:r>
            <a:r>
              <a:rPr lang="tt-RU" sz="200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Шуңа бәйле рәвештә үзенең педагогик эшчәнлеге</a:t>
            </a:r>
            <a:r>
              <a:rPr lang="tt-RU" sz="2000">
                <a:latin typeface="Times New Roman" pitchFamily="18" charset="0"/>
                <a:cs typeface="Times New Roman" pitchFamily="18" charset="0"/>
              </a:rPr>
              <a:t>ндә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 яңа алымнар һәм идеяләр </a:t>
            </a:r>
            <a:r>
              <a:rPr lang="tt-RU" sz="2000">
                <a:latin typeface="Times New Roman" pitchFamily="18" charset="0"/>
                <a:cs typeface="Times New Roman" pitchFamily="18" charset="0"/>
              </a:rPr>
              <a:t>куллана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tt-RU" sz="2000">
                <a:latin typeface="Times New Roman" pitchFamily="18" charset="0"/>
                <a:cs typeface="Times New Roman" pitchFamily="18" charset="0"/>
              </a:rPr>
              <a:t>Менә без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үз эше</a:t>
            </a:r>
            <a:r>
              <a:rPr lang="tt-RU" sz="2000">
                <a:latin typeface="Times New Roman" pitchFamily="18" charset="0"/>
                <a:cs typeface="Times New Roman" pitchFamily="18" charset="0"/>
              </a:rPr>
              <a:t>без дә 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өр-яңа, кызыклы методик кулланма –</a:t>
            </a:r>
            <a:r>
              <a:rPr lang="ru-RU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лэпбук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файдалана башладык.Аны балалар бакчасында да, өйдә файдаланырга мөмкин.Кызыклы материаллар-ны туплаганда әти -әниләрне дә тартырга була .</a:t>
            </a:r>
            <a:r>
              <a:rPr lang="tt-RU" sz="2000" b="1" i="1">
                <a:solidFill>
                  <a:srgbClr val="FF0000"/>
                </a:solidFill>
                <a:latin typeface="Calibri" pitchFamily="34" charset="0"/>
              </a:rPr>
              <a:t> </a:t>
            </a:r>
            <a:endParaRPr lang="ru-RU" sz="2000" b="1" i="1">
              <a:solidFill>
                <a:srgbClr val="FF0000"/>
              </a:solidFill>
              <a:latin typeface="Calibri" pitchFamily="34" charset="0"/>
            </a:endParaRPr>
          </a:p>
          <a:p>
            <a:endParaRPr lang="tt-RU" sz="240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400"/>
              <a:t>.</a:t>
            </a:r>
            <a:r>
              <a:rPr lang="ru-RU" sz="2400"/>
              <a:t> </a:t>
            </a:r>
            <a:endParaRPr lang="tt-RU" sz="2400"/>
          </a:p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684213" y="549275"/>
            <a:ext cx="5183187" cy="587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tt-RU" sz="4000" b="1" i="1">
                <a:solidFill>
                  <a:srgbClr val="FF0000"/>
                </a:solidFill>
                <a:latin typeface="Calibri" pitchFamily="34" charset="0"/>
              </a:rPr>
              <a:t>Нәрсә ул лэпбук</a:t>
            </a:r>
            <a:endParaRPr lang="ru-RU" sz="4000" b="1" i="1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Лэпбук ул - интерактив тематик папка. Яки кулдан ясалган кесәле, ачыла торган матур китап.  Аны беренче мәртәбә Америкада кулланганнар. Инглиз теленнән тәрҗемәсе(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lap-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колени,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book-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книга, «наколенная книга») җыелма  күрсәтмә һәм таратма материаллар тупланган китап. </a:t>
            </a:r>
            <a:r>
              <a:rPr lang="tt-RU" sz="2400">
                <a:latin typeface="Times New Roman" pitchFamily="18" charset="0"/>
                <a:cs typeface="Times New Roman" pitchFamily="18" charset="0"/>
              </a:rPr>
              <a:t>Лэпбук ясаганда билгеле бер тема нигезендә эшләргә кирәк.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Лэпбук –рәсемле китап кына түгел, проект өстендә  эшләү өчен ярдәмлек ул.</a:t>
            </a:r>
          </a:p>
        </p:txBody>
      </p:sp>
      <p:sp>
        <p:nvSpPr>
          <p:cNvPr id="16387" name="Прямоугольник 2"/>
          <p:cNvSpPr>
            <a:spLocks noChangeArrowheads="1"/>
          </p:cNvSpPr>
          <p:nvPr/>
        </p:nvSpPr>
        <p:spPr bwMode="auto">
          <a:xfrm>
            <a:off x="2286000" y="2305050"/>
            <a:ext cx="457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1450"/>
            <a:ext cx="9144000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39750" y="333375"/>
            <a:ext cx="5327650" cy="46164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нәрсә өчен кирәк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балага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өйрәткән теманы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яхшырак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аңлау һәм истә калдыру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өчен кирәк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Үткәнне кабатлау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өчен бик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яхшы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алым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Өйрәнелгән материалны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системага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салып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ныгытып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куярга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булыша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Бала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мәгъ</a:t>
            </a:r>
            <a:r>
              <a:rPr lang="tt-RU" sz="2000" dirty="0">
                <a:latin typeface="Times New Roman" pitchFamily="18" charset="0"/>
                <a:cs typeface="Times New Roman" pitchFamily="18" charset="0"/>
              </a:rPr>
              <a:t>лүмәтне тупларга һәм җыярга өйрәнә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Баланың сөйлэмен, фикерләү сәләтен устерэ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 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tt-RU" sz="2000" dirty="0">
                <a:latin typeface="Times New Roman" pitchFamily="18" charset="0"/>
                <a:cs typeface="Times New Roman" pitchFamily="18" charset="0"/>
              </a:rPr>
              <a:t>Эшләү дәверендә күзәтүчәнлекне арттырырга, чагыштырырга, анализ ясарга, гомумиләштерергә һәм нәтиҗә ясарга тиеш.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39750" y="333375"/>
            <a:ext cx="5400675" cy="54467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Лэпбук </a:t>
            </a:r>
            <a:r>
              <a:rPr lang="ru-RU" sz="3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нәрсәдән 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тора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папкалар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кесәләр, китапчыклар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һәм мәгълүмә</a:t>
            </a:r>
            <a:r>
              <a:rPr lang="tt-RU" sz="2400" dirty="0">
                <a:latin typeface="Times New Roman" pitchFamily="18" charset="0"/>
                <a:cs typeface="Times New Roman" pitchFamily="18" charset="0"/>
              </a:rPr>
              <a:t>тләр җыелмасыннан.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t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Лэпбук ясау өчен кирәк материаллар</a:t>
            </a:r>
            <a:r>
              <a:rPr lang="tt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tt-RU" sz="2400" dirty="0">
                <a:latin typeface="Times New Roman" pitchFamily="18" charset="0"/>
                <a:cs typeface="Times New Roman" pitchFamily="18" charset="0"/>
              </a:rPr>
              <a:t>Җирлек өчен каты яхшы картон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Кайчы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клей, карандаш 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Төсле карандашлар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фломастер,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төрле төстәге ручкалар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Скотч 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Фантазия. 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tt-RU" sz="2400" dirty="0">
                <a:latin typeface="Times New Roman" pitchFamily="18" charset="0"/>
                <a:cs typeface="Times New Roman" pitchFamily="18" charset="0"/>
              </a:rPr>
              <a:t>Шаблоннар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tt-RU" sz="2400" dirty="0">
                <a:latin typeface="Times New Roman" pitchFamily="18" charset="0"/>
                <a:cs typeface="Times New Roman" pitchFamily="18" charset="0"/>
              </a:rPr>
              <a:t>Степлер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392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Прямоугольник 2"/>
          <p:cNvSpPr>
            <a:spLocks noChangeArrowheads="1"/>
          </p:cNvSpPr>
          <p:nvPr/>
        </p:nvSpPr>
        <p:spPr bwMode="auto">
          <a:xfrm>
            <a:off x="468313" y="1028700"/>
            <a:ext cx="56165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C00000"/>
                </a:solidFill>
                <a:latin typeface="Calibri" pitchFamily="34" charset="0"/>
              </a:rPr>
              <a:t> 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19459" name="Прямоугольник 1"/>
          <p:cNvSpPr>
            <a:spLocks noChangeArrowheads="1"/>
          </p:cNvSpPr>
          <p:nvPr/>
        </p:nvSpPr>
        <p:spPr bwMode="auto">
          <a:xfrm>
            <a:off x="539750" y="1125538"/>
            <a:ext cx="5256213" cy="409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C00000"/>
                </a:solidFill>
                <a:latin typeface="Calibri" pitchFamily="34" charset="0"/>
              </a:rPr>
              <a:t>План</a:t>
            </a:r>
          </a:p>
          <a:p>
            <a:pPr algn="ctr"/>
            <a:r>
              <a:rPr lang="ru-RU">
                <a:latin typeface="Calibri" pitchFamily="34" charset="0"/>
              </a:rPr>
              <a:t/>
            </a:r>
            <a:br>
              <a:rPr lang="ru-RU">
                <a:latin typeface="Calibri" pitchFamily="34" charset="0"/>
              </a:rPr>
            </a:br>
            <a:endParaRPr lang="ru-RU">
              <a:latin typeface="Calibri" pitchFamily="34" charset="0"/>
            </a:endParaRPr>
          </a:p>
          <a:p>
            <a:r>
              <a:rPr lang="tt-RU" sz="2400">
                <a:latin typeface="Times New Roman" pitchFamily="18" charset="0"/>
                <a:cs typeface="Times New Roman" pitchFamily="18" charset="0"/>
              </a:rPr>
              <a:t>Лэпбук ясаганда билгеле бер тема нигезендә эшләргә кирәк. Шушы теманы ачу максатыннан план төзелә.Балаларга сорау куела:</a:t>
            </a:r>
          </a:p>
          <a:p>
            <a:r>
              <a:rPr lang="tt-RU" sz="2400">
                <a:latin typeface="Times New Roman" pitchFamily="18" charset="0"/>
                <a:cs typeface="Times New Roman" pitchFamily="18" charset="0"/>
              </a:rPr>
              <a:t>син нәрсә беләсең?</a:t>
            </a:r>
          </a:p>
          <a:p>
            <a:r>
              <a:rPr lang="tt-RU" sz="2400">
                <a:latin typeface="Times New Roman" pitchFamily="18" charset="0"/>
                <a:cs typeface="Times New Roman" pitchFamily="18" charset="0"/>
              </a:rPr>
              <a:t>нәрсә беләргә теләр идең?</a:t>
            </a:r>
          </a:p>
          <a:p>
            <a:r>
              <a:rPr lang="tt-RU" sz="2400">
                <a:latin typeface="Times New Roman" pitchFamily="18" charset="0"/>
                <a:cs typeface="Times New Roman" pitchFamily="18" charset="0"/>
              </a:rPr>
              <a:t>белү өчен нәрсә эшләр идең?</a:t>
            </a:r>
          </a:p>
          <a:p>
            <a:endParaRPr lang="tt-RU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0" name="Прямоугольник 4"/>
          <p:cNvSpPr>
            <a:spLocks noChangeArrowheads="1"/>
          </p:cNvSpPr>
          <p:nvPr/>
        </p:nvSpPr>
        <p:spPr bwMode="auto">
          <a:xfrm>
            <a:off x="395288" y="2133600"/>
            <a:ext cx="653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Прямоугольник 2"/>
          <p:cNvSpPr>
            <a:spLocks noChangeArrowheads="1"/>
          </p:cNvSpPr>
          <p:nvPr/>
        </p:nvSpPr>
        <p:spPr bwMode="auto">
          <a:xfrm>
            <a:off x="468313" y="1028700"/>
            <a:ext cx="56165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C00000"/>
                </a:solidFill>
                <a:latin typeface="Calibri" pitchFamily="34" charset="0"/>
              </a:rPr>
              <a:t> 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20483" name="Прямоугольник 1"/>
          <p:cNvSpPr>
            <a:spLocks noChangeArrowheads="1"/>
          </p:cNvSpPr>
          <p:nvPr/>
        </p:nvSpPr>
        <p:spPr bwMode="auto">
          <a:xfrm>
            <a:off x="755650" y="412750"/>
            <a:ext cx="5184775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 b="1">
                <a:solidFill>
                  <a:srgbClr val="C00000"/>
                </a:solidFill>
                <a:latin typeface="Calibri" pitchFamily="34" charset="0"/>
              </a:rPr>
              <a:t>Макет</a:t>
            </a:r>
            <a:r>
              <a:rPr lang="ru-RU">
                <a:latin typeface="Calibri" pitchFamily="34" charset="0"/>
              </a:rPr>
              <a:t/>
            </a:r>
            <a:br>
              <a:rPr lang="ru-RU">
                <a:latin typeface="Calibri" pitchFamily="34" charset="0"/>
              </a:rPr>
            </a:br>
            <a:r>
              <a:rPr lang="ru-RU">
                <a:latin typeface="Calibri" pitchFamily="34" charset="0"/>
              </a:rPr>
              <a:t/>
            </a:r>
            <a:br>
              <a:rPr lang="ru-RU">
                <a:latin typeface="Calibri" pitchFamily="34" charset="0"/>
              </a:rPr>
            </a:br>
            <a:r>
              <a:rPr lang="ru-RU">
                <a:latin typeface="Calibri" pitchFamily="34" charset="0"/>
              </a:rPr>
              <a:t> </a:t>
            </a:r>
            <a:r>
              <a:rPr lang="ru-RU" sz="2400">
                <a:latin typeface="Calibri" pitchFamily="34" charset="0"/>
              </a:rPr>
              <a:t/>
            </a:r>
            <a:br>
              <a:rPr lang="ru-RU" sz="2400">
                <a:latin typeface="Calibri" pitchFamily="34" charset="0"/>
              </a:rPr>
            </a:br>
            <a:r>
              <a:rPr lang="ru-RU" sz="2000">
                <a:latin typeface="Calibri" pitchFamily="34" charset="0"/>
              </a:rPr>
              <a:t> </a:t>
            </a:r>
            <a:endParaRPr lang="ru-RU">
              <a:latin typeface="Calibri" pitchFamily="34" charset="0"/>
            </a:endParaRPr>
          </a:p>
        </p:txBody>
      </p:sp>
      <p:pic>
        <p:nvPicPr>
          <p:cNvPr id="5" name="Рисунок 4" descr="как сделать лэпбук">
            <a:hlinkClick r:id="rId3"/>
          </p:cNvPr>
          <p:cNvPicPr/>
          <p:nvPr/>
        </p:nvPicPr>
        <p:blipFill rotWithShape="1">
          <a:blip r:embed="rId4"/>
          <a:srcRect l="2742" t="2348" r="1501" b="12796"/>
          <a:stretch/>
        </p:blipFill>
        <p:spPr bwMode="auto">
          <a:xfrm>
            <a:off x="539750" y="2276475"/>
            <a:ext cx="5040313" cy="3743325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/>
          </a:extLst>
        </p:spPr>
      </p:pic>
      <p:sp>
        <p:nvSpPr>
          <p:cNvPr id="20485" name="Прямоугольник 5"/>
          <p:cNvSpPr>
            <a:spLocks noChangeArrowheads="1"/>
          </p:cNvSpPr>
          <p:nvPr/>
        </p:nvSpPr>
        <p:spPr bwMode="auto">
          <a:xfrm>
            <a:off x="0" y="1196975"/>
            <a:ext cx="53530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tt-RU">
                <a:latin typeface="Times New Roman" pitchFamily="18" charset="0"/>
                <a:cs typeface="Times New Roman" pitchFamily="18" charset="0"/>
              </a:rPr>
              <a:t>Сезнең алдыгызда лэпбук ясау өчен макет. Сез бу макетка нинди тема тәкдим итәр идегез? 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</p:pic>
      <p:sp>
        <p:nvSpPr>
          <p:cNvPr id="21506" name="Прямоугольник 2"/>
          <p:cNvSpPr>
            <a:spLocks noChangeArrowheads="1"/>
          </p:cNvSpPr>
          <p:nvPr/>
        </p:nvSpPr>
        <p:spPr bwMode="auto">
          <a:xfrm>
            <a:off x="468313" y="1028700"/>
            <a:ext cx="56165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C00000"/>
                </a:solidFill>
                <a:latin typeface="Calibri" pitchFamily="34" charset="0"/>
              </a:rPr>
              <a:t> 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55763" y="406400"/>
            <a:ext cx="3240087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t-RU" sz="3200" b="1" dirty="0">
                <a:solidFill>
                  <a:srgbClr val="C00000"/>
                </a:solidFill>
              </a:rPr>
              <a:t>Элементлар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элементы лэпбука - кармашки">
            <a:hlinkClick r:id="rId3"/>
          </p:cNvPr>
          <p:cNvPicPr/>
          <p:nvPr/>
        </p:nvPicPr>
        <p:blipFill rotWithShape="1">
          <a:blip r:embed="rId4"/>
          <a:srcRect l="50000" t="13249" b="15751"/>
          <a:stretch/>
        </p:blipFill>
        <p:spPr bwMode="auto">
          <a:xfrm>
            <a:off x="479425" y="1484313"/>
            <a:ext cx="2466975" cy="2566987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/>
          </a:extLst>
        </p:spPr>
      </p:pic>
      <p:pic>
        <p:nvPicPr>
          <p:cNvPr id="6" name="Рисунок 5" descr="элементы лепбука - кармашки">
            <a:hlinkClick r:id="rId5"/>
          </p:cNvPr>
          <p:cNvPicPr/>
          <p:nvPr/>
        </p:nvPicPr>
        <p:blipFill rotWithShape="1">
          <a:blip r:embed="rId6"/>
          <a:srcRect t="7300" r="46293" b="9513"/>
          <a:stretch/>
        </p:blipFill>
        <p:spPr bwMode="auto">
          <a:xfrm>
            <a:off x="3519488" y="3205163"/>
            <a:ext cx="2565400" cy="2744787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/>
          </a:extLst>
        </p:spPr>
      </p:pic>
      <p:sp>
        <p:nvSpPr>
          <p:cNvPr id="4" name="Прямоугольник 3"/>
          <p:cNvSpPr/>
          <p:nvPr/>
        </p:nvSpPr>
        <p:spPr>
          <a:xfrm>
            <a:off x="250825" y="4976813"/>
            <a:ext cx="3097213" cy="6477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t-RU" sz="2400" b="1" dirty="0">
                <a:solidFill>
                  <a:srgbClr val="C00000"/>
                </a:solidFill>
              </a:rPr>
              <a:t>Кесәләр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Прямоугольник 2"/>
          <p:cNvSpPr>
            <a:spLocks noChangeArrowheads="1"/>
          </p:cNvSpPr>
          <p:nvPr/>
        </p:nvSpPr>
        <p:spPr bwMode="auto">
          <a:xfrm>
            <a:off x="468313" y="1028700"/>
            <a:ext cx="56165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C00000"/>
                </a:solidFill>
                <a:latin typeface="Calibri" pitchFamily="34" charset="0"/>
              </a:rPr>
              <a:t> </a:t>
            </a:r>
            <a:endParaRPr lang="ru-RU" sz="2000">
              <a:latin typeface="Calibri" pitchFamily="34" charset="0"/>
            </a:endParaRPr>
          </a:p>
        </p:txBody>
      </p:sp>
      <p:pic>
        <p:nvPicPr>
          <p:cNvPr id="4" name="Рисунок 3" descr="элементы лэпбука - конвертики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765175"/>
            <a:ext cx="2640013" cy="2921000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элементы лэпбука - конверты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 r="32368"/>
          <a:stretch>
            <a:fillRect/>
          </a:stretch>
        </p:blipFill>
        <p:spPr bwMode="auto">
          <a:xfrm>
            <a:off x="3360738" y="2924175"/>
            <a:ext cx="2730500" cy="2474913"/>
          </a:xfrm>
          <a:prstGeom prst="rect">
            <a:avLst/>
          </a:prstGeom>
          <a:noFill/>
          <a:ln w="38100" cap="sq">
            <a:solidFill>
              <a:srgbClr val="0070C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468313" y="4689475"/>
            <a:ext cx="2735262" cy="1008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solidFill>
                  <a:srgbClr val="C00000"/>
                </a:solidFill>
              </a:rPr>
              <a:t>Конвертлар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579</TotalTime>
  <Words>256</Words>
  <Application>Microsoft Office PowerPoint</Application>
  <PresentationFormat>Экран (4:3)</PresentationFormat>
  <Paragraphs>53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Monotype Corsiva</vt:lpstr>
      <vt:lpstr>Times New Roman</vt:lpstr>
      <vt:lpstr>Wingdings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Илгиз</cp:lastModifiedBy>
  <cp:revision>75</cp:revision>
  <dcterms:created xsi:type="dcterms:W3CDTF">2015-07-14T17:12:48Z</dcterms:created>
  <dcterms:modified xsi:type="dcterms:W3CDTF">2017-12-03T19:00:36Z</dcterms:modified>
</cp:coreProperties>
</file>