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1" r:id="rId4"/>
    <p:sldId id="260" r:id="rId5"/>
    <p:sldId id="262" r:id="rId6"/>
    <p:sldId id="258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C8676B-F9C1-4C84-A5C5-1D8CF9E608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Монастырь Святого Галла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1C8107C-6ED8-4BA4-8EF5-099737DF34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Козлова Светлана, Разина Анна, Тарасова Варвара.</a:t>
            </a:r>
          </a:p>
          <a:p>
            <a:r>
              <a:rPr lang="en-US" dirty="0"/>
              <a:t>6 “В” класс школы N291</a:t>
            </a:r>
            <a:r>
              <a:rPr lang="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44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75B43A-C94B-401B-BBD0-DF7CC7276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453513"/>
            <a:ext cx="8911687" cy="1280890"/>
          </a:xfrm>
        </p:spPr>
        <p:txBody>
          <a:bodyPr>
            <a:normAutofit/>
          </a:bodyPr>
          <a:lstStyle/>
          <a:p>
            <a:r>
              <a:rPr lang="ru" sz="4400" dirty="0"/>
              <a:t>История монастыря.</a:t>
            </a:r>
            <a:endParaRPr lang="ru-RU" sz="4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1BB160A-429D-471B-890F-94E1C51F28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34403"/>
            <a:ext cx="8915400" cy="4176819"/>
          </a:xfrm>
        </p:spPr>
        <p:txBody>
          <a:bodyPr>
            <a:normAutofit/>
          </a:bodyPr>
          <a:lstStyle/>
          <a:p>
            <a:r>
              <a:rPr lang="ru" sz="2000" dirty="0"/>
              <a:t>Монастырь Святого Галла расположен в швейцарском городе Санкт-Галлене. Основан в 613 году, по преданию самим Св. Галлом, однако некоторые источники утвеждают, что основателем является некий Отмар. </a:t>
            </a:r>
          </a:p>
          <a:p>
            <a:r>
              <a:rPr lang="ru" sz="2000" dirty="0"/>
              <a:t>Вскоре </a:t>
            </a:r>
            <a:r>
              <a:rPr lang="ru-RU" sz="2000" b="0" i="0" dirty="0">
                <a:solidFill>
                  <a:srgbClr val="333333"/>
                </a:solidFill>
                <a:effectLst/>
              </a:rPr>
              <a:t>монастырь Святого Галла за рекордно короткие сроки становится своеобразным религиозным центром, оказывающим влияние не только на Санкт</a:t>
            </a:r>
            <a:r>
              <a:rPr lang="ru" sz="2000" b="0" i="0" dirty="0">
                <a:solidFill>
                  <a:srgbClr val="333333"/>
                </a:solidFill>
                <a:effectLst/>
              </a:rPr>
              <a:t>-</a:t>
            </a:r>
            <a:r>
              <a:rPr lang="ru-RU" sz="2000" b="0" i="0" dirty="0" err="1">
                <a:solidFill>
                  <a:srgbClr val="333333"/>
                </a:solidFill>
                <a:effectLst/>
              </a:rPr>
              <a:t>Галлен</a:t>
            </a:r>
            <a:r>
              <a:rPr lang="ru-RU" sz="2000" b="0" i="0" dirty="0">
                <a:solidFill>
                  <a:srgbClr val="333333"/>
                </a:solidFill>
                <a:effectLst/>
              </a:rPr>
              <a:t>, но и на окрестности.</a:t>
            </a:r>
            <a:r>
              <a:rPr lang="ru" sz="2000" b="0" i="0" dirty="0">
                <a:solidFill>
                  <a:srgbClr val="333333"/>
                </a:solidFill>
                <a:effectLst/>
              </a:rPr>
              <a:t> 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Open Sans"/>
              </a:rPr>
              <a:t> </a:t>
            </a:r>
            <a:r>
              <a:rPr lang="ru" sz="2000" dirty="0">
                <a:solidFill>
                  <a:srgbClr val="333333"/>
                </a:solidFill>
              </a:rPr>
              <a:t>В </a:t>
            </a:r>
            <a:r>
              <a:rPr lang="ru-RU" sz="2000" i="0" dirty="0">
                <a:solidFill>
                  <a:srgbClr val="333333"/>
                </a:solidFill>
                <a:effectLst/>
              </a:rPr>
              <a:t>820 году</a:t>
            </a:r>
            <a:r>
              <a:rPr lang="ru" sz="2000" i="0" dirty="0">
                <a:solidFill>
                  <a:srgbClr val="333333"/>
                </a:solidFill>
                <a:effectLst/>
              </a:rPr>
              <a:t> </a:t>
            </a:r>
            <a:r>
              <a:rPr lang="ru-RU" sz="2000" i="0" dirty="0">
                <a:solidFill>
                  <a:srgbClr val="333333"/>
                </a:solidFill>
                <a:effectLst/>
              </a:rPr>
              <a:t>была основана легендарная библиотека монастыря Святого Галла. </a:t>
            </a:r>
            <a:endParaRPr lang="ru" sz="2000" i="0" dirty="0">
              <a:solidFill>
                <a:srgbClr val="333333"/>
              </a:solidFill>
              <a:effectLst/>
            </a:endParaRPr>
          </a:p>
          <a:p>
            <a:r>
              <a:rPr lang="ru" sz="2000" dirty="0">
                <a:solidFill>
                  <a:srgbClr val="333333"/>
                </a:solidFill>
              </a:rPr>
              <a:t>В 1525 году монастырь был распущен, так как отказывался подчиняться Швейцарскому союзу.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4449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6F1294-9962-42C1-B59C-7A3C500F6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" sz="4400" dirty="0"/>
              <a:t>Перестройка монастыря.</a:t>
            </a:r>
            <a:endParaRPr lang="ru-RU" sz="4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48858A9-A656-4537-87D2-691894380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634888"/>
            <a:ext cx="8915400" cy="4790933"/>
          </a:xfrm>
        </p:spPr>
        <p:txBody>
          <a:bodyPr>
            <a:noAutofit/>
          </a:bodyPr>
          <a:lstStyle/>
          <a:p>
            <a:r>
              <a:rPr lang="ru-RU" sz="2400" b="0" i="0" dirty="0">
                <a:solidFill>
                  <a:srgbClr val="333333"/>
                </a:solidFill>
                <a:effectLst/>
              </a:rPr>
              <a:t>С 16-го по 18-й век монастырь Святого Галла пользуясь своим влиянием, постоянно обогащается. В середине восемнадцатого века настоятель принимает решение о перестройке монастыря. Он должен был иметь фасад и внутреннее убранство, полностью отвечающей моде той эпохи. </a:t>
            </a:r>
            <a:r>
              <a:rPr lang="ru" sz="2400" dirty="0">
                <a:solidFill>
                  <a:srgbClr val="222222"/>
                </a:solidFill>
              </a:rPr>
              <a:t>С</a:t>
            </a:r>
            <a:r>
              <a:rPr lang="ru-RU" sz="2400" b="0" i="0" dirty="0">
                <a:solidFill>
                  <a:srgbClr val="222222"/>
                </a:solidFill>
                <a:effectLst/>
              </a:rPr>
              <a:t>редневековые сооружения аббатства были снесены и на их месте выросли грандиозные храмы</a:t>
            </a:r>
            <a:r>
              <a:rPr lang="ru" sz="2400" b="0" i="0" dirty="0">
                <a:solidFill>
                  <a:srgbClr val="222222"/>
                </a:solidFill>
                <a:effectLst/>
              </a:rPr>
              <a:t>.</a:t>
            </a:r>
            <a:r>
              <a:rPr lang="ru-RU" sz="2400" b="0" i="0" dirty="0">
                <a:solidFill>
                  <a:srgbClr val="222222"/>
                </a:solidFill>
                <a:effectLst/>
              </a:rPr>
              <a:t> </a:t>
            </a:r>
            <a:endParaRPr lang="ru" sz="2400" b="0" i="0" dirty="0">
              <a:solidFill>
                <a:srgbClr val="222222"/>
              </a:solidFill>
              <a:effectLst/>
            </a:endParaRPr>
          </a:p>
          <a:p>
            <a:r>
              <a:rPr lang="ru" sz="2400" i="0" dirty="0">
                <a:solidFill>
                  <a:srgbClr val="333333"/>
                </a:solidFill>
                <a:effectLst/>
              </a:rPr>
              <a:t>В</a:t>
            </a:r>
            <a:r>
              <a:rPr lang="ru-RU" sz="2400" i="0" dirty="0" err="1">
                <a:solidFill>
                  <a:srgbClr val="333333"/>
                </a:solidFill>
                <a:effectLst/>
              </a:rPr>
              <a:t>осточная</a:t>
            </a:r>
            <a:r>
              <a:rPr lang="ru-RU" sz="2400" i="0" dirty="0">
                <a:solidFill>
                  <a:srgbClr val="333333"/>
                </a:solidFill>
                <a:effectLst/>
              </a:rPr>
              <a:t> крипта</a:t>
            </a:r>
            <a:r>
              <a:rPr lang="ru" sz="2400" i="0" dirty="0">
                <a:solidFill>
                  <a:srgbClr val="333333"/>
                </a:solidFill>
                <a:effectLst/>
              </a:rPr>
              <a:t> (часовня под храмом)</a:t>
            </a:r>
            <a:r>
              <a:rPr lang="ru-RU" sz="2400" i="0" dirty="0">
                <a:solidFill>
                  <a:srgbClr val="333333"/>
                </a:solidFill>
                <a:effectLst/>
              </a:rPr>
              <a:t> это единственный элемент, который остался от строения, датируемого </a:t>
            </a:r>
            <a:r>
              <a:rPr lang="ru-RU" sz="2400" i="0" dirty="0" err="1">
                <a:solidFill>
                  <a:srgbClr val="333333"/>
                </a:solidFill>
                <a:effectLst/>
              </a:rPr>
              <a:t>еще</a:t>
            </a:r>
            <a:r>
              <a:rPr lang="ru-RU" sz="2400" i="0" dirty="0">
                <a:solidFill>
                  <a:srgbClr val="333333"/>
                </a:solidFill>
                <a:effectLst/>
              </a:rPr>
              <a:t> 9</a:t>
            </a:r>
            <a:r>
              <a:rPr lang="ru" sz="2400" i="0" dirty="0">
                <a:solidFill>
                  <a:srgbClr val="333333"/>
                </a:solidFill>
                <a:effectLst/>
              </a:rPr>
              <a:t> </a:t>
            </a:r>
            <a:r>
              <a:rPr lang="ru-RU" sz="2400" i="0" dirty="0">
                <a:solidFill>
                  <a:srgbClr val="333333"/>
                </a:solidFill>
                <a:effectLst/>
              </a:rPr>
              <a:t>веком! Все остальное в монастыре Святого Галла – «</a:t>
            </a:r>
            <a:r>
              <a:rPr lang="ru-RU" sz="2400" i="0" dirty="0" err="1">
                <a:solidFill>
                  <a:srgbClr val="333333"/>
                </a:solidFill>
                <a:effectLst/>
              </a:rPr>
              <a:t>новодел</a:t>
            </a:r>
            <a:r>
              <a:rPr lang="ru-RU" sz="2400" i="0" dirty="0">
                <a:solidFill>
                  <a:srgbClr val="333333"/>
                </a:solidFill>
                <a:effectLst/>
              </a:rPr>
              <a:t>»</a:t>
            </a:r>
            <a:r>
              <a:rPr lang="ru" sz="2400" i="0" dirty="0">
                <a:solidFill>
                  <a:srgbClr val="333333"/>
                </a:solidFill>
                <a:effectLst/>
              </a:rPr>
              <a:t> 18</a:t>
            </a:r>
            <a:r>
              <a:rPr lang="ru-RU" sz="2400" i="0" dirty="0">
                <a:solidFill>
                  <a:srgbClr val="333333"/>
                </a:solidFill>
                <a:effectLst/>
              </a:rPr>
              <a:t> века.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6229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369EDA5-D1FD-4FEF-9D22-FC5D6E067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" sz="4400" dirty="0"/>
              <a:t>Монастырь Святого Галла.</a:t>
            </a:r>
            <a:endParaRPr lang="ru-RU" sz="4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4B407FB-2593-49C5-841C-C2ACB77DA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504" y="1565938"/>
            <a:ext cx="6866531" cy="514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85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C4EEBD-EAD4-4D56-895D-C8882954D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09"/>
            <a:ext cx="4955994" cy="1721599"/>
          </a:xfrm>
        </p:spPr>
        <p:txBody>
          <a:bodyPr/>
          <a:lstStyle/>
          <a:p>
            <a:r>
              <a:rPr lang="ru" dirty="0"/>
              <a:t>План монастыря (нач. 9 века).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3F52DEC-7A3F-4743-904D-09DD92C0A7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9777" y="-54267"/>
            <a:ext cx="4702223" cy="691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89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D5973B-6D98-45DD-BE2F-2AF3D235A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" sz="4800" dirty="0"/>
              <a:t>Библиотека монастыря.</a:t>
            </a:r>
            <a:endParaRPr lang="ru-RU" sz="4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BCA82C9-90A0-4699-8507-0BBBFA74DA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" sz="2400" dirty="0"/>
              <a:t>В монастыре находится уникальная в своем роде библиотека, основанная в 9 веке. </a:t>
            </a:r>
            <a:r>
              <a:rPr lang="ru-RU" sz="2400" b="0" i="0" dirty="0">
                <a:solidFill>
                  <a:srgbClr val="333333"/>
                </a:solidFill>
                <a:effectLst/>
              </a:rPr>
              <a:t>По единому мнению историков, эта швейцарская библиотека считается одним из самых старых собраний книг во всем мире.</a:t>
            </a:r>
            <a:r>
              <a:rPr lang="ru" sz="2400" b="0" i="0" dirty="0">
                <a:solidFill>
                  <a:srgbClr val="333333"/>
                </a:solidFill>
                <a:effectLst/>
              </a:rPr>
              <a:t> </a:t>
            </a:r>
            <a:r>
              <a:rPr lang="ru-RU" sz="2400" b="0" i="0" dirty="0">
                <a:solidFill>
                  <a:srgbClr val="222222"/>
                </a:solidFill>
                <a:effectLst/>
              </a:rPr>
              <a:t>Рукописи, выполненные и проиллюстрированные санкт-галленскими монахами </a:t>
            </a:r>
            <a:r>
              <a:rPr lang="ru" sz="2400" b="0" i="0" dirty="0">
                <a:solidFill>
                  <a:srgbClr val="222222"/>
                </a:solidFill>
                <a:effectLst/>
              </a:rPr>
              <a:t>высоко ценились по всей Европе.</a:t>
            </a:r>
          </a:p>
          <a:p>
            <a:r>
              <a:rPr lang="ru" sz="2400" b="0" i="0" dirty="0">
                <a:solidFill>
                  <a:srgbClr val="222222"/>
                </a:solidFill>
                <a:effectLst/>
              </a:rPr>
              <a:t>Сейчас</a:t>
            </a:r>
            <a:r>
              <a:rPr lang="ru-RU" sz="2400" b="0" i="0" dirty="0">
                <a:solidFill>
                  <a:srgbClr val="222222"/>
                </a:solidFill>
                <a:effectLst/>
              </a:rPr>
              <a:t> монастырская библиотека средневековых рукописей насчитывает 1</a:t>
            </a:r>
            <a:r>
              <a:rPr lang="ru" sz="2400" b="0" i="0" dirty="0">
                <a:solidFill>
                  <a:srgbClr val="222222"/>
                </a:solidFill>
                <a:effectLst/>
              </a:rPr>
              <a:t>7</a:t>
            </a:r>
            <a:r>
              <a:rPr lang="ru-RU" sz="2400" b="0" i="0" dirty="0">
                <a:solidFill>
                  <a:srgbClr val="222222"/>
                </a:solidFill>
                <a:effectLst/>
              </a:rPr>
              <a:t>0 тыс. единиц хранения и по-прежнему слывёт одной из самых полных в Европе</a:t>
            </a:r>
            <a:r>
              <a:rPr lang="ru" sz="2400" b="0" i="0" dirty="0">
                <a:solidFill>
                  <a:srgbClr val="222222"/>
                </a:solidFill>
                <a:effectLst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2624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E4EC37-C59D-4116-AC46-2AF77ABBB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" sz="4400" dirty="0"/>
              <a:t>Библиотека монастыря.</a:t>
            </a:r>
            <a:endParaRPr lang="ru-RU" sz="4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724055B-C947-438A-9D74-B84E293544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924" y="1753239"/>
            <a:ext cx="7249759" cy="510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96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75C723-F943-4E07-95A6-CD8CEAA8B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" sz="4400" dirty="0"/>
              <a:t>Монастырь Святого Галла.</a:t>
            </a:r>
            <a:endParaRPr lang="ru-RU" sz="4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428CBB5-AC48-4B37-BC49-CDD2ECD903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924" y="2024062"/>
            <a:ext cx="6292336" cy="471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58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Широкоэкранный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Open Sans</vt:lpstr>
      <vt:lpstr>Wingdings 3</vt:lpstr>
      <vt:lpstr>Легкий дым</vt:lpstr>
      <vt:lpstr>Монастырь Святого Галла</vt:lpstr>
      <vt:lpstr>История монастыря.</vt:lpstr>
      <vt:lpstr>Перестройка монастыря.</vt:lpstr>
      <vt:lpstr>Монастырь Святого Галла.</vt:lpstr>
      <vt:lpstr>План монастыря (нач. 9 века).</vt:lpstr>
      <vt:lpstr>Библиотека монастыря.</vt:lpstr>
      <vt:lpstr>Библиотека монастыря.</vt:lpstr>
      <vt:lpstr>Монастырь Святого Галла.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Монастырь Святого Галла</dc:title>
  <dc:creator>Ирина Болдычева</dc:creator>
  <cp:lastModifiedBy>Ирина Болдычева</cp:lastModifiedBy>
  <cp:revision>3</cp:revision>
  <dcterms:modified xsi:type="dcterms:W3CDTF">2017-09-29T08:45:06Z</dcterms:modified>
</cp:coreProperties>
</file>