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6" r:id="rId2"/>
    <p:sldId id="263" r:id="rId3"/>
    <p:sldId id="257" r:id="rId4"/>
    <p:sldId id="258" r:id="rId5"/>
    <p:sldId id="259" r:id="rId6"/>
    <p:sldId id="262" r:id="rId7"/>
    <p:sldId id="269" r:id="rId8"/>
    <p:sldId id="271" r:id="rId9"/>
    <p:sldId id="274" r:id="rId10"/>
    <p:sldId id="275" r:id="rId11"/>
    <p:sldId id="270" r:id="rId12"/>
    <p:sldId id="268" r:id="rId13"/>
    <p:sldId id="26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214" autoAdjust="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32AD3-3AFC-44D9-ACD4-AD772CD52E25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9EBC45-7A04-452F-BCA5-31A888339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529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Я приглашаю вас прийти на выставку работ искусства!</a:t>
            </a:r>
            <a:br>
              <a:rPr lang="ru-RU" dirty="0" smtClean="0"/>
            </a:br>
            <a:r>
              <a:rPr lang="ru-RU" dirty="0" smtClean="0"/>
              <a:t>Творенье по душе найти,</a:t>
            </a:r>
            <a:r>
              <a:rPr lang="ru-RU" baseline="0" dirty="0" smtClean="0"/>
              <a:t> з</a:t>
            </a:r>
            <a:r>
              <a:rPr lang="ru-RU" dirty="0" smtClean="0"/>
              <a:t>адеть в ней глубину и чувства!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EBC45-7A04-452F-BCA5-31A88833972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382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Цель урока: </a:t>
            </a:r>
            <a:r>
              <a:rPr lang="ru-RU" dirty="0" smtClean="0"/>
              <a:t>показать методику обучения детей рассказыванию по картинам; отметить пути активизации связной (монологической) речи детей на таких занятиях.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EBC45-7A04-452F-BCA5-31A88833972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8129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Картины широко применяются в обучении и воспитании детей дошкольного возраста. Ребенок проявляет большой интерес к картине. Известно, с каким увлечением даже самые маленькие дети рассматривают иллюстрации в книгах, журналах и задают бесчисленные вопросы взрослым.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Картиной можно отвлечь ребенка от нежелательной деятельности, заставить забыть огорчения и слезы. Когда мы показываем детям красочную картину с простым, понятным содержанием, то даже молчаливые, застенчивые дети, недавно пришедшие в детский сад, вступают в разговор.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Картина вызывает активную работу мышления, памяти и речи. Рассматривая картину, ребенок называет то, что он видит, спрашивает о том, что ему непонятно, вспоминает об аналогичном событии и предмете из его личного опыта и рассказывает об этом.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Учитывая такое воздействие картин на детей, воспитатель обращается к картине в тех случаях, когда надо вызвать детей на высказывания; следовательно, картина используется как пособие в обучении детей разговорной речи и рассказыванию.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С помощью картины воспитатель расширяет представления детей об окружающем, знакомит с тем, чего они в данный момент не могут видеть, уточняет то, что дети недостаточно знают. Так, например, по картине можно познакомить детей со средствами передвижения, которых нет там, где живут дети; по картинам дети составляют первые представления о диких зверях и т. д.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Но картина не должна подменять или заслонять живой действительности.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В познании действительности детьми дошкольного возраста на первом месте стоит непосредственное ознакомление с окружающим на экскурсиях, а также посредством наблюдений в самом детском саду, путем рассматривания предметов и действий с ними, в игре и в труде. В жизни ребенок видит предметы и явления в самых разнообразных условиях, в многочисленных связях и взаимоотношениях с другими предметами и явлениями, в непрерывном движении или изменении.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Но часто возможности детского сада в смысле наблюдения бывают ограничены местом или временем. И вот тогда воспитатель показывает детям картину, на которой дети увидят и внимательно рассмотрят то, с чем необходимо их ознакомить.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С какой бы целью ни обращался воспитатель к картине, он должен помнить, что картина оставляет значительный след в сознании детей, она активизирует не только деятельность мышления и речи, но и чувства. С помощью картины педагог воспитывает у детей различные чувства; в зависимости от содержания картины это может быть интерес и уважение к труду, любовь к родной природе, сочувствие к товарищам, чувство юмора, любовь к красоте и всегда радостное восприятие жизни.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Рассматривание картин, как считает Е. И. Тихеева, преследует тройную цель: упражнение в наблюдении, развитие мышления, воображения, логического суждения и развитие речи ребенка.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050" dirty="0" smtClean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endParaRPr lang="ru-RU" sz="1050" dirty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EBC45-7A04-452F-BCA5-31A88833972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416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    В основе рассказывания по картине лежит опосредованное восприятие окружающей жизни. Картина не только расширяет и углубляет детские представления об общественных и природных явлениях, но и воздействует на эмоции детей, вызывает интерес к рассказыванию, побуждает говорить даже застенчивых.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В методике развития речи обучение рассказыванию по картине (описание и повествование) разработано в достаточной степени детально. Методика опирается на классическое наследие западной и русской педагогики, использованное позднее применительно к работе с детьми до-школьного возраста </a:t>
            </a:r>
            <a:r>
              <a:rPr lang="ru-RU" sz="1200" b="1" dirty="0" smtClean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Е.И.Тихеевой, Е.А.Флериной, Л.А.Пеньевской, Е.И.Радиной, М.М.Кониной и др.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      Для методики обучения рассказыванию по картине существенное значение имеет понимание особенностей восприятия и понимания картин детьми. Эта проблема рассматривается в работах </a:t>
            </a:r>
            <a:r>
              <a:rPr lang="ru-RU" sz="1200" b="1" dirty="0" smtClean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С.Л. Рубинштейна, Е. А.Флериной, А.А.Люблинской, В.С.Мухиной. Е. А.Флерина </a:t>
            </a:r>
            <a:r>
              <a:rPr lang="ru-RU" sz="1200" dirty="0" smtClean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считает, что у дошкольников восприятие картинки значительно опережает их изобразительные возможности (дети реагируют на содержание и изображение — цвет, форму, построение). Она выделяет в детском восприятии следующие тенденции: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— тяготение ребенка к яркому красочному рисунку;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— желание видеть на картинке все существенные признаки предмета (неузнавание ракурсных построений и неудовлетворенность ими детей 3 — 6 лет);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— затруднения при восприятии светотеневого рисунка;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— затруднения малышей 3—5 лет при восприятии рисунка с ярко выраженной перспективной деформацией предмета;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— положительное отношение к ритмической простоте построения (композиции).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восприятия рисунка, по данным </a:t>
            </a:r>
            <a:r>
              <a:rPr lang="ru-RU" sz="1200" b="1" dirty="0" smtClean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В.С.Мухиной, </a:t>
            </a:r>
            <a:r>
              <a:rPr lang="ru-RU" sz="1200" dirty="0" smtClean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происходит по трем направлениям: изменяется отношение к рисунку как к отображению действительности; развивается умение правильно соотносить рисунок с действительностью, видеть то, что на нем изображено; совершенствуется интерпретация рисунка.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b="1" dirty="0" smtClean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А.А.Люблинская</a:t>
            </a:r>
            <a:r>
              <a:rPr lang="ru-RU" sz="1200" dirty="0" smtClean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 считает, что восприятию картины ребенка надо учить, постепенно подводя его к пониманию того, что на ней изображено. Это требует узнавания отдельных предметов (люди, животные); выделения позы и места положения каждой фигуры в общем плане картины; установления связей между основными персонажами; выделения деталей (освещение, фон, выражения лиц).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b="1" dirty="0" smtClean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С.Л.Рубинштейн, Г.Т.Овсепян, </a:t>
            </a:r>
            <a:r>
              <a:rPr lang="ru-RU" sz="1200" dirty="0" smtClean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изучавшие вопросы восприятия картины, считают, что характер ответов детей по ее содержанию зависит от ряда факторов (содержания картины, близости и доступности ее сюжета, опыта детей, их умения рассматривать рисунок). Характер ответов зависит также от характера вопросов, определяющих умственную задачу.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Consolas" panose="020B06090202040302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В формировании умений описывать картины и составлять рассказы-повествования используются специально разработанные серии дидактических картин разных типов.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EBC45-7A04-452F-BCA5-31A88833972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530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Предметные картины 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на них изображены один или несколько предметов без какого-либо сюжетного вза­имодействия между ними (мебель, одежда, посуда, жи­вотные); распо­лагают к занятиям номенклатурного характера, связанным с перечислением и описанием качеств и особенностей изоб­раженного предмета.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EBC45-7A04-452F-BCA5-31A88833972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352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Сюжетные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картины</a:t>
            </a:r>
            <a:r>
              <a:rPr lang="ru-RU" sz="1200" b="0" i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где предметы и персонажи на­ходятся в сюжетном взаимодействии друг с другом; наталкивает ре­бенка на рассказ, связанный с интерпретацией действия.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EBC45-7A04-452F-BCA5-31A88833972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6456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Используются и репродукции картин мастеров искусства:</a:t>
            </a:r>
            <a:endParaRPr lang="ru-RU" sz="1050" dirty="0" smtClean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        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пейзажные картины: 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 Саврасов «Грачи прилетели»; И. Левитан «Золотая осень», «Весна. Большая вода», «Март»; К. </a:t>
            </a:r>
            <a:r>
              <a:rPr lang="ru-RU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Юон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«Мартовское солнце»; А. Куинджи «Березовая роща»; И. Шишкин «Утро в сосновом бору», «Сосновый лес», «Рубка леса»; В. Васнецов «Аленушка»; В. Поленов «Осень в Абрамцеве», «Золотая осень» и др.;</a:t>
            </a:r>
            <a:endParaRPr lang="ru-RU" sz="1050" dirty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EBC45-7A04-452F-BCA5-31A88833972B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1762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·         натюрморт: 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К. Петров-Водкин «Черемуха в стакане», «Стакан и яблоневая ветка»; И. Машков «Рябинка», «Натюрморт с арбузом»; П. Кончаловский «Маки», «Сирень у окна».</a:t>
            </a:r>
            <a:endParaRPr lang="ru-RU" sz="1050" dirty="0" smtClean="0">
              <a:effectLst/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EBC45-7A04-452F-BCA5-31A88833972B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2253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Детский сад должен позаботиться о том, чтобы у него был подбор картин, могущий удовлетворять все запросы текущей работы. Помимо картин, назначенных для вывешивания на стене, должен быть подбор картин, классифицированных по темам, назначение которых - служить материалом для проведения определенных методических занятий,</a:t>
            </a:r>
            <a:r>
              <a:rPr lang="ru-RU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том числе и для реализации регионального компонента «Край родной, земля Амурская».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Для этих целей могут служить подборки картин амурских художников</a:t>
            </a:r>
            <a:r>
              <a:rPr lang="ru-RU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открытки, картинки, вырезанные из пришедших в негодность книжек, журналов, даже газет, и наклеенные на картон, монтированные из частей плакатов. Воспитательницы владеющие графической грамотностью, могут простенькие, несложные картинки рисовать сами. </a:t>
            </a:r>
            <a:endParaRPr lang="ru-RU" b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EBC45-7A04-452F-BCA5-31A88833972B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911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291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864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011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85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523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537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292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651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704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331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72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808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Relationship Id="rId9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711" y="817693"/>
            <a:ext cx="3381397" cy="44859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415" y="4220110"/>
            <a:ext cx="2446029" cy="1875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415" y="762001"/>
            <a:ext cx="4762500" cy="3514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669" y="980810"/>
            <a:ext cx="4010048" cy="45848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316" y="4216642"/>
            <a:ext cx="2318374" cy="15842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892" y="4384247"/>
            <a:ext cx="3118551" cy="16944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7129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25235" y="1233054"/>
            <a:ext cx="292330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Серия </a:t>
            </a:r>
            <a:endParaRPr lang="ru-RU" sz="32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</a:p>
          <a:p>
            <a:pPr lvl="0" algn="ctr"/>
            <a:r>
              <a:rPr lang="ru-RU" sz="3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набор </a:t>
            </a:r>
            <a:r>
              <a:rPr lang="ru-RU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картин, связанных единым сюжетным содержанием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551" y="696686"/>
            <a:ext cx="7500930" cy="550068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7958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12800" y="841829"/>
            <a:ext cx="226291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Репродукции картин мастеров 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искусства: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200" b="1" i="1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200" b="1" i="1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lvl="0" indent="-45720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пейзажные картины;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366" y="672391"/>
            <a:ext cx="3812750" cy="550975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45" r="19434"/>
          <a:stretch/>
        </p:blipFill>
        <p:spPr>
          <a:xfrm>
            <a:off x="3075709" y="690594"/>
            <a:ext cx="4394762" cy="549155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042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922" y="649432"/>
            <a:ext cx="7193457" cy="555567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841830" y="845127"/>
            <a:ext cx="2356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атюрморт; 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 l="3975" t="2373" r="3518" b="3144"/>
          <a:stretch/>
        </p:blipFill>
        <p:spPr>
          <a:xfrm>
            <a:off x="947150" y="1594699"/>
            <a:ext cx="3040348" cy="432525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1246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58981" y="762000"/>
            <a:ext cx="61237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2800" b="1" i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репродукции картин амурских художников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691" y="658118"/>
            <a:ext cx="4364182" cy="553830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42" b="9239"/>
          <a:stretch/>
        </p:blipFill>
        <p:spPr>
          <a:xfrm>
            <a:off x="858982" y="1791085"/>
            <a:ext cx="6020790" cy="438624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3226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64327" y="748145"/>
            <a:ext cx="75922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ОБРАЗОВАНИЯ И НАУКИ АМУРСКОЙ ОБЛАСТИ</a:t>
            </a:r>
            <a:br>
              <a:rPr lang="ru-RU" sz="1200" b="1" i="1" dirty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200" b="1" i="1" dirty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ГОСУДАРСТВЕННОЕ ОБРАЗОВАТЕЛЬНОЕ АВТОНОМНОЕ УЧРЕЖДЕНИЕ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СРЕДНЕГО ПРОФЕССИОНАЛЬНОГО ОБРАЗОВАНИЯ</a:t>
            </a:r>
            <a:br>
              <a:rPr lang="ru-RU" sz="1200" b="1" i="1" dirty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200" b="1" i="1" dirty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АМУРСКОЙ ОБЛАСТИ</a:t>
            </a:r>
            <a:br>
              <a:rPr lang="ru-RU" sz="1200" b="1" i="1" dirty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200" b="1" i="1" dirty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200" b="1" i="1" dirty="0">
                <a:solidFill>
                  <a:srgbClr val="001236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200" b="1" i="1" dirty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АМУРСКИЙ ПЕДАГОГИЧЕСКИЙ КОЛЛЕДЖ</a:t>
            </a:r>
            <a:r>
              <a:rPr lang="ru-RU" sz="1200" b="1" i="1" dirty="0">
                <a:solidFill>
                  <a:srgbClr val="001236"/>
                </a:solidFill>
                <a:ea typeface="Calibri" pitchFamily="34" charset="0"/>
                <a:cs typeface="Times New Roman" pitchFamily="18" charset="0"/>
              </a:rPr>
              <a:t>»</a:t>
            </a:r>
            <a:endParaRPr lang="ru-RU" sz="1200" dirty="0">
              <a:solidFill>
                <a:srgbClr val="00123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9710" y="2286000"/>
            <a:ext cx="65947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>
                <a:solidFill>
                  <a:srgbClr val="00123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Обучение </a:t>
            </a:r>
            <a:r>
              <a:rPr lang="ru-RU" sz="3600" b="1" i="1" dirty="0" smtClean="0">
                <a:solidFill>
                  <a:srgbClr val="00123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 дошкольного </a:t>
            </a:r>
            <a:r>
              <a:rPr lang="ru-RU" sz="3600" b="1" i="1" dirty="0">
                <a:solidFill>
                  <a:srgbClr val="00123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возраста рассказыванию по картине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80657" y="4049808"/>
            <a:ext cx="5860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МДК 03.02 </a:t>
            </a:r>
            <a:r>
              <a:rPr lang="ru-RU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и методика развития речи у детей</a:t>
            </a:r>
          </a:p>
          <a:p>
            <a:pPr lvl="0"/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Специальность: </a:t>
            </a:r>
            <a:r>
              <a:rPr lang="ru-RU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 02. 01  Дошкольное образование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16727" y="4936039"/>
            <a:ext cx="50014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методики развития речи: </a:t>
            </a:r>
          </a:p>
          <a:p>
            <a:pPr lvl="0" algn="r"/>
            <a:r>
              <a:rPr lang="ru-RU" sz="2000" i="1" dirty="0">
                <a:solidFill>
                  <a:srgbClr val="0012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Гольская Оксана Геннадьевна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52800" y="5763491"/>
            <a:ext cx="34359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Благовещенск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382" y="1763808"/>
            <a:ext cx="3757162" cy="40953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0275" y="839946"/>
            <a:ext cx="1572904" cy="91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905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14400" y="775855"/>
            <a:ext cx="38100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1.1</a:t>
            </a:r>
            <a:r>
              <a:rPr lang="ru-RU" dirty="0">
                <a:solidFill>
                  <a:prstClr val="black"/>
                </a:solidFill>
              </a:rPr>
              <a:t>. </a:t>
            </a:r>
            <a:r>
              <a:rPr lang="ru-RU" sz="2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Значение картины как дидактического средства образования дошкольников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ctr"/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Классическое наследие русской педагогики об использовании 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методике развития речи обучения рассказыванию по 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картине</a:t>
            </a:r>
            <a:endParaRPr lang="ru-RU" sz="28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837"/>
          <a:stretch/>
        </p:blipFill>
        <p:spPr>
          <a:xfrm>
            <a:off x="4873872" y="1011382"/>
            <a:ext cx="6292891" cy="48413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6790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28256" y="692727"/>
            <a:ext cx="5181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Елизавета Ивановна Тихеева</a:t>
            </a:r>
            <a:endParaRPr lang="ru-RU" sz="32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-Евгения Александровна Флёрина</a:t>
            </a:r>
            <a:endParaRPr lang="ru-RU" sz="32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Лидия Александровна Пеньевская </a:t>
            </a: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457200" lvl="0" indent="-457200" algn="ctr">
              <a:buFontTx/>
              <a:buChar char="-"/>
            </a:pPr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Евгения Ильинична Радина </a:t>
            </a:r>
          </a:p>
          <a:p>
            <a:pPr marL="457200" lvl="0" indent="-457200" algn="ctr">
              <a:buFontTx/>
              <a:buChar char="-"/>
            </a:pPr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Мария Митрофановна Конина </a:t>
            </a:r>
          </a:p>
          <a:p>
            <a:pPr marL="457200" lvl="0" indent="-457200" algn="ctr">
              <a:buFontTx/>
              <a:buChar char="-"/>
            </a:pPr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 </a:t>
            </a: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другими</a:t>
            </a: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1" r="12667"/>
          <a:stretch/>
        </p:blipFill>
        <p:spPr>
          <a:xfrm>
            <a:off x="6112290" y="875903"/>
            <a:ext cx="5068328" cy="46243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9427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97527" y="1274618"/>
            <a:ext cx="311727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1.2.</a:t>
            </a:r>
            <a:r>
              <a:rPr lang="ru-RU" sz="3200" b="1" dirty="0">
                <a:solidFill>
                  <a:prstClr val="black"/>
                </a:solidFill>
              </a:rPr>
              <a:t> </a:t>
            </a:r>
            <a:r>
              <a:rPr lang="ru-RU" sz="2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Виды картин, используемых </a:t>
            </a:r>
            <a:endParaRPr lang="ru-RU" sz="28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образовательном </a:t>
            </a:r>
            <a:r>
              <a:rPr lang="ru-RU" sz="2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процессе дошкольного </a:t>
            </a:r>
            <a: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учреждения</a:t>
            </a:r>
          </a:p>
          <a:p>
            <a:pPr lvl="0" algn="ctr"/>
            <a:endParaRPr lang="ru-RU" sz="28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137" y="874432"/>
            <a:ext cx="6914764" cy="50968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9941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01091" y="831273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Предметные картины </a:t>
            </a:r>
            <a:endParaRPr lang="ru-RU" sz="3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964" y="1367393"/>
            <a:ext cx="3380509" cy="47390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3671" y="1571272"/>
            <a:ext cx="3260293" cy="453515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91" y="1484639"/>
            <a:ext cx="3380509" cy="4552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89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14400" y="692728"/>
            <a:ext cx="10349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серии «Дикие и домашние животные», – </a:t>
            </a:r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автор  </a:t>
            </a:r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С. А. Веретенникова, </a:t>
            </a:r>
            <a:endParaRPr lang="ru-RU" sz="2400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художник </a:t>
            </a:r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А. Комаров</a:t>
            </a:r>
          </a:p>
        </p:txBody>
      </p:sp>
      <p:pic>
        <p:nvPicPr>
          <p:cNvPr id="7" name="Рисунок 6" descr="http://www.voshojdenie.com/images/books/Khru_400.jpg"/>
          <p:cNvPicPr/>
          <p:nvPr/>
        </p:nvPicPr>
        <p:blipFill>
          <a:blip r:embed="rId3" cstate="print"/>
          <a:srcRect l="6531" r="15980" b="26210"/>
          <a:stretch>
            <a:fillRect/>
          </a:stretch>
        </p:blipFill>
        <p:spPr bwMode="auto">
          <a:xfrm>
            <a:off x="4862945" y="1704108"/>
            <a:ext cx="6400800" cy="441960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l="2042" t="2933" r="39255" b="2818"/>
          <a:stretch/>
        </p:blipFill>
        <p:spPr>
          <a:xfrm>
            <a:off x="914400" y="1704108"/>
            <a:ext cx="3761994" cy="449349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1319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56343" y="595086"/>
            <a:ext cx="2912093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Сюжетные </a:t>
            </a:r>
          </a:p>
          <a:p>
            <a:pPr lvl="0" algn="ctr"/>
            <a:r>
              <a:rPr lang="ru-RU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картины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200" i="1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Кем </a:t>
            </a: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быть? Детям о профессиях</a:t>
            </a:r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3200" i="1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Серия </a:t>
            </a:r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демонстрационных картин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Наталия Нищева</a:t>
            </a:r>
            <a:endParaRPr lang="ru-RU" sz="32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endParaRPr lang="ru-RU" sz="3200" i="1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3" r="4499"/>
          <a:stretch/>
        </p:blipFill>
        <p:spPr>
          <a:xfrm>
            <a:off x="3768436" y="734290"/>
            <a:ext cx="7564582" cy="545936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0207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17418" y="654736"/>
            <a:ext cx="39624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Серия демонстрационных картин с методическими рекомендациями </a:t>
            </a: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Нищевой Н.В</a:t>
            </a:r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200" i="1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 детский </a:t>
            </a:r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сад</a:t>
            </a:r>
            <a:endParaRPr lang="ru-RU" sz="32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818" y="654736"/>
            <a:ext cx="6581300" cy="55245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t="7286" b="9553"/>
          <a:stretch/>
        </p:blipFill>
        <p:spPr>
          <a:xfrm>
            <a:off x="1464624" y="4378832"/>
            <a:ext cx="2667989" cy="1574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94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1026</TotalTime>
  <Words>1387</Words>
  <Application>Microsoft Office PowerPoint</Application>
  <PresentationFormat>Широкоэкранный</PresentationFormat>
  <Paragraphs>82</Paragraphs>
  <Slides>13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Consolas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108</cp:revision>
  <dcterms:created xsi:type="dcterms:W3CDTF">2017-12-01T09:41:00Z</dcterms:created>
  <dcterms:modified xsi:type="dcterms:W3CDTF">2017-12-03T08:45:41Z</dcterms:modified>
</cp:coreProperties>
</file>