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67" r:id="rId2"/>
    <p:sldId id="278" r:id="rId3"/>
    <p:sldId id="277" r:id="rId4"/>
    <p:sldId id="276" r:id="rId5"/>
    <p:sldId id="281" r:id="rId6"/>
    <p:sldId id="260" r:id="rId7"/>
    <p:sldId id="280" r:id="rId8"/>
    <p:sldId id="279" r:id="rId9"/>
    <p:sldId id="282" r:id="rId10"/>
    <p:sldId id="285" r:id="rId11"/>
    <p:sldId id="284" r:id="rId12"/>
    <p:sldId id="283" r:id="rId13"/>
    <p:sldId id="287" r:id="rId14"/>
    <p:sldId id="288" r:id="rId15"/>
    <p:sldId id="289" r:id="rId16"/>
    <p:sldId id="286" r:id="rId17"/>
    <p:sldId id="291" r:id="rId18"/>
    <p:sldId id="290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214" autoAdjust="0"/>
  </p:normalViewPr>
  <p:slideViewPr>
    <p:cSldViewPr snapToGrid="0">
      <p:cViewPr varScale="1">
        <p:scale>
          <a:sx n="65" d="100"/>
          <a:sy n="65" d="100"/>
        </p:scale>
        <p:origin x="91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632AD3-3AFC-44D9-ACD4-AD772CD52E25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9EBC45-7A04-452F-BCA5-31A8883397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25294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hyperlink" Target="#_ftn1"/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Relationship Id="rId4" Type="http://schemas.openxmlformats.org/officeDocument/2006/relationships/hyperlink" Target="#_ftnref1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sz="12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      При отборе картин для рассказывания к ним предъявляется ряд требований: </a:t>
            </a:r>
          </a:p>
          <a:p>
            <a:pPr algn="just"/>
            <a:r>
              <a:rPr lang="ru-RU" dirty="0" smtClean="0"/>
              <a:t>- содержание картины должно быть интересным, понятным, воспитывающим положительное отношение к окружающему; </a:t>
            </a:r>
          </a:p>
          <a:p>
            <a:pPr algn="just"/>
            <a:r>
              <a:rPr lang="ru-RU" dirty="0" smtClean="0"/>
              <a:t>- картина должна быть высокохудожественной; </a:t>
            </a:r>
          </a:p>
          <a:p>
            <a:pPr algn="just"/>
            <a:r>
              <a:rPr lang="ru-RU" dirty="0" smtClean="0"/>
              <a:t>- изображения персонажей, животных и других объектов должны быть реалистическими; </a:t>
            </a:r>
          </a:p>
          <a:p>
            <a:pPr algn="just"/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9EBC45-7A04-452F-BCA5-31A88833972B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42125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/>
              <a:t>       2.8. Составление рассказа детьми </a:t>
            </a:r>
            <a:r>
              <a:rPr lang="ru-RU" dirty="0" smtClean="0"/>
              <a:t>(по схемам – моделям; коллективное составление рассказа; составление рассказа подгруппами — «командами», по частям ; прием совместных действий с придумыванием эпизодов, рассказ выходящий за рамки зафиксированного события)</a:t>
            </a:r>
          </a:p>
          <a:p>
            <a:r>
              <a:rPr lang="ru-RU" b="1" dirty="0" smtClean="0"/>
              <a:t>       Требования к рассказам детей:</a:t>
            </a:r>
          </a:p>
          <a:p>
            <a:r>
              <a:rPr lang="ru-RU" dirty="0" smtClean="0"/>
              <a:t>-</a:t>
            </a:r>
            <a:r>
              <a:rPr lang="ru-RU" baseline="0" dirty="0" smtClean="0"/>
              <a:t> </a:t>
            </a:r>
            <a:r>
              <a:rPr lang="ru-RU" dirty="0" smtClean="0"/>
              <a:t>точная передача сюжета; </a:t>
            </a:r>
          </a:p>
          <a:p>
            <a:r>
              <a:rPr lang="ru-RU" dirty="0" smtClean="0"/>
              <a:t>-</a:t>
            </a:r>
            <a:r>
              <a:rPr lang="ru-RU" baseline="0" dirty="0" smtClean="0"/>
              <a:t> </a:t>
            </a:r>
            <a:r>
              <a:rPr lang="ru-RU" dirty="0" smtClean="0"/>
              <a:t>самостоятельность; </a:t>
            </a:r>
          </a:p>
          <a:p>
            <a:r>
              <a:rPr lang="ru-RU" dirty="0" smtClean="0"/>
              <a:t>-</a:t>
            </a:r>
            <a:r>
              <a:rPr lang="ru-RU" baseline="0" dirty="0" smtClean="0"/>
              <a:t> </a:t>
            </a:r>
            <a:r>
              <a:rPr lang="ru-RU" dirty="0" smtClean="0"/>
              <a:t>образность; </a:t>
            </a:r>
          </a:p>
          <a:p>
            <a:r>
              <a:rPr lang="ru-RU" dirty="0" smtClean="0"/>
              <a:t>-</a:t>
            </a:r>
            <a:r>
              <a:rPr lang="ru-RU" baseline="0" dirty="0" smtClean="0"/>
              <a:t> </a:t>
            </a:r>
            <a:r>
              <a:rPr lang="ru-RU" dirty="0" smtClean="0"/>
              <a:t>целесообразность использования языковых средств (точное обозначение действий) ; </a:t>
            </a:r>
          </a:p>
          <a:p>
            <a:r>
              <a:rPr lang="ru-RU" dirty="0" smtClean="0"/>
              <a:t>-</a:t>
            </a:r>
            <a:r>
              <a:rPr lang="ru-RU" baseline="0" dirty="0" smtClean="0"/>
              <a:t> </a:t>
            </a:r>
            <a:r>
              <a:rPr lang="ru-RU" dirty="0" smtClean="0"/>
              <a:t>наличие связей предложений и частей рассказа; </a:t>
            </a:r>
          </a:p>
          <a:p>
            <a:r>
              <a:rPr lang="ru-RU" dirty="0" smtClean="0"/>
              <a:t>-</a:t>
            </a:r>
            <a:r>
              <a:rPr lang="ru-RU" baseline="0" dirty="0" smtClean="0"/>
              <a:t> </a:t>
            </a:r>
            <a:r>
              <a:rPr lang="ru-RU" dirty="0" smtClean="0"/>
              <a:t>выразительность; умение интонировать; акцентирование наиболее значимых слов; плавность речи; </a:t>
            </a:r>
          </a:p>
          <a:p>
            <a:r>
              <a:rPr lang="ru-RU" dirty="0" smtClean="0"/>
              <a:t>-</a:t>
            </a:r>
            <a:r>
              <a:rPr lang="ru-RU" baseline="0" dirty="0" smtClean="0"/>
              <a:t> </a:t>
            </a:r>
            <a:r>
              <a:rPr lang="ru-RU" dirty="0" smtClean="0"/>
              <a:t> фонетическая четкость каждой фразы.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9EBC45-7A04-452F-BCA5-31A88833972B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63747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Варианты предъявления картин для составления коллективного рассказа по сюжетной серии</a:t>
            </a:r>
            <a:r>
              <a:rPr lang="ru-RU" sz="1200" b="1" i="1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 action="ppaction://hlinkfile"/>
              </a:rPr>
              <a:t>1</a:t>
            </a:r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  <a:endParaRPr lang="ru-RU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—  на доске выставляют набор картинок с заведомо на­рушенной последовательностью. Дети находят ошибку, ис­правляют ее, придумывают название рассказа и содержа­ние по всем картинкам;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—  вся серия картинок находится на доске, первая кар­тинка открыта, другие закрыты. После описания первой открывают по порядку следующую, каждая картинка опи­сывается. В конце дети дают название серии, отбирают са­мое удачное;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—  дети размещают в нужной последовательности не­правильно расположенные картинки, затем составляют рассказ по целой серии. Они договариваются между собой, кто в какой последовательности будет рассказывать (за­крепляется представление о композиции рассказа).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Рассказы по серии сюжетных картин подготавливают к творческому рассказыванию по картине, приду­мыванию начала и конца к изображенному эпизоду.</a:t>
            </a:r>
          </a:p>
          <a:p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0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 action="ppaction://hlinkfile"/>
              </a:rPr>
              <a:t>1</a:t>
            </a:r>
            <a:r>
              <a:rPr lang="ru-RU" sz="10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Смирнова Е. А., Ушакова О. С. Использование серий сюжет­ных картин в развитии связной речи старших дошкольников//Психолого-педагогические вопросы развития речи в детском саду. — М., 1987.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9EBC45-7A04-452F-BCA5-31A88833972B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00652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Описание мелких картинок, фотографий, а также изобразительных работ после упражнений с крупными картинами не составляет труда для детей, чаще всего оно проводится в игровой форме («Экскурсия по выставке рисунков», «Урок аппликации по телефону»).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9EBC45-7A04-452F-BCA5-31A88833972B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26515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- условное формалистическое изображение не всегда воспринимается детьми; </a:t>
            </a:r>
          </a:p>
          <a:p>
            <a:r>
              <a:rPr lang="ru-RU" dirty="0" smtClean="0"/>
              <a:t>- следует обращать внимание на доступность не только содержания, но и изображения.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9EBC45-7A04-452F-BCA5-31A88833972B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32159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       Подбор сюжетных картин осуществляется на основе общих дидактических требований в соответствии с возрастом детей.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 своему содержанию картина должна соответствовать возрасту детей и уровню их развития, но она достигает своего назначения только тогда, когда предоставляет простор для расширения их умственного кругозора и для увеличения запаса слов. Дети проявляют исключительную любовь к картинам: они напоминают им виденное, ими лично пережитое, возбуждают их воображение. Этой любовью следует широко пользоваться для развития наблюдательности, ясности мышления и языка детей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Содержание картин постепенно усложняется: Деям дошкольникам от одного до трех лет, мы предлагаем картины с изображением одного хорошо им известного предмета (собаки, кошки, яблока и т.п.). Трехлеткам можно предложить два - три предмета в логическом соотношении. Для детей 6-7 лет на картинах могут быть представлены сложные ситуации.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Для них картины являются не только средством для закрепления представлений о знакомых предметах и явлениях, но и для ознакомления с новыми, добытыми путем жизненных наблюдений. </a:t>
            </a:r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9EBC45-7A04-452F-BCA5-31A88833972B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66635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/>
              <a:t>       При выборе картины для занятия, педагог должен учитывать, что дети знают:</a:t>
            </a:r>
          </a:p>
          <a:p>
            <a:r>
              <a:rPr lang="ru-RU" dirty="0" smtClean="0"/>
              <a:t> - о персонажах картины</a:t>
            </a:r>
            <a:r>
              <a:rPr lang="ru-RU" baseline="0" dirty="0" smtClean="0"/>
              <a:t> </a:t>
            </a:r>
            <a:r>
              <a:rPr lang="ru-RU" dirty="0" smtClean="0"/>
              <a:t>(девочка, мальчик, колобок);</a:t>
            </a:r>
          </a:p>
          <a:p>
            <a:r>
              <a:rPr lang="ru-RU" dirty="0" smtClean="0"/>
              <a:t>- их действиях (гуляют, играют, едят);</a:t>
            </a:r>
          </a:p>
          <a:p>
            <a:r>
              <a:rPr lang="ru-RU" dirty="0" smtClean="0"/>
              <a:t>- о месте действия (Где? В лесу, дома);</a:t>
            </a:r>
          </a:p>
          <a:p>
            <a:r>
              <a:rPr lang="ru-RU" dirty="0" smtClean="0"/>
              <a:t>- о времени действия (Когда?).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9EBC45-7A04-452F-BCA5-31A88833972B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29617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dirty="0" smtClean="0"/>
              <a:t>       Детей </a:t>
            </a:r>
            <a:r>
              <a:rPr lang="ru-RU" sz="1200" b="0" i="0" dirty="0" smtClean="0">
                <a:latin typeface="Times New Roman" pitchFamily="18" charset="0"/>
                <a:cs typeface="Times New Roman" pitchFamily="18" charset="0"/>
              </a:rPr>
              <a:t>необходимо учить смотреть и видеть сюжет на картине, развивать наблюдательность</a:t>
            </a:r>
            <a:r>
              <a:rPr lang="ru-RU" sz="1100" b="0" i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b="0" i="0" dirty="0" smtClean="0">
                <a:latin typeface="Times New Roman" pitchFamily="18" charset="0"/>
                <a:cs typeface="Times New Roman" pitchFamily="18" charset="0"/>
              </a:rPr>
              <a:t>К рассказыванию по картине детей  подводятся постепенно,</a:t>
            </a:r>
          </a:p>
          <a:p>
            <a:pPr algn="just"/>
            <a:r>
              <a:rPr lang="ru-RU" sz="1400" b="0" i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0" i="0" dirty="0" smtClean="0">
                <a:latin typeface="Times New Roman" pitchFamily="18" charset="0"/>
                <a:cs typeface="Times New Roman" pitchFamily="18" charset="0"/>
              </a:rPr>
              <a:t>через другие занятия, на которых учатся воспринимать содержание картинки, правильно называть изображенные на ней предметы и объекты, их качества, свойства, действия, отвечать на вопросы и с их помощью составлять описание. </a:t>
            </a:r>
          </a:p>
          <a:p>
            <a:pPr algn="just"/>
            <a:r>
              <a:rPr lang="ru-RU" sz="1400" b="0" i="0" dirty="0" smtClean="0">
                <a:latin typeface="Times New Roman" pitchFamily="18" charset="0"/>
                <a:cs typeface="Times New Roman" pitchFamily="18" charset="0"/>
              </a:rPr>
              <a:t>       Этой цели служат:</a:t>
            </a:r>
          </a:p>
          <a:p>
            <a:pPr algn="just"/>
            <a:r>
              <a:rPr lang="ru-RU" sz="1400" b="0" i="0" dirty="0" smtClean="0">
                <a:latin typeface="Times New Roman" pitchFamily="18" charset="0"/>
                <a:cs typeface="Times New Roman" pitchFamily="18" charset="0"/>
              </a:rPr>
              <a:t>- предметно-развивающая среда ДОУ;</a:t>
            </a:r>
          </a:p>
          <a:p>
            <a:pPr marL="285750" indent="-285750" algn="just">
              <a:buFontTx/>
              <a:buChar char="-"/>
            </a:pPr>
            <a:r>
              <a:rPr lang="ru-RU" sz="1400" b="0" i="0" dirty="0" smtClean="0">
                <a:latin typeface="Times New Roman" pitchFamily="18" charset="0"/>
                <a:cs typeface="Times New Roman" pitchFamily="18" charset="0"/>
              </a:rPr>
              <a:t>занятия (чтение художественной литературы, рассматривание иллюстраций; рассказывание сказок с использованием настольного театра или фланелеграфа; наблюдения и экскурсии); </a:t>
            </a:r>
          </a:p>
          <a:p>
            <a:pPr marL="285750" indent="-285750" algn="just">
              <a:buFontTx/>
              <a:buChar char="-"/>
            </a:pPr>
            <a:r>
              <a:rPr lang="ru-RU" sz="1400" b="0" i="0" dirty="0" smtClean="0">
                <a:latin typeface="Times New Roman" pitchFamily="18" charset="0"/>
                <a:cs typeface="Times New Roman" pitchFamily="18" charset="0"/>
              </a:rPr>
              <a:t>дидактические игры; </a:t>
            </a:r>
          </a:p>
          <a:p>
            <a:pPr algn="just"/>
            <a:r>
              <a:rPr lang="ru-RU" sz="1400" b="0" i="0" dirty="0" smtClean="0">
                <a:latin typeface="Times New Roman" pitchFamily="18" charset="0"/>
                <a:cs typeface="Times New Roman" pitchFamily="18" charset="0"/>
              </a:rPr>
              <a:t>- предметно-развивающая среда в семье. </a:t>
            </a:r>
            <a:endParaRPr lang="ru-RU" b="0" i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9EBC45-7A04-452F-BCA5-31A88833972B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47083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Виды рассказов детей по картине.</a:t>
            </a:r>
            <a:endParaRPr lang="ru-RU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1. Описание предметных картин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— связное после­довательное описание изображенных на картине пред­метов, животных, их качеств, свойств, действий, образа жизни.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2. Описание сюжетной картины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— описание изобра­женной на картине ситуации, не выходящей за пределы содержания картины. Чаще всего это высказывание типа контаминации (дается и описание, и сюжет).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3.  Рассказ по последовательной сюжетной серии картин.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 существу ребенок рассказывает о содержании каждой сюжетной картинки из серии, связывая их в один рассказ. Дети учатся рассказывать в определенной последователь­ности, логически связывая одно событие с другим, овла­девают структурой повествования, в котором есть начало, середина, конец.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4. Повествовательный рассказ по сюжетной картине.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Ребенок придумыва­ет начало и конец к изображенному на картине эпизоду. От него требуется не только осмыслить содержание картины и передать его в слове, но и с помощью воображения создать предшествующие и последующие события.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5. Описание пейзажной картины и натюрморта,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навеян­ное настроением, часто включает элементы повествования.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9EBC45-7A04-452F-BCA5-31A88833972B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62218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dirty="0" smtClean="0"/>
              <a:t>На всех занятиях с использованием картин перед воспитателем прежде всего стоят следующие задачи:</a:t>
            </a:r>
          </a:p>
          <a:p>
            <a:pPr algn="just"/>
            <a:r>
              <a:rPr lang="ru-RU" dirty="0" smtClean="0"/>
              <a:t>       1) учить детей рассматривать и правильно понимать содержание картины;</a:t>
            </a:r>
          </a:p>
          <a:p>
            <a:pPr algn="just"/>
            <a:r>
              <a:rPr lang="ru-RU" dirty="0" smtClean="0"/>
              <a:t>       2) воспитывать чувства детей, т. е. вызывать правильное отношение к тому, что нарисовано;</a:t>
            </a:r>
          </a:p>
          <a:p>
            <a:pPr algn="just"/>
            <a:r>
              <a:rPr lang="ru-RU" dirty="0" smtClean="0"/>
              <a:t>       3) расширять запас слов у детей, чтобы они могли свободно и уверенно называть изображенное художником.</a:t>
            </a:r>
          </a:p>
          <a:p>
            <a:pPr algn="just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9EBC45-7A04-452F-BCA5-31A88833972B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61682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2.4. Рассматривание картины, беседа по содержанию:</a:t>
            </a:r>
          </a:p>
          <a:p>
            <a:r>
              <a:rPr lang="ru-RU" dirty="0" smtClean="0"/>
              <a:t>а) вопросы воспитателя к детям/ игровая ситуация (Можно предложить детям игровые ситуации: «Кто больше увидит»; «Найди дерево по описанию». Также воспитатель может показать две картины, прочитать отрывки из произведения и спросить: «К какой картине они подходя? Почему?» Можно описать то, что больше всего понравилось в картине, а остальные дети должны догадаться, о каком предмете (месте) идет речь);</a:t>
            </a:r>
          </a:p>
          <a:p>
            <a:r>
              <a:rPr lang="ru-RU" dirty="0" smtClean="0"/>
              <a:t>б) словарная работа/обобщение педагога, подсказ нужного слова, повторение детьми отдельных слов и предложений;</a:t>
            </a:r>
          </a:p>
          <a:p>
            <a:r>
              <a:rPr lang="ru-RU" dirty="0" smtClean="0"/>
              <a:t>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9EBC45-7A04-452F-BCA5-31A88833972B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31879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2.5. Обобщающий рассказ воспитателя/ образец – рассказ воспитателя по содержанию картины или чтение литературного произведения (короткие рассказы Л. Н. Толстого, К. Д. Ушинского, Е. Чарушина, В. Бианки); частичный образец рассказа по одному из эпизодов.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 При помощи вопросов воспитатель привлекает внимание детей к выразительным средствам; 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</a:t>
            </a:r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использование поэтических произведений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(А. С. Пушкина, Ф. И. Тютчева, С. А. Есенина и др.) о природе, музыке. Это, с одной стороны, вызывает пристальное внимание к картине, а с другой — подчеркивает ее настроение, помогает подобрать для описания эпитеты, меткие сравнения, метафоры.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9EBC45-7A04-452F-BCA5-31A88833972B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43831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F8734-B52C-4912-BD90-9D1DAF762D3E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6DFB6-0240-4E56-953F-B4F290154C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9291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F8734-B52C-4912-BD90-9D1DAF762D3E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6DFB6-0240-4E56-953F-B4F290154C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9864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F8734-B52C-4912-BD90-9D1DAF762D3E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6DFB6-0240-4E56-953F-B4F290154C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80116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F8734-B52C-4912-BD90-9D1DAF762D3E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6DFB6-0240-4E56-953F-B4F290154C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685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F8734-B52C-4912-BD90-9D1DAF762D3E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6DFB6-0240-4E56-953F-B4F290154C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85231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F8734-B52C-4912-BD90-9D1DAF762D3E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6DFB6-0240-4E56-953F-B4F290154C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9537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F8734-B52C-4912-BD90-9D1DAF762D3E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6DFB6-0240-4E56-953F-B4F290154C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8292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F8734-B52C-4912-BD90-9D1DAF762D3E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6DFB6-0240-4E56-953F-B4F290154C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76512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F8734-B52C-4912-BD90-9D1DAF762D3E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6DFB6-0240-4E56-953F-B4F290154C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6704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F8734-B52C-4912-BD90-9D1DAF762D3E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6DFB6-0240-4E56-953F-B4F290154C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43311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F8734-B52C-4912-BD90-9D1DAF762D3E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6DFB6-0240-4E56-953F-B4F290154C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3728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4F8734-B52C-4912-BD90-9D1DAF762D3E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F6DFB6-0240-4E56-953F-B4F290154C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2808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g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1999" cy="685453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8436" y="651488"/>
            <a:ext cx="7606146" cy="5567699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942109" y="1163782"/>
            <a:ext cx="282632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2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Требования </a:t>
            </a:r>
            <a:endParaRPr lang="ru-RU" sz="3200" b="1" i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32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32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отбору картин</a:t>
            </a:r>
          </a:p>
        </p:txBody>
      </p:sp>
    </p:spTree>
    <p:extLst>
      <p:ext uri="{BB962C8B-B14F-4D97-AF65-F5344CB8AC3E}">
        <p14:creationId xmlns:p14="http://schemas.microsoft.com/office/powerpoint/2010/main" val="562075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1999" cy="685453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56343" y="696736"/>
            <a:ext cx="6569695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32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sz="32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Основная часть</a:t>
            </a:r>
            <a:r>
              <a:rPr lang="ru-RU" sz="32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/>
            <a:r>
              <a:rPr lang="ru-RU" sz="32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2.1. </a:t>
            </a:r>
            <a:r>
              <a:rPr lang="ru-RU" sz="3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Сообщение темы занятия.</a:t>
            </a:r>
          </a:p>
          <a:p>
            <a:pPr lvl="0"/>
            <a:r>
              <a:rPr lang="ru-RU" sz="3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2.2. </a:t>
            </a:r>
            <a:r>
              <a:rPr lang="ru-RU" sz="3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Внесение картины.</a:t>
            </a:r>
          </a:p>
          <a:p>
            <a:pPr lvl="0"/>
            <a:r>
              <a:rPr lang="ru-RU" sz="32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2.3. </a:t>
            </a:r>
            <a:r>
              <a:rPr lang="ru-RU" sz="3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Молчаливое созерцание </a:t>
            </a:r>
            <a:r>
              <a:rPr lang="ru-RU" sz="28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(1-2 мин).</a:t>
            </a:r>
          </a:p>
          <a:p>
            <a:pPr lvl="0" algn="just"/>
            <a:r>
              <a:rPr lang="ru-RU" sz="32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2.4. </a:t>
            </a:r>
            <a:r>
              <a:rPr lang="ru-RU" sz="3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Рассматривание картины, </a:t>
            </a:r>
            <a:r>
              <a:rPr lang="ru-RU" sz="3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3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еседа по содержанию:</a:t>
            </a:r>
          </a:p>
          <a:p>
            <a:pPr lvl="0" algn="just"/>
            <a:r>
              <a:rPr lang="ru-RU" sz="32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32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3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 воспитателя к детям </a:t>
            </a:r>
            <a:r>
              <a:rPr lang="ru-RU" sz="28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(по схемам - моделям)/ </a:t>
            </a:r>
            <a:r>
              <a:rPr lang="ru-RU" sz="3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игровая ситуация;</a:t>
            </a:r>
          </a:p>
          <a:p>
            <a:pPr lvl="0" algn="just"/>
            <a:r>
              <a:rPr lang="ru-RU" sz="32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32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3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словарная работа/обобщение педагога, подсказ нужного слова, повторение детьми отдельных </a:t>
            </a:r>
            <a:r>
              <a:rPr lang="ru-RU" sz="3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</a:t>
            </a:r>
            <a:endParaRPr lang="ru-RU" sz="3200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6038" y="696736"/>
            <a:ext cx="3905682" cy="5461066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50031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1999" cy="685453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943429" y="619283"/>
            <a:ext cx="10334171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sz="3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предложений</a:t>
            </a:r>
            <a:r>
              <a:rPr lang="ru-RU" sz="3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lvl="0" algn="just"/>
            <a:r>
              <a:rPr lang="ru-RU" sz="32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32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3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дид. задание </a:t>
            </a:r>
            <a:r>
              <a:rPr lang="ru-RU" sz="3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(«О чем вы еще хотели бы узнать</a:t>
            </a:r>
            <a:r>
              <a:rPr lang="ru-RU" sz="3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?»;</a:t>
            </a:r>
          </a:p>
          <a:p>
            <a:pPr lvl="0" algn="just"/>
            <a:r>
              <a:rPr lang="ru-RU" sz="32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32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32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дид. задание </a:t>
            </a:r>
            <a:r>
              <a:rPr lang="ru-RU" sz="3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придумать название картины.</a:t>
            </a:r>
          </a:p>
          <a:p>
            <a:pPr algn="just"/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2.5. </a:t>
            </a: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32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бобщающий рассказ воспитателя/ образец – рассказ воспитателя по содержанию картины или чтение литературного произведения (короткие </a:t>
            </a:r>
            <a:r>
              <a:rPr lang="ru-RU" sz="32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рассказы Л. Н. Толстого, К. Д. Ушинского, Е. Чарушина, В. </a:t>
            </a:r>
            <a:r>
              <a:rPr lang="ru-RU" sz="32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Бианки); </a:t>
            </a:r>
            <a:r>
              <a:rPr lang="ru-RU" sz="32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частичный образец рассказа по одному из </a:t>
            </a:r>
            <a:r>
              <a:rPr lang="ru-RU" sz="32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эпизодов.</a:t>
            </a:r>
          </a:p>
          <a:p>
            <a:pPr algn="just"/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2.6. </a:t>
            </a: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образца – рассказа.</a:t>
            </a:r>
          </a:p>
          <a:p>
            <a:pPr algn="just"/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2.7. </a:t>
            </a: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плана – рассказа/ </a:t>
            </a:r>
            <a:r>
              <a:rPr lang="ru-RU" sz="3200" i="1" dirty="0">
                <a:latin typeface="Times New Roman" panose="02020603050405020304" pitchFamily="18" charset="0"/>
                <a:ea typeface="Calibri" panose="020F0502020204030204" pitchFamily="34" charset="0"/>
              </a:rPr>
              <a:t>план в виде вопросов </a:t>
            </a:r>
            <a:r>
              <a:rPr lang="ru-RU" sz="3200" i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и</a:t>
            </a:r>
          </a:p>
        </p:txBody>
      </p:sp>
    </p:spTree>
    <p:extLst>
      <p:ext uri="{BB962C8B-B14F-4D97-AF65-F5344CB8AC3E}">
        <p14:creationId xmlns:p14="http://schemas.microsoft.com/office/powerpoint/2010/main" val="3796663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1999" cy="685453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99888" y="1683657"/>
            <a:ext cx="7039426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2.8</a:t>
            </a: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рассказа </a:t>
            </a: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детьми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(по схемам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моделям; коллективное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рассказа;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рассказа подгруппами — «командами», по частям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прием совместных действий с придумыванием эпизодов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 выходящий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рамки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зафиксированного события): </a:t>
            </a: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индивидуальная работа</a:t>
            </a: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 </a:t>
            </a: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процессуальная оценка;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5428" y="1571581"/>
            <a:ext cx="3095388" cy="43720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899888" y="660642"/>
            <a:ext cx="1042125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sz="3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указаний (2-4 пункта); самостоятельное придумывание плана детьми в под. группе.</a:t>
            </a:r>
          </a:p>
        </p:txBody>
      </p:sp>
    </p:spTree>
    <p:extLst>
      <p:ext uri="{BB962C8B-B14F-4D97-AF65-F5344CB8AC3E}">
        <p14:creationId xmlns:p14="http://schemas.microsoft.com/office/powerpoint/2010/main" val="3630060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1999" cy="685453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957944" y="580572"/>
            <a:ext cx="10145486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sz="32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</a:t>
            </a:r>
            <a:r>
              <a:rPr lang="ru-RU" sz="3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итоговая оценка рассказов детей</a:t>
            </a:r>
            <a:r>
              <a:rPr lang="ru-RU" sz="3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 algn="just"/>
            <a:r>
              <a:rPr lang="ru-RU" sz="32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2.9</a:t>
            </a:r>
            <a:r>
              <a:rPr lang="ru-RU" sz="32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Физкультминутка для глаз</a:t>
            </a:r>
            <a:r>
              <a:rPr lang="ru-RU" sz="3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 algn="just"/>
            <a:r>
              <a:rPr lang="en-US" sz="32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</a:t>
            </a:r>
            <a:r>
              <a:rPr lang="ru-RU" sz="32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Заключительная часть.</a:t>
            </a:r>
            <a:r>
              <a:rPr lang="en-US" sz="32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b="1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32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3.1. </a:t>
            </a:r>
            <a:r>
              <a:rPr lang="ru-RU" sz="3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Продуктивная деятельность </a:t>
            </a:r>
            <a:r>
              <a:rPr lang="ru-RU" sz="28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(повторение ранее </a:t>
            </a:r>
            <a:r>
              <a:rPr lang="ru-RU" sz="28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разученных стихов; чистоговорок </a:t>
            </a:r>
            <a:r>
              <a:rPr lang="ru-RU" sz="28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поговорок; драматизация отрывка литературного произведения с элементами творческого пересказа; </a:t>
            </a:r>
            <a:r>
              <a:rPr lang="ru-RU" sz="28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</a:t>
            </a:r>
            <a:endParaRPr lang="ru-RU" sz="2800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1325" y="3526972"/>
            <a:ext cx="3342105" cy="25399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957943" y="3935336"/>
            <a:ext cx="6487885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sz="28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или упражнения по ЗКР (ГСР или на развитие словаря); </a:t>
            </a:r>
            <a:r>
              <a:rPr lang="ru-RU" sz="3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сюрпризный момент; обобщающие вопросы.</a:t>
            </a:r>
          </a:p>
          <a:p>
            <a:pPr lvl="0" algn="just"/>
            <a:r>
              <a:rPr lang="ru-RU" sz="32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3.2. </a:t>
            </a:r>
            <a:r>
              <a:rPr lang="ru-RU" sz="3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Рефлексия (итоговые вопросы).</a:t>
            </a:r>
          </a:p>
        </p:txBody>
      </p:sp>
    </p:spTree>
    <p:extLst>
      <p:ext uri="{BB962C8B-B14F-4D97-AF65-F5344CB8AC3E}">
        <p14:creationId xmlns:p14="http://schemas.microsoft.com/office/powerpoint/2010/main" val="10221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1999" cy="685453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8135" y="682171"/>
            <a:ext cx="4117521" cy="5490028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06" r="7120"/>
          <a:stretch/>
        </p:blipFill>
        <p:spPr>
          <a:xfrm>
            <a:off x="870857" y="1783904"/>
            <a:ext cx="6212114" cy="4388295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870857" y="682171"/>
            <a:ext cx="621211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воспитателя с детьми после</a:t>
            </a: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</a:t>
            </a:r>
            <a:endParaRPr lang="ru-RU" sz="3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2263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1999" cy="685453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607573" y="752168"/>
            <a:ext cx="85524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35625" y="1339518"/>
            <a:ext cx="9896169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Подобрать в портфолио по ТМРР картины амурских художников; картины в соответствии с темами  календарного планирования: «Весна», «Осень»; две схемы – модели для составления описательного рассказа по картинам.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Подготовить индивидуальные сообщения по темам: </a:t>
            </a:r>
          </a:p>
          <a:p>
            <a:pPr marL="457200" indent="-457200" algn="just">
              <a:buFontTx/>
              <a:buChar char="-"/>
            </a:pPr>
            <a:r>
              <a:rPr lang="ru-RU" sz="24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методика рассматривания и описания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пейзажных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картин кисти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6534" y="3813591"/>
            <a:ext cx="3272745" cy="21818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1268361" y="3583858"/>
            <a:ext cx="603209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sz="24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мастеров </a:t>
            </a:r>
            <a:r>
              <a:rPr lang="ru-RU" sz="2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искусства  </a:t>
            </a:r>
            <a:r>
              <a:rPr lang="ru-RU" sz="24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развития речи дошкольников, в том числе и связной;</a:t>
            </a:r>
            <a:r>
              <a:rPr lang="ru-RU" sz="2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i="1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buFontTx/>
              <a:buChar char="-"/>
            </a:pPr>
            <a:r>
              <a:rPr lang="ru-RU" sz="24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методика </a:t>
            </a:r>
            <a:r>
              <a:rPr lang="ru-RU" sz="24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рассматривания и описания </a:t>
            </a:r>
            <a:r>
              <a:rPr lang="ru-RU" sz="2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натюрмортов кисти мастеров искусства </a:t>
            </a:r>
            <a:r>
              <a:rPr lang="ru-RU" sz="24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развития речи дошкольников, в том числе и связной.</a:t>
            </a:r>
            <a:r>
              <a:rPr lang="ru-RU" sz="2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51064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1999" cy="685453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235200" y="769258"/>
            <a:ext cx="84618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Источники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86972" y="1354033"/>
            <a:ext cx="492713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Н.М. Зубарева Дети и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изобразительное искусство // Дошкольное воспитание. –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1981.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№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9.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А.А. Зрожевская Обучение монологам - описаниям</a:t>
            </a:r>
            <a:r>
              <a:rPr lang="ru-RU" sz="2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// Дошкольное воспитание. – </a:t>
            </a:r>
            <a:r>
              <a:rPr lang="ru-RU" sz="24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1986. </a:t>
            </a:r>
            <a:r>
              <a:rPr lang="ru-RU" sz="2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12.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4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Э.П.Короткова Обучение рассказыванию детей дошкольного возраста. – М.,1982. – С.30 -40, 54- 63, 88- 98.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9161" y="723841"/>
            <a:ext cx="3164723" cy="4371165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663" y="2004540"/>
            <a:ext cx="2882388" cy="3970231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1857" y="3748424"/>
            <a:ext cx="3426083" cy="2363997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86933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1999" cy="685453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86972" y="822351"/>
            <a:ext cx="5177854" cy="5425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Н.В. Любимова Обучение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описанию пейзажа // Дошкольное воспитание. –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1973. - № 4.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Пазука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«Использование художественных произведений и иллюстративного материала для обогащения представлений детей»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Дошкольное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воспитание, 1979, №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О.С. Ушакова, Е.А. Смирнова Обучение старших дошкольников рассказыванию по серии сюжетных картин // Дошкольное воспитание. – 1987. - № 12. 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4481" y="822351"/>
            <a:ext cx="3987863" cy="30023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2398" y="3017874"/>
            <a:ext cx="4207739" cy="29762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629713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1999" cy="685453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9314" y="2471631"/>
            <a:ext cx="5865585" cy="346907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2032000" y="943429"/>
            <a:ext cx="7823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2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 и работу на уроке!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731657" y="1528205"/>
            <a:ext cx="63862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Преподаватель методики развития речи: </a:t>
            </a:r>
          </a:p>
          <a:p>
            <a:pPr lvl="0" algn="r"/>
            <a:r>
              <a:rPr lang="ru-RU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Гольская Оксана Геннадьевна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04"/>
          <a:stretch/>
        </p:blipFill>
        <p:spPr>
          <a:xfrm>
            <a:off x="955540" y="2471631"/>
            <a:ext cx="4342174" cy="34521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992408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1999" cy="685453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13417" y="649208"/>
            <a:ext cx="4447309" cy="555612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5"/>
          <a:srcRect l="12574" r="7269"/>
          <a:stretch/>
        </p:blipFill>
        <p:spPr>
          <a:xfrm>
            <a:off x="858982" y="649207"/>
            <a:ext cx="6054435" cy="5556125"/>
          </a:xfrm>
          <a:prstGeom prst="rect">
            <a:avLst/>
          </a:prstGeom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1185863" y="828675"/>
            <a:ext cx="4943475" cy="4614863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H="1">
            <a:off x="1634835" y="1741362"/>
            <a:ext cx="4112423" cy="388164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7429500" y="1128713"/>
            <a:ext cx="3500438" cy="472916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>
            <a:off x="7429500" y="1128713"/>
            <a:ext cx="2930884" cy="472916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6949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1999" cy="685453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983672" y="1066800"/>
            <a:ext cx="4156363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2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Подбор </a:t>
            </a:r>
            <a:r>
              <a:rPr lang="ru-RU" sz="32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картин </a:t>
            </a:r>
          </a:p>
          <a:p>
            <a:pPr lvl="0" algn="ctr"/>
            <a:r>
              <a:rPr lang="ru-RU" sz="32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endParaRPr lang="ru-RU" sz="3200" i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32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соответствии </a:t>
            </a:r>
            <a:endParaRPr lang="ru-RU" sz="3200" i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32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32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лексическими </a:t>
            </a:r>
            <a:endParaRPr lang="ru-RU" sz="3200" i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32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темами </a:t>
            </a:r>
          </a:p>
          <a:p>
            <a:pPr lvl="0" algn="ctr"/>
            <a:r>
              <a:rPr lang="ru-RU" sz="32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календарного </a:t>
            </a:r>
            <a:r>
              <a:rPr lang="ru-RU" sz="32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планирования.</a:t>
            </a:r>
          </a:p>
          <a:p>
            <a:pPr lvl="0" algn="ctr"/>
            <a:endParaRPr lang="ru-RU" sz="2000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2000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32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Времена года. Осень </a:t>
            </a:r>
          </a:p>
        </p:txBody>
      </p:sp>
      <p:pic>
        <p:nvPicPr>
          <p:cNvPr id="4" name="Рисунок 3" descr="Времена года. Осень"/>
          <p:cNvPicPr/>
          <p:nvPr/>
        </p:nvPicPr>
        <p:blipFill rotWithShape="1">
          <a:blip r:embed="rId3" cstate="print"/>
          <a:srcRect b="33433"/>
          <a:stretch/>
        </p:blipFill>
        <p:spPr bwMode="auto">
          <a:xfrm>
            <a:off x="5361709" y="665018"/>
            <a:ext cx="6024589" cy="5527964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624323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1999" cy="685453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271" y="663287"/>
            <a:ext cx="8705453" cy="5527963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9536724" y="789709"/>
            <a:ext cx="192098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Подбор сюжетных картин осуществляется на основе общих дидактических требований в соответствии с возрастом детей</a:t>
            </a:r>
          </a:p>
        </p:txBody>
      </p:sp>
    </p:spTree>
    <p:extLst>
      <p:ext uri="{BB962C8B-B14F-4D97-AF65-F5344CB8AC3E}">
        <p14:creationId xmlns:p14="http://schemas.microsoft.com/office/powerpoint/2010/main" val="2164766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1999" cy="685453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14399" y="660805"/>
            <a:ext cx="6400799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i="1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 выборе картины для занятия, педагог должен учитывать, что дети знают</a:t>
            </a:r>
            <a:r>
              <a:rPr lang="ru-RU" sz="3200" i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- о персонажах картины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(девочка, мальчик, колобок</a:t>
            </a:r>
            <a:r>
              <a:rPr lang="ru-RU" sz="28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800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8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их </a:t>
            </a:r>
            <a:r>
              <a:rPr lang="ru-RU" sz="28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действиях (гуляют, играют, едят</a:t>
            </a:r>
            <a:r>
              <a:rPr lang="ru-RU" sz="28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marL="342900" lvl="0" indent="-342900" algn="ctr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ru-RU" sz="2800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 о </a:t>
            </a:r>
            <a:r>
              <a:rPr lang="ru-RU" sz="28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месте действия (Где? В лесу, дома);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800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 о времени действия (Когда?).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800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199" y="660805"/>
            <a:ext cx="4039376" cy="5532927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924232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1999" cy="685453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988" y="632269"/>
            <a:ext cx="6619739" cy="5590000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914400" y="632269"/>
            <a:ext cx="3826588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8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Картина, показывается детям, выставляется на доске или мольберте против света. </a:t>
            </a:r>
          </a:p>
          <a:p>
            <a:pPr lvl="0" algn="ctr"/>
            <a:r>
              <a:rPr lang="ru-RU" sz="28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Дети усаживаются против нее полукругом. Для показа необходима специальная полочка</a:t>
            </a:r>
            <a:r>
              <a:rPr lang="ru-RU" sz="28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algn="ctr"/>
            <a:endParaRPr lang="ru-RU" sz="2800" i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28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Показывать пальцем не дозволяется. </a:t>
            </a:r>
            <a:endParaRPr lang="ru-RU" sz="2800" dirty="0">
              <a:solidFill>
                <a:prstClr val="black"/>
              </a:solidFill>
            </a:endParaRPr>
          </a:p>
          <a:p>
            <a:pPr lvl="0" algn="ctr"/>
            <a:endParaRPr lang="ru-RU" sz="2800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9704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1999" cy="685453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86691" y="997526"/>
            <a:ext cx="4184073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6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1.3.Организация предварительной работы </a:t>
            </a:r>
          </a:p>
          <a:p>
            <a:pPr lvl="0" algn="ctr"/>
            <a:r>
              <a:rPr lang="ru-RU" sz="36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36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ля обучения дошкольников</a:t>
            </a:r>
          </a:p>
          <a:p>
            <a:pPr lvl="0" algn="ctr"/>
            <a:r>
              <a:rPr lang="ru-RU" sz="36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рассказыванию </a:t>
            </a:r>
            <a:endParaRPr lang="ru-RU" sz="3600" b="1" i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36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 картинам</a:t>
            </a:r>
            <a:endParaRPr lang="ru-RU" sz="3600" b="1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3600" dirty="0" smtClean="0">
              <a:solidFill>
                <a:prstClr val="black"/>
              </a:solidFill>
            </a:endParaRPr>
          </a:p>
          <a:p>
            <a:pPr lvl="0" algn="ctr"/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277"/>
          <a:stretch/>
        </p:blipFill>
        <p:spPr>
          <a:xfrm>
            <a:off x="5201963" y="692727"/>
            <a:ext cx="6103345" cy="5472546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635362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1999" cy="685453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72837" y="637309"/>
            <a:ext cx="3117273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2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1.4. Методика проведения занятий по обучению </a:t>
            </a:r>
            <a:endParaRPr lang="ru-RU" sz="3200" b="1" i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32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детей </a:t>
            </a:r>
            <a:r>
              <a:rPr lang="ru-RU" sz="32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рассказыванию </a:t>
            </a:r>
            <a:endParaRPr lang="ru-RU" sz="3200" b="1" i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32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</a:p>
          <a:p>
            <a:pPr lvl="0" algn="ctr"/>
            <a:r>
              <a:rPr lang="ru-RU" sz="32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картинам.</a:t>
            </a:r>
          </a:p>
          <a:p>
            <a:pPr lvl="0" algn="ctr"/>
            <a:endParaRPr lang="ru-RU" sz="3200" b="1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32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Структура </a:t>
            </a:r>
            <a:endParaRPr lang="ru-RU" sz="3200" b="1" i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32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занятий</a:t>
            </a:r>
            <a:endParaRPr lang="ru-RU" sz="3200" b="1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0110" y="637309"/>
            <a:ext cx="7345600" cy="5509200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035235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1999" cy="685453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108365" y="595086"/>
            <a:ext cx="72663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AutoNum type="romanUcPeriod"/>
            </a:pPr>
            <a:r>
              <a:rPr lang="ru-RU" sz="32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Вводная часть.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2743" y="4515758"/>
            <a:ext cx="2467592" cy="163409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08364" y="1179861"/>
            <a:ext cx="9966035" cy="4157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sz="32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1.1. </a:t>
            </a:r>
            <a:r>
              <a:rPr lang="ru-RU" sz="3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 воспитателя (чтение </a:t>
            </a:r>
            <a:r>
              <a:rPr lang="ru-RU" sz="3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четверостишия/ </a:t>
            </a:r>
            <a:r>
              <a:rPr lang="ru-RU" sz="3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стихотворения; загадывание </a:t>
            </a:r>
            <a:r>
              <a:rPr lang="ru-RU" sz="3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загадки; прослушивание аудиозаписи мелодии или звуков природы; рассматривание игрушек/ предметов; организация дидактической игры или упражнения; вводная беседа/ вводный вопрос; </a:t>
            </a:r>
            <a:r>
              <a:rPr lang="ru-RU" sz="3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сюрпризный/ игровой </a:t>
            </a:r>
            <a:r>
              <a:rPr lang="ru-RU" sz="3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момент; создание проблемной ситуации; посещение импровизированной галереи </a:t>
            </a:r>
            <a:r>
              <a:rPr lang="ru-RU" sz="3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3200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08365" y="5036457"/>
            <a:ext cx="726637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sz="32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1.2. </a:t>
            </a:r>
            <a:r>
              <a:rPr lang="ru-RU" sz="3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3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альчиковая физкультминутка связанная единой темой с картиной.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8249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1026</TotalTime>
  <Words>1839</Words>
  <Application>Microsoft Office PowerPoint</Application>
  <PresentationFormat>Широкоэкранный</PresentationFormat>
  <Paragraphs>144</Paragraphs>
  <Slides>18</Slides>
  <Notes>12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Arial</vt:lpstr>
      <vt:lpstr>Calibri</vt:lpstr>
      <vt:lpstr>Calibri Light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103</cp:revision>
  <dcterms:created xsi:type="dcterms:W3CDTF">2017-12-01T09:41:00Z</dcterms:created>
  <dcterms:modified xsi:type="dcterms:W3CDTF">2017-12-03T08:46:57Z</dcterms:modified>
</cp:coreProperties>
</file>