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7" r:id="rId3"/>
    <p:sldId id="266" r:id="rId4"/>
    <p:sldId id="268" r:id="rId5"/>
    <p:sldId id="269" r:id="rId6"/>
    <p:sldId id="270" r:id="rId7"/>
    <p:sldId id="287" r:id="rId8"/>
    <p:sldId id="272" r:id="rId9"/>
    <p:sldId id="273" r:id="rId10"/>
    <p:sldId id="276" r:id="rId11"/>
    <p:sldId id="275" r:id="rId12"/>
    <p:sldId id="281" r:id="rId13"/>
    <p:sldId id="282" r:id="rId14"/>
    <p:sldId id="274" r:id="rId15"/>
    <p:sldId id="278" r:id="rId16"/>
    <p:sldId id="284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66CC"/>
    <a:srgbClr val="CC99FF"/>
    <a:srgbClr val="66CCFF"/>
    <a:srgbClr val="66FFFF"/>
    <a:srgbClr val="FFCC99"/>
    <a:srgbClr val="FF99CC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F25B92-15F8-494B-8C7D-EBE8890207E3}" type="doc">
      <dgm:prSet loTypeId="urn:microsoft.com/office/officeart/2005/8/layout/lProcess1" loCatId="process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FC289600-605E-4727-80E7-57A727634CD2}">
      <dgm:prSet phldrT="[Текст]" custT="1"/>
      <dgm:spPr/>
      <dgm:t>
        <a:bodyPr/>
        <a:lstStyle/>
        <a:p>
          <a:r>
            <a:rPr lang="ru-RU" sz="3600" dirty="0" smtClean="0">
              <a:latin typeface="Monotype Corsiva" pitchFamily="66" charset="0"/>
              <a:cs typeface="Times New Roman" pitchFamily="18" charset="0"/>
            </a:rPr>
            <a:t>Традиционный</a:t>
          </a:r>
          <a:endParaRPr lang="ru-RU" sz="3600" dirty="0">
            <a:latin typeface="Monotype Corsiva" pitchFamily="66" charset="0"/>
            <a:cs typeface="Times New Roman" pitchFamily="18" charset="0"/>
          </a:endParaRPr>
        </a:p>
      </dgm:t>
    </dgm:pt>
    <dgm:pt modelId="{D3109B2A-D82E-4827-B0B5-F11AF8729C5F}" type="parTrans" cxnId="{4E35F6A4-EC03-4A88-A8F6-9EBA0079CE41}">
      <dgm:prSet/>
      <dgm:spPr/>
      <dgm:t>
        <a:bodyPr/>
        <a:lstStyle/>
        <a:p>
          <a:endParaRPr lang="ru-RU"/>
        </a:p>
      </dgm:t>
    </dgm:pt>
    <dgm:pt modelId="{8DC3B453-228F-4F0F-84E0-37A077508A3E}" type="sibTrans" cxnId="{4E35F6A4-EC03-4A88-A8F6-9EBA0079CE41}">
      <dgm:prSet/>
      <dgm:spPr/>
      <dgm:t>
        <a:bodyPr/>
        <a:lstStyle/>
        <a:p>
          <a:endParaRPr lang="ru-RU"/>
        </a:p>
      </dgm:t>
    </dgm:pt>
    <dgm:pt modelId="{F7AE5FD9-8CE7-40D8-8043-EE308D18D2D1}">
      <dgm:prSet phldrT="[Текст]" custT="1"/>
      <dgm:spPr/>
      <dgm:t>
        <a:bodyPr/>
        <a:lstStyle/>
        <a:p>
          <a:r>
            <a:rPr lang="ru-RU" sz="2800" dirty="0" err="1" smtClean="0">
              <a:latin typeface="Monotype Corsiva" pitchFamily="66" charset="0"/>
              <a:cs typeface="Times New Roman" pitchFamily="18" charset="0"/>
            </a:rPr>
            <a:t>Синквейн-загадка</a:t>
          </a:r>
          <a:endParaRPr lang="ru-RU" sz="2800" dirty="0">
            <a:latin typeface="Monotype Corsiva" pitchFamily="66" charset="0"/>
            <a:cs typeface="Times New Roman" pitchFamily="18" charset="0"/>
          </a:endParaRPr>
        </a:p>
      </dgm:t>
    </dgm:pt>
    <dgm:pt modelId="{070C5AAA-D31C-4AC1-BC4A-56AE28D19ADA}" type="sibTrans" cxnId="{D4C11F3E-A3AC-48B7-9F94-BE0E67F08D83}">
      <dgm:prSet/>
      <dgm:spPr/>
      <dgm:t>
        <a:bodyPr/>
        <a:lstStyle/>
        <a:p>
          <a:endParaRPr lang="ru-RU"/>
        </a:p>
      </dgm:t>
    </dgm:pt>
    <dgm:pt modelId="{8C125167-CE6B-4BD1-A54F-71D5983C81D9}" type="parTrans" cxnId="{D4C11F3E-A3AC-48B7-9F94-BE0E67F08D83}">
      <dgm:prSet/>
      <dgm:spPr/>
      <dgm:t>
        <a:bodyPr/>
        <a:lstStyle/>
        <a:p>
          <a:endParaRPr lang="ru-RU"/>
        </a:p>
      </dgm:t>
    </dgm:pt>
    <dgm:pt modelId="{FB66C296-47B2-4E00-8E83-C1B0B622E516}">
      <dgm:prSet phldrT="[Текст]" custT="1"/>
      <dgm:spPr/>
      <dgm:t>
        <a:bodyPr/>
        <a:lstStyle/>
        <a:p>
          <a:r>
            <a:rPr lang="ru-RU" sz="3600" dirty="0" smtClean="0">
              <a:latin typeface="Monotype Corsiva" pitchFamily="66" charset="0"/>
              <a:cs typeface="Times New Roman" pitchFamily="18" charset="0"/>
            </a:rPr>
            <a:t>Дидактический</a:t>
          </a:r>
          <a:endParaRPr lang="ru-RU" sz="3600" dirty="0">
            <a:latin typeface="Monotype Corsiva" pitchFamily="66" charset="0"/>
            <a:cs typeface="Times New Roman" pitchFamily="18" charset="0"/>
          </a:endParaRPr>
        </a:p>
      </dgm:t>
    </dgm:pt>
    <dgm:pt modelId="{8A587D86-5E90-4F4B-B43B-56145D74C005}" type="sibTrans" cxnId="{28E0C2F4-17BE-4A19-A81C-F23712C136BA}">
      <dgm:prSet/>
      <dgm:spPr/>
      <dgm:t>
        <a:bodyPr/>
        <a:lstStyle/>
        <a:p>
          <a:endParaRPr lang="ru-RU"/>
        </a:p>
      </dgm:t>
    </dgm:pt>
    <dgm:pt modelId="{43BB006A-D45C-42FE-8746-3B07AD5170F0}" type="parTrans" cxnId="{28E0C2F4-17BE-4A19-A81C-F23712C136BA}">
      <dgm:prSet/>
      <dgm:spPr/>
      <dgm:t>
        <a:bodyPr/>
        <a:lstStyle/>
        <a:p>
          <a:endParaRPr lang="ru-RU"/>
        </a:p>
      </dgm:t>
    </dgm:pt>
    <dgm:pt modelId="{17713944-5E02-46F2-8315-89499789F9BA}">
      <dgm:prSet phldrT="[Текст]" custT="1"/>
      <dgm:spPr/>
      <dgm:t>
        <a:bodyPr/>
        <a:lstStyle/>
        <a:p>
          <a:r>
            <a:rPr lang="ru-RU" sz="2800" dirty="0" err="1" smtClean="0">
              <a:latin typeface="Monotype Corsiva" pitchFamily="66" charset="0"/>
              <a:cs typeface="Times New Roman" pitchFamily="18" charset="0"/>
            </a:rPr>
            <a:t>Синквейн</a:t>
          </a:r>
          <a:r>
            <a:rPr lang="ru-RU" sz="2800" dirty="0" smtClean="0">
              <a:latin typeface="Monotype Corsiva" pitchFamily="66" charset="0"/>
              <a:cs typeface="Times New Roman" pitchFamily="18" charset="0"/>
            </a:rPr>
            <a:t> по рассказу</a:t>
          </a:r>
          <a:endParaRPr lang="ru-RU" sz="2800" dirty="0">
            <a:latin typeface="Monotype Corsiva" pitchFamily="66" charset="0"/>
            <a:cs typeface="Times New Roman" pitchFamily="18" charset="0"/>
          </a:endParaRPr>
        </a:p>
      </dgm:t>
    </dgm:pt>
    <dgm:pt modelId="{1E4C9E7A-A909-40B4-A16F-E10F03C01548}" type="parTrans" cxnId="{1165AE0E-6162-4759-93CF-81B001E03C45}">
      <dgm:prSet/>
      <dgm:spPr/>
      <dgm:t>
        <a:bodyPr/>
        <a:lstStyle/>
        <a:p>
          <a:endParaRPr lang="ru-RU"/>
        </a:p>
      </dgm:t>
    </dgm:pt>
    <dgm:pt modelId="{8D58450F-C8FC-4E34-9F06-8A6D84FE4934}" type="sibTrans" cxnId="{1165AE0E-6162-4759-93CF-81B001E03C45}">
      <dgm:prSet/>
      <dgm:spPr/>
      <dgm:t>
        <a:bodyPr/>
        <a:lstStyle/>
        <a:p>
          <a:endParaRPr lang="ru-RU"/>
        </a:p>
      </dgm:t>
    </dgm:pt>
    <dgm:pt modelId="{96B09880-5995-4046-83ED-250DD3C4433D}">
      <dgm:prSet phldrT="[Текст]" custT="1"/>
      <dgm:spPr/>
      <dgm:t>
        <a:bodyPr/>
        <a:lstStyle/>
        <a:p>
          <a:r>
            <a:rPr lang="ru-RU" sz="2800" dirty="0" err="1" smtClean="0">
              <a:latin typeface="Monotype Corsiva" pitchFamily="66" charset="0"/>
              <a:cs typeface="Times New Roman" pitchFamily="18" charset="0"/>
            </a:rPr>
            <a:t>Синквейн</a:t>
          </a:r>
          <a:r>
            <a:rPr lang="ru-RU" sz="2800" dirty="0" smtClean="0">
              <a:latin typeface="Monotype Corsiva" pitchFamily="66" charset="0"/>
              <a:cs typeface="Times New Roman" pitchFamily="18" charset="0"/>
            </a:rPr>
            <a:t> по сюжетным картинкам</a:t>
          </a:r>
          <a:endParaRPr lang="ru-RU" sz="2800" dirty="0">
            <a:latin typeface="Monotype Corsiva" pitchFamily="66" charset="0"/>
            <a:cs typeface="Times New Roman" pitchFamily="18" charset="0"/>
          </a:endParaRPr>
        </a:p>
      </dgm:t>
    </dgm:pt>
    <dgm:pt modelId="{977C68DD-E4BD-4CD2-959F-DEDE49A2D307}" type="parTrans" cxnId="{17960185-B269-4259-A6BE-B494B54DCAB9}">
      <dgm:prSet/>
      <dgm:spPr/>
      <dgm:t>
        <a:bodyPr/>
        <a:lstStyle/>
        <a:p>
          <a:endParaRPr lang="ru-RU"/>
        </a:p>
      </dgm:t>
    </dgm:pt>
    <dgm:pt modelId="{E38E9CC5-025C-4F02-AF67-558BBC516649}" type="sibTrans" cxnId="{17960185-B269-4259-A6BE-B494B54DCAB9}">
      <dgm:prSet/>
      <dgm:spPr/>
      <dgm:t>
        <a:bodyPr/>
        <a:lstStyle/>
        <a:p>
          <a:endParaRPr lang="ru-RU"/>
        </a:p>
      </dgm:t>
    </dgm:pt>
    <dgm:pt modelId="{4E604C8B-9367-47A8-BE61-B957C9FED8AA}">
      <dgm:prSet phldrT="[Текст]" custT="1"/>
      <dgm:spPr/>
      <dgm:t>
        <a:bodyPr/>
        <a:lstStyle/>
        <a:p>
          <a:r>
            <a:rPr lang="ru-RU" sz="2800" dirty="0" err="1" smtClean="0">
              <a:latin typeface="Monotype Corsiva" pitchFamily="66" charset="0"/>
              <a:cs typeface="Times New Roman" pitchFamily="18" charset="0"/>
            </a:rPr>
            <a:t>Синквейн</a:t>
          </a:r>
          <a:r>
            <a:rPr lang="ru-RU" sz="2800" dirty="0" smtClean="0">
              <a:latin typeface="Monotype Corsiva" pitchFamily="66" charset="0"/>
              <a:cs typeface="Times New Roman" pitchFamily="18" charset="0"/>
            </a:rPr>
            <a:t> по творческому рисунку</a:t>
          </a:r>
          <a:endParaRPr lang="ru-RU" sz="2800" dirty="0">
            <a:latin typeface="Monotype Corsiva" pitchFamily="66" charset="0"/>
            <a:cs typeface="Times New Roman" pitchFamily="18" charset="0"/>
          </a:endParaRPr>
        </a:p>
      </dgm:t>
    </dgm:pt>
    <dgm:pt modelId="{5C19DAF4-EC6A-43FE-B4D6-72175FAA9246}" type="parTrans" cxnId="{96569F3D-8C70-4D4B-BC03-ECDFF1C14498}">
      <dgm:prSet/>
      <dgm:spPr/>
      <dgm:t>
        <a:bodyPr/>
        <a:lstStyle/>
        <a:p>
          <a:endParaRPr lang="ru-RU"/>
        </a:p>
      </dgm:t>
    </dgm:pt>
    <dgm:pt modelId="{510BFED7-C8D4-4D36-8888-BF442A2A3A75}" type="sibTrans" cxnId="{96569F3D-8C70-4D4B-BC03-ECDFF1C14498}">
      <dgm:prSet/>
      <dgm:spPr/>
      <dgm:t>
        <a:bodyPr/>
        <a:lstStyle/>
        <a:p>
          <a:endParaRPr lang="ru-RU"/>
        </a:p>
      </dgm:t>
    </dgm:pt>
    <dgm:pt modelId="{1823AFA6-104F-434C-8DBD-B4D878DAEFD3}">
      <dgm:prSet phldrT="[Текст]" custT="1"/>
      <dgm:spPr/>
      <dgm:t>
        <a:bodyPr/>
        <a:lstStyle/>
        <a:p>
          <a:endParaRPr lang="ru-RU" sz="28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800" dirty="0" smtClean="0">
              <a:latin typeface="Monotype Corsiva" pitchFamily="66" charset="0"/>
              <a:cs typeface="Times New Roman" pitchFamily="18" charset="0"/>
            </a:rPr>
            <a:t>Музыкальный </a:t>
          </a:r>
          <a:r>
            <a:rPr lang="ru-RU" sz="2800" dirty="0" err="1" smtClean="0">
              <a:latin typeface="Monotype Corsiva" pitchFamily="66" charset="0"/>
              <a:cs typeface="Times New Roman" pitchFamily="18" charset="0"/>
            </a:rPr>
            <a:t>синквейн</a:t>
          </a:r>
          <a:endParaRPr lang="ru-RU" sz="2800" dirty="0" smtClean="0">
            <a:latin typeface="Monotype Corsiva" pitchFamily="66" charset="0"/>
            <a:cs typeface="Times New Roman" pitchFamily="18" charset="0"/>
          </a:endParaRPr>
        </a:p>
        <a:p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D503E123-032C-4AF0-8B67-8184A6FC6E2A}" type="parTrans" cxnId="{4294C9BE-3B96-4D89-98D3-61481BBC0CC9}">
      <dgm:prSet/>
      <dgm:spPr/>
      <dgm:t>
        <a:bodyPr/>
        <a:lstStyle/>
        <a:p>
          <a:endParaRPr lang="ru-RU"/>
        </a:p>
      </dgm:t>
    </dgm:pt>
    <dgm:pt modelId="{B5631C3F-D93F-4D2D-9794-073C1EE8A605}" type="sibTrans" cxnId="{4294C9BE-3B96-4D89-98D3-61481BBC0CC9}">
      <dgm:prSet/>
      <dgm:spPr/>
      <dgm:t>
        <a:bodyPr/>
        <a:lstStyle/>
        <a:p>
          <a:endParaRPr lang="ru-RU"/>
        </a:p>
      </dgm:t>
    </dgm:pt>
    <dgm:pt modelId="{B6D3F4AE-56D6-404E-99DC-A4E31DF2A421}">
      <dgm:prSet phldrT="[Текст]" custT="1"/>
      <dgm:spPr/>
      <dgm:t>
        <a:bodyPr/>
        <a:lstStyle/>
        <a:p>
          <a:r>
            <a:rPr lang="ru-RU" sz="2800" dirty="0" smtClean="0">
              <a:latin typeface="Monotype Corsiva" pitchFamily="66" charset="0"/>
              <a:cs typeface="Times New Roman" pitchFamily="18" charset="0"/>
            </a:rPr>
            <a:t>Зеркальный</a:t>
          </a:r>
          <a:endParaRPr lang="ru-RU" sz="2800" dirty="0">
            <a:latin typeface="Monotype Corsiva" pitchFamily="66" charset="0"/>
            <a:cs typeface="Times New Roman" pitchFamily="18" charset="0"/>
          </a:endParaRPr>
        </a:p>
      </dgm:t>
    </dgm:pt>
    <dgm:pt modelId="{827E3225-6CCA-4BDB-B8E5-09C06386BF68}" type="parTrans" cxnId="{FCFD6E8F-BF89-4E49-9832-D23F4D60AB95}">
      <dgm:prSet/>
      <dgm:spPr/>
      <dgm:t>
        <a:bodyPr/>
        <a:lstStyle/>
        <a:p>
          <a:endParaRPr lang="ru-RU"/>
        </a:p>
      </dgm:t>
    </dgm:pt>
    <dgm:pt modelId="{80DEDBEC-1FE0-409F-BED6-403FC1B47E10}" type="sibTrans" cxnId="{FCFD6E8F-BF89-4E49-9832-D23F4D60AB95}">
      <dgm:prSet/>
      <dgm:spPr/>
      <dgm:t>
        <a:bodyPr/>
        <a:lstStyle/>
        <a:p>
          <a:endParaRPr lang="ru-RU"/>
        </a:p>
      </dgm:t>
    </dgm:pt>
    <dgm:pt modelId="{D8AD87A5-53A6-44FC-A8A0-9C8086B28AE6}">
      <dgm:prSet phldrT="[Текст]" custT="1"/>
      <dgm:spPr/>
      <dgm:t>
        <a:bodyPr/>
        <a:lstStyle/>
        <a:p>
          <a:r>
            <a:rPr lang="ru-RU" sz="2800" dirty="0" smtClean="0">
              <a:latin typeface="Monotype Corsiva" pitchFamily="66" charset="0"/>
              <a:cs typeface="Times New Roman" pitchFamily="18" charset="0"/>
            </a:rPr>
            <a:t>Обратный</a:t>
          </a:r>
          <a:endParaRPr lang="ru-RU" sz="2800" dirty="0">
            <a:latin typeface="Monotype Corsiva" pitchFamily="66" charset="0"/>
            <a:cs typeface="Times New Roman" pitchFamily="18" charset="0"/>
          </a:endParaRPr>
        </a:p>
      </dgm:t>
    </dgm:pt>
    <dgm:pt modelId="{4B4F3676-065F-472D-9967-B72145F7042E}" type="parTrans" cxnId="{6F27BF7B-911E-48B4-AEE6-97B0489687BF}">
      <dgm:prSet/>
      <dgm:spPr/>
      <dgm:t>
        <a:bodyPr/>
        <a:lstStyle/>
        <a:p>
          <a:endParaRPr lang="ru-RU"/>
        </a:p>
      </dgm:t>
    </dgm:pt>
    <dgm:pt modelId="{CC98BB18-8124-4643-98FC-5D82999795CF}" type="sibTrans" cxnId="{6F27BF7B-911E-48B4-AEE6-97B0489687BF}">
      <dgm:prSet/>
      <dgm:spPr/>
      <dgm:t>
        <a:bodyPr/>
        <a:lstStyle/>
        <a:p>
          <a:endParaRPr lang="ru-RU"/>
        </a:p>
      </dgm:t>
    </dgm:pt>
    <dgm:pt modelId="{2C621200-35AD-4727-99AA-9ED866625B8A}">
      <dgm:prSet phldrT="[Текст]" custT="1"/>
      <dgm:spPr/>
      <dgm:t>
        <a:bodyPr/>
        <a:lstStyle/>
        <a:p>
          <a:r>
            <a:rPr lang="ru-RU" sz="2800" dirty="0" err="1" smtClean="0">
              <a:latin typeface="Monotype Corsiva" pitchFamily="66" charset="0"/>
              <a:cs typeface="Times New Roman" pitchFamily="18" charset="0"/>
            </a:rPr>
            <a:t>Синквейн</a:t>
          </a:r>
          <a:r>
            <a:rPr lang="ru-RU" sz="2800" dirty="0" smtClean="0">
              <a:latin typeface="Monotype Corsiva" pitchFamily="66" charset="0"/>
              <a:cs typeface="Times New Roman" pitchFamily="18" charset="0"/>
            </a:rPr>
            <a:t> - бабочка</a:t>
          </a:r>
          <a:endParaRPr lang="ru-RU" sz="2800" dirty="0">
            <a:latin typeface="Monotype Corsiva" pitchFamily="66" charset="0"/>
            <a:cs typeface="Times New Roman" pitchFamily="18" charset="0"/>
          </a:endParaRPr>
        </a:p>
      </dgm:t>
    </dgm:pt>
    <dgm:pt modelId="{B2796890-D1A4-46CB-AE65-A9579596CB70}" type="parTrans" cxnId="{30B1059D-B019-4DD6-B6DE-A6B673284521}">
      <dgm:prSet/>
      <dgm:spPr/>
      <dgm:t>
        <a:bodyPr/>
        <a:lstStyle/>
        <a:p>
          <a:endParaRPr lang="ru-RU"/>
        </a:p>
      </dgm:t>
    </dgm:pt>
    <dgm:pt modelId="{88B5CD9F-6744-4519-A424-E53FE0DA2579}" type="sibTrans" cxnId="{30B1059D-B019-4DD6-B6DE-A6B673284521}">
      <dgm:prSet/>
      <dgm:spPr/>
      <dgm:t>
        <a:bodyPr/>
        <a:lstStyle/>
        <a:p>
          <a:endParaRPr lang="ru-RU"/>
        </a:p>
      </dgm:t>
    </dgm:pt>
    <dgm:pt modelId="{46DDF86D-0175-4F7E-A961-2203165AAE51}">
      <dgm:prSet phldrT="[Текст]" custT="1"/>
      <dgm:spPr/>
      <dgm:t>
        <a:bodyPr/>
        <a:lstStyle/>
        <a:p>
          <a:r>
            <a:rPr lang="ru-RU" sz="1400" dirty="0"/>
            <a:t/>
          </a:r>
          <a:br>
            <a:rPr lang="ru-RU" sz="1400" dirty="0"/>
          </a:br>
          <a:r>
            <a:rPr lang="ru-RU" sz="2800" dirty="0" smtClean="0">
              <a:latin typeface="Monotype Corsiva" pitchFamily="66" charset="0"/>
              <a:cs typeface="Times New Roman" pitchFamily="18" charset="0"/>
            </a:rPr>
            <a:t>Корона </a:t>
          </a:r>
          <a:r>
            <a:rPr lang="ru-RU" sz="2800" dirty="0" err="1" smtClean="0">
              <a:latin typeface="Monotype Corsiva" pitchFamily="66" charset="0"/>
              <a:cs typeface="Times New Roman" pitchFamily="18" charset="0"/>
            </a:rPr>
            <a:t>Синквейнов</a:t>
          </a:r>
          <a:endParaRPr lang="ru-RU" sz="2800" dirty="0">
            <a:latin typeface="Monotype Corsiva" pitchFamily="66" charset="0"/>
            <a:cs typeface="Times New Roman" pitchFamily="18" charset="0"/>
          </a:endParaRPr>
        </a:p>
      </dgm:t>
    </dgm:pt>
    <dgm:pt modelId="{6AFFBD56-6336-49EC-8194-EA2D9F8BDD17}" type="parTrans" cxnId="{0306EC2E-6F12-4E22-9145-880ABACDD15D}">
      <dgm:prSet/>
      <dgm:spPr/>
      <dgm:t>
        <a:bodyPr/>
        <a:lstStyle/>
        <a:p>
          <a:endParaRPr lang="ru-RU"/>
        </a:p>
      </dgm:t>
    </dgm:pt>
    <dgm:pt modelId="{932C0D85-BC0C-4E08-9844-3A4E9D6FCF6F}" type="sibTrans" cxnId="{0306EC2E-6F12-4E22-9145-880ABACDD15D}">
      <dgm:prSet/>
      <dgm:spPr/>
      <dgm:t>
        <a:bodyPr/>
        <a:lstStyle/>
        <a:p>
          <a:endParaRPr lang="ru-RU"/>
        </a:p>
      </dgm:t>
    </dgm:pt>
    <dgm:pt modelId="{7F3227C7-DE15-48FA-A2A5-FDA15B475A57}">
      <dgm:prSet phldrT="[Текст]" custT="1"/>
      <dgm:spPr/>
      <dgm:t>
        <a:bodyPr/>
        <a:lstStyle/>
        <a:p>
          <a:r>
            <a:rPr lang="ru-RU" sz="2800" dirty="0" smtClean="0">
              <a:latin typeface="Monotype Corsiva" pitchFamily="66" charset="0"/>
              <a:cs typeface="Times New Roman" pitchFamily="18" charset="0"/>
            </a:rPr>
            <a:t>Гирлянда </a:t>
          </a:r>
          <a:r>
            <a:rPr lang="ru-RU" sz="2800" dirty="0" err="1" smtClean="0">
              <a:latin typeface="Monotype Corsiva" pitchFamily="66" charset="0"/>
              <a:cs typeface="Times New Roman" pitchFamily="18" charset="0"/>
            </a:rPr>
            <a:t>Синквейнов</a:t>
          </a:r>
          <a:r>
            <a:rPr lang="ru-RU" sz="1400" dirty="0"/>
            <a:t/>
          </a:r>
          <a:br>
            <a:rPr lang="ru-RU" sz="1400" dirty="0"/>
          </a:br>
          <a:endParaRPr lang="ru-RU" sz="1400" dirty="0"/>
        </a:p>
      </dgm:t>
    </dgm:pt>
    <dgm:pt modelId="{7C476DD9-8CDB-4382-A804-E8E8BA9B9995}" type="parTrans" cxnId="{3BC79926-9809-4051-B455-12F3A7EA9067}">
      <dgm:prSet/>
      <dgm:spPr/>
      <dgm:t>
        <a:bodyPr/>
        <a:lstStyle/>
        <a:p>
          <a:endParaRPr lang="ru-RU"/>
        </a:p>
      </dgm:t>
    </dgm:pt>
    <dgm:pt modelId="{AFE249A2-A91D-49EA-B806-4C6BD6CBEF12}" type="sibTrans" cxnId="{3BC79926-9809-4051-B455-12F3A7EA9067}">
      <dgm:prSet/>
      <dgm:spPr/>
      <dgm:t>
        <a:bodyPr/>
        <a:lstStyle/>
        <a:p>
          <a:endParaRPr lang="ru-RU"/>
        </a:p>
      </dgm:t>
    </dgm:pt>
    <dgm:pt modelId="{0952266E-5EA3-4D46-82D0-0055E89CFDEE}" type="pres">
      <dgm:prSet presAssocID="{DCF25B92-15F8-494B-8C7D-EBE8890207E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3E8389-683A-491C-9FB3-7ABD389DA39C}" type="pres">
      <dgm:prSet presAssocID="{FC289600-605E-4727-80E7-57A727634CD2}" presName="vertFlow" presStyleCnt="0"/>
      <dgm:spPr/>
    </dgm:pt>
    <dgm:pt modelId="{E8CC223B-53ED-42B8-AA6B-646FFF77E0FF}" type="pres">
      <dgm:prSet presAssocID="{FC289600-605E-4727-80E7-57A727634CD2}" presName="header" presStyleLbl="node1" presStyleIdx="0" presStyleCnt="2" custScaleX="109671" custScaleY="66958"/>
      <dgm:spPr/>
      <dgm:t>
        <a:bodyPr/>
        <a:lstStyle/>
        <a:p>
          <a:endParaRPr lang="ru-RU"/>
        </a:p>
      </dgm:t>
    </dgm:pt>
    <dgm:pt modelId="{EB3B52E2-B1D1-4836-B92C-65852805D807}" type="pres">
      <dgm:prSet presAssocID="{4B4F3676-065F-472D-9967-B72145F7042E}" presName="parTrans" presStyleLbl="sibTrans2D1" presStyleIdx="0" presStyleCnt="10"/>
      <dgm:spPr/>
      <dgm:t>
        <a:bodyPr/>
        <a:lstStyle/>
        <a:p>
          <a:endParaRPr lang="ru-RU"/>
        </a:p>
      </dgm:t>
    </dgm:pt>
    <dgm:pt modelId="{B06C42F0-C8E5-45C0-AECE-ACB143792D55}" type="pres">
      <dgm:prSet presAssocID="{D8AD87A5-53A6-44FC-A8A0-9C8086B28AE6}" presName="child" presStyleLbl="alignAccFollowNode1" presStyleIdx="0" presStyleCnt="10" custScaleX="115130" custScaleY="648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6B9B16-A765-4391-A04A-C83B97A14827}" type="pres">
      <dgm:prSet presAssocID="{CC98BB18-8124-4643-98FC-5D82999795CF}" presName="sibTrans" presStyleLbl="sibTrans2D1" presStyleIdx="1" presStyleCnt="10"/>
      <dgm:spPr/>
      <dgm:t>
        <a:bodyPr/>
        <a:lstStyle/>
        <a:p>
          <a:endParaRPr lang="ru-RU"/>
        </a:p>
      </dgm:t>
    </dgm:pt>
    <dgm:pt modelId="{82C5AA62-94DB-475F-91E4-3D6EBF942779}" type="pres">
      <dgm:prSet presAssocID="{B6D3F4AE-56D6-404E-99DC-A4E31DF2A421}" presName="child" presStyleLbl="alignAccFollowNode1" presStyleIdx="1" presStyleCnt="10" custScaleX="115130" custScaleY="648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D04099-D682-4F20-AD3D-2ADE68254B77}" type="pres">
      <dgm:prSet presAssocID="{80DEDBEC-1FE0-409F-BED6-403FC1B47E10}" presName="sibTrans" presStyleLbl="sibTrans2D1" presStyleIdx="2" presStyleCnt="10"/>
      <dgm:spPr/>
      <dgm:t>
        <a:bodyPr/>
        <a:lstStyle/>
        <a:p>
          <a:endParaRPr lang="ru-RU"/>
        </a:p>
      </dgm:t>
    </dgm:pt>
    <dgm:pt modelId="{80D44961-17AB-47FF-8654-A14824DF052D}" type="pres">
      <dgm:prSet presAssocID="{2C621200-35AD-4727-99AA-9ED866625B8A}" presName="child" presStyleLbl="alignAccFollowNode1" presStyleIdx="2" presStyleCnt="10" custScaleX="115130" custScaleY="648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B42563-664F-4285-8E19-63B07A4FFC17}" type="pres">
      <dgm:prSet presAssocID="{88B5CD9F-6744-4519-A424-E53FE0DA2579}" presName="sibTrans" presStyleLbl="sibTrans2D1" presStyleIdx="3" presStyleCnt="10"/>
      <dgm:spPr/>
      <dgm:t>
        <a:bodyPr/>
        <a:lstStyle/>
        <a:p>
          <a:endParaRPr lang="ru-RU"/>
        </a:p>
      </dgm:t>
    </dgm:pt>
    <dgm:pt modelId="{39E9A5D6-1463-428F-90EA-D0186707E887}" type="pres">
      <dgm:prSet presAssocID="{46DDF86D-0175-4F7E-A961-2203165AAE51}" presName="child" presStyleLbl="alignAccFollowNode1" presStyleIdx="3" presStyleCnt="10" custScaleX="115130" custScaleY="648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E4F4B7-E3D6-480F-AA7D-0FFA706E3FD0}" type="pres">
      <dgm:prSet presAssocID="{932C0D85-BC0C-4E08-9844-3A4E9D6FCF6F}" presName="sibTrans" presStyleLbl="sibTrans2D1" presStyleIdx="4" presStyleCnt="10"/>
      <dgm:spPr/>
      <dgm:t>
        <a:bodyPr/>
        <a:lstStyle/>
        <a:p>
          <a:endParaRPr lang="ru-RU"/>
        </a:p>
      </dgm:t>
    </dgm:pt>
    <dgm:pt modelId="{AD2A4E32-C445-493E-A5E2-25156E9A420A}" type="pres">
      <dgm:prSet presAssocID="{7F3227C7-DE15-48FA-A2A5-FDA15B475A57}" presName="child" presStyleLbl="alignAccFollowNode1" presStyleIdx="4" presStyleCnt="10" custScaleX="115130" custScaleY="648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286634-592D-4C15-A35B-11643F255759}" type="pres">
      <dgm:prSet presAssocID="{FC289600-605E-4727-80E7-57A727634CD2}" presName="hSp" presStyleCnt="0"/>
      <dgm:spPr/>
    </dgm:pt>
    <dgm:pt modelId="{06B38647-8952-4E14-8CBA-8B0DF13BA8AA}" type="pres">
      <dgm:prSet presAssocID="{FB66C296-47B2-4E00-8E83-C1B0B622E516}" presName="vertFlow" presStyleCnt="0"/>
      <dgm:spPr/>
    </dgm:pt>
    <dgm:pt modelId="{E72A11E9-7EB0-4FBD-BBCB-0430D12DA024}" type="pres">
      <dgm:prSet presAssocID="{FB66C296-47B2-4E00-8E83-C1B0B622E516}" presName="header" presStyleLbl="node1" presStyleIdx="1" presStyleCnt="2" custScaleX="107255" custScaleY="73414"/>
      <dgm:spPr/>
      <dgm:t>
        <a:bodyPr/>
        <a:lstStyle/>
        <a:p>
          <a:endParaRPr lang="ru-RU"/>
        </a:p>
      </dgm:t>
    </dgm:pt>
    <dgm:pt modelId="{4E7BEE9C-3979-45C3-BE8B-2586499CC6A8}" type="pres">
      <dgm:prSet presAssocID="{8C125167-CE6B-4BD1-A54F-71D5983C81D9}" presName="parTrans" presStyleLbl="sibTrans2D1" presStyleIdx="5" presStyleCnt="10"/>
      <dgm:spPr/>
      <dgm:t>
        <a:bodyPr/>
        <a:lstStyle/>
        <a:p>
          <a:endParaRPr lang="ru-RU"/>
        </a:p>
      </dgm:t>
    </dgm:pt>
    <dgm:pt modelId="{2D8EC522-A357-4DBA-BAB9-3F25ACB1E35A}" type="pres">
      <dgm:prSet presAssocID="{F7AE5FD9-8CE7-40D8-8043-EE308D18D2D1}" presName="child" presStyleLbl="alignAccFollowNode1" presStyleIdx="5" presStyleCnt="10" custScaleX="115130" custScaleY="648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19493-1899-42A5-82E1-622A003AA0C9}" type="pres">
      <dgm:prSet presAssocID="{070C5AAA-D31C-4AC1-BC4A-56AE28D19ADA}" presName="sibTrans" presStyleLbl="sibTrans2D1" presStyleIdx="6" presStyleCnt="10"/>
      <dgm:spPr/>
      <dgm:t>
        <a:bodyPr/>
        <a:lstStyle/>
        <a:p>
          <a:endParaRPr lang="ru-RU"/>
        </a:p>
      </dgm:t>
    </dgm:pt>
    <dgm:pt modelId="{F66E20EA-7323-4AAF-A8A9-EF3C50CA5DDD}" type="pres">
      <dgm:prSet presAssocID="{4E604C8B-9367-47A8-BE61-B957C9FED8AA}" presName="child" presStyleLbl="alignAccFollowNode1" presStyleIdx="6" presStyleCnt="10" custScaleX="115130" custScaleY="648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9BD029-50FC-44AB-88CC-68B0893E419F}" type="pres">
      <dgm:prSet presAssocID="{510BFED7-C8D4-4D36-8888-BF442A2A3A75}" presName="sibTrans" presStyleLbl="sibTrans2D1" presStyleIdx="7" presStyleCnt="10"/>
      <dgm:spPr/>
      <dgm:t>
        <a:bodyPr/>
        <a:lstStyle/>
        <a:p>
          <a:endParaRPr lang="ru-RU"/>
        </a:p>
      </dgm:t>
    </dgm:pt>
    <dgm:pt modelId="{1D049051-615B-4B08-9245-36A0127FBCF4}" type="pres">
      <dgm:prSet presAssocID="{96B09880-5995-4046-83ED-250DD3C4433D}" presName="child" presStyleLbl="alignAccFollowNode1" presStyleIdx="7" presStyleCnt="10" custScaleX="115130" custScaleY="648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A8B541-4ADB-4108-9150-DB4799B46D01}" type="pres">
      <dgm:prSet presAssocID="{E38E9CC5-025C-4F02-AF67-558BBC516649}" presName="sibTrans" presStyleLbl="sibTrans2D1" presStyleIdx="8" presStyleCnt="10"/>
      <dgm:spPr/>
      <dgm:t>
        <a:bodyPr/>
        <a:lstStyle/>
        <a:p>
          <a:endParaRPr lang="ru-RU"/>
        </a:p>
      </dgm:t>
    </dgm:pt>
    <dgm:pt modelId="{1DBD430D-B582-4F2C-8962-2ACC0D878C3C}" type="pres">
      <dgm:prSet presAssocID="{17713944-5E02-46F2-8315-89499789F9BA}" presName="child" presStyleLbl="alignAccFollowNode1" presStyleIdx="8" presStyleCnt="10" custScaleX="115130" custScaleY="648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952B26-1D7B-413A-B6BF-161E9AE93078}" type="pres">
      <dgm:prSet presAssocID="{8D58450F-C8FC-4E34-9F06-8A6D84FE4934}" presName="sibTrans" presStyleLbl="sibTrans2D1" presStyleIdx="9" presStyleCnt="10"/>
      <dgm:spPr/>
      <dgm:t>
        <a:bodyPr/>
        <a:lstStyle/>
        <a:p>
          <a:endParaRPr lang="ru-RU"/>
        </a:p>
      </dgm:t>
    </dgm:pt>
    <dgm:pt modelId="{25AD04E9-C093-46FE-A429-CCEA2386C7C2}" type="pres">
      <dgm:prSet presAssocID="{1823AFA6-104F-434C-8DBD-B4D878DAEFD3}" presName="child" presStyleLbl="alignAccFollowNode1" presStyleIdx="9" presStyleCnt="10" custScaleX="115130" custScaleY="648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DB7703-7035-4319-AFCD-77C870CABDA6}" type="presOf" srcId="{DCF25B92-15F8-494B-8C7D-EBE8890207E3}" destId="{0952266E-5EA3-4D46-82D0-0055E89CFDEE}" srcOrd="0" destOrd="0" presId="urn:microsoft.com/office/officeart/2005/8/layout/lProcess1"/>
    <dgm:cxn modelId="{1A4F5E25-D6D8-44EE-A7DD-83422CF029AD}" type="presOf" srcId="{510BFED7-C8D4-4D36-8888-BF442A2A3A75}" destId="{939BD029-50FC-44AB-88CC-68B0893E419F}" srcOrd="0" destOrd="0" presId="urn:microsoft.com/office/officeart/2005/8/layout/lProcess1"/>
    <dgm:cxn modelId="{403FCCB6-BEA4-4B42-92C8-F235CE39DCCE}" type="presOf" srcId="{8C125167-CE6B-4BD1-A54F-71D5983C81D9}" destId="{4E7BEE9C-3979-45C3-BE8B-2586499CC6A8}" srcOrd="0" destOrd="0" presId="urn:microsoft.com/office/officeart/2005/8/layout/lProcess1"/>
    <dgm:cxn modelId="{28E0C2F4-17BE-4A19-A81C-F23712C136BA}" srcId="{DCF25B92-15F8-494B-8C7D-EBE8890207E3}" destId="{FB66C296-47B2-4E00-8E83-C1B0B622E516}" srcOrd="1" destOrd="0" parTransId="{43BB006A-D45C-42FE-8746-3B07AD5170F0}" sibTransId="{8A587D86-5E90-4F4B-B43B-56145D74C005}"/>
    <dgm:cxn modelId="{7A5B86AB-DE49-4663-904A-D82DEA08F62E}" type="presOf" srcId="{17713944-5E02-46F2-8315-89499789F9BA}" destId="{1DBD430D-B582-4F2C-8962-2ACC0D878C3C}" srcOrd="0" destOrd="0" presId="urn:microsoft.com/office/officeart/2005/8/layout/lProcess1"/>
    <dgm:cxn modelId="{F4756CF2-A72F-492F-B1E2-ABDAEF472143}" type="presOf" srcId="{46DDF86D-0175-4F7E-A961-2203165AAE51}" destId="{39E9A5D6-1463-428F-90EA-D0186707E887}" srcOrd="0" destOrd="0" presId="urn:microsoft.com/office/officeart/2005/8/layout/lProcess1"/>
    <dgm:cxn modelId="{E4731296-0451-4BAF-98B3-5D0203251887}" type="presOf" srcId="{F7AE5FD9-8CE7-40D8-8043-EE308D18D2D1}" destId="{2D8EC522-A357-4DBA-BAB9-3F25ACB1E35A}" srcOrd="0" destOrd="0" presId="urn:microsoft.com/office/officeart/2005/8/layout/lProcess1"/>
    <dgm:cxn modelId="{3EB1DBA9-6D47-45DE-AD83-5AA18EDBFF5C}" type="presOf" srcId="{FC289600-605E-4727-80E7-57A727634CD2}" destId="{E8CC223B-53ED-42B8-AA6B-646FFF77E0FF}" srcOrd="0" destOrd="0" presId="urn:microsoft.com/office/officeart/2005/8/layout/lProcess1"/>
    <dgm:cxn modelId="{0ADEB58F-9D83-468C-86B6-F06040595CBD}" type="presOf" srcId="{1823AFA6-104F-434C-8DBD-B4D878DAEFD3}" destId="{25AD04E9-C093-46FE-A429-CCEA2386C7C2}" srcOrd="0" destOrd="0" presId="urn:microsoft.com/office/officeart/2005/8/layout/lProcess1"/>
    <dgm:cxn modelId="{FCFD6E8F-BF89-4E49-9832-D23F4D60AB95}" srcId="{FC289600-605E-4727-80E7-57A727634CD2}" destId="{B6D3F4AE-56D6-404E-99DC-A4E31DF2A421}" srcOrd="1" destOrd="0" parTransId="{827E3225-6CCA-4BDB-B8E5-09C06386BF68}" sibTransId="{80DEDBEC-1FE0-409F-BED6-403FC1B47E10}"/>
    <dgm:cxn modelId="{4E35F6A4-EC03-4A88-A8F6-9EBA0079CE41}" srcId="{DCF25B92-15F8-494B-8C7D-EBE8890207E3}" destId="{FC289600-605E-4727-80E7-57A727634CD2}" srcOrd="0" destOrd="0" parTransId="{D3109B2A-D82E-4827-B0B5-F11AF8729C5F}" sibTransId="{8DC3B453-228F-4F0F-84E0-37A077508A3E}"/>
    <dgm:cxn modelId="{C3030CB7-7595-4B0D-AC3B-7381BE7B4D65}" type="presOf" srcId="{E38E9CC5-025C-4F02-AF67-558BBC516649}" destId="{3AA8B541-4ADB-4108-9150-DB4799B46D01}" srcOrd="0" destOrd="0" presId="urn:microsoft.com/office/officeart/2005/8/layout/lProcess1"/>
    <dgm:cxn modelId="{0306EC2E-6F12-4E22-9145-880ABACDD15D}" srcId="{FC289600-605E-4727-80E7-57A727634CD2}" destId="{46DDF86D-0175-4F7E-A961-2203165AAE51}" srcOrd="3" destOrd="0" parTransId="{6AFFBD56-6336-49EC-8194-EA2D9F8BDD17}" sibTransId="{932C0D85-BC0C-4E08-9844-3A4E9D6FCF6F}"/>
    <dgm:cxn modelId="{B9BE0B22-E7AB-4E8B-AD63-E0EC785DCB08}" type="presOf" srcId="{FB66C296-47B2-4E00-8E83-C1B0B622E516}" destId="{E72A11E9-7EB0-4FBD-BBCB-0430D12DA024}" srcOrd="0" destOrd="0" presId="urn:microsoft.com/office/officeart/2005/8/layout/lProcess1"/>
    <dgm:cxn modelId="{96569F3D-8C70-4D4B-BC03-ECDFF1C14498}" srcId="{FB66C296-47B2-4E00-8E83-C1B0B622E516}" destId="{4E604C8B-9367-47A8-BE61-B957C9FED8AA}" srcOrd="1" destOrd="0" parTransId="{5C19DAF4-EC6A-43FE-B4D6-72175FAA9246}" sibTransId="{510BFED7-C8D4-4D36-8888-BF442A2A3A75}"/>
    <dgm:cxn modelId="{AD7C2DBE-874B-46FD-8A1D-C5203A90A32E}" type="presOf" srcId="{4E604C8B-9367-47A8-BE61-B957C9FED8AA}" destId="{F66E20EA-7323-4AAF-A8A9-EF3C50CA5DDD}" srcOrd="0" destOrd="0" presId="urn:microsoft.com/office/officeart/2005/8/layout/lProcess1"/>
    <dgm:cxn modelId="{4B7EBC05-C4C2-40F0-8342-529444479067}" type="presOf" srcId="{B6D3F4AE-56D6-404E-99DC-A4E31DF2A421}" destId="{82C5AA62-94DB-475F-91E4-3D6EBF942779}" srcOrd="0" destOrd="0" presId="urn:microsoft.com/office/officeart/2005/8/layout/lProcess1"/>
    <dgm:cxn modelId="{1F33311B-8F5D-4D86-A149-97B72E4C8D48}" type="presOf" srcId="{D8AD87A5-53A6-44FC-A8A0-9C8086B28AE6}" destId="{B06C42F0-C8E5-45C0-AECE-ACB143792D55}" srcOrd="0" destOrd="0" presId="urn:microsoft.com/office/officeart/2005/8/layout/lProcess1"/>
    <dgm:cxn modelId="{0C172E41-EDB4-49C7-B2DC-E157448E2D5B}" type="presOf" srcId="{2C621200-35AD-4727-99AA-9ED866625B8A}" destId="{80D44961-17AB-47FF-8654-A14824DF052D}" srcOrd="0" destOrd="0" presId="urn:microsoft.com/office/officeart/2005/8/layout/lProcess1"/>
    <dgm:cxn modelId="{4294C9BE-3B96-4D89-98D3-61481BBC0CC9}" srcId="{FB66C296-47B2-4E00-8E83-C1B0B622E516}" destId="{1823AFA6-104F-434C-8DBD-B4D878DAEFD3}" srcOrd="4" destOrd="0" parTransId="{D503E123-032C-4AF0-8B67-8184A6FC6E2A}" sibTransId="{B5631C3F-D93F-4D2D-9794-073C1EE8A605}"/>
    <dgm:cxn modelId="{17960185-B269-4259-A6BE-B494B54DCAB9}" srcId="{FB66C296-47B2-4E00-8E83-C1B0B622E516}" destId="{96B09880-5995-4046-83ED-250DD3C4433D}" srcOrd="2" destOrd="0" parTransId="{977C68DD-E4BD-4CD2-959F-DEDE49A2D307}" sibTransId="{E38E9CC5-025C-4F02-AF67-558BBC516649}"/>
    <dgm:cxn modelId="{FBE452A5-C6C2-4111-BFB3-CB87CBBC73BF}" type="presOf" srcId="{CC98BB18-8124-4643-98FC-5D82999795CF}" destId="{C96B9B16-A765-4391-A04A-C83B97A14827}" srcOrd="0" destOrd="0" presId="urn:microsoft.com/office/officeart/2005/8/layout/lProcess1"/>
    <dgm:cxn modelId="{89881F58-61DE-4504-9E07-B3CDB30E5205}" type="presOf" srcId="{4B4F3676-065F-472D-9967-B72145F7042E}" destId="{EB3B52E2-B1D1-4836-B92C-65852805D807}" srcOrd="0" destOrd="0" presId="urn:microsoft.com/office/officeart/2005/8/layout/lProcess1"/>
    <dgm:cxn modelId="{B8B68246-CDD6-4C7D-AE89-C808363F5831}" type="presOf" srcId="{8D58450F-C8FC-4E34-9F06-8A6D84FE4934}" destId="{C1952B26-1D7B-413A-B6BF-161E9AE93078}" srcOrd="0" destOrd="0" presId="urn:microsoft.com/office/officeart/2005/8/layout/lProcess1"/>
    <dgm:cxn modelId="{1165AE0E-6162-4759-93CF-81B001E03C45}" srcId="{FB66C296-47B2-4E00-8E83-C1B0B622E516}" destId="{17713944-5E02-46F2-8315-89499789F9BA}" srcOrd="3" destOrd="0" parTransId="{1E4C9E7A-A909-40B4-A16F-E10F03C01548}" sibTransId="{8D58450F-C8FC-4E34-9F06-8A6D84FE4934}"/>
    <dgm:cxn modelId="{6F27BF7B-911E-48B4-AEE6-97B0489687BF}" srcId="{FC289600-605E-4727-80E7-57A727634CD2}" destId="{D8AD87A5-53A6-44FC-A8A0-9C8086B28AE6}" srcOrd="0" destOrd="0" parTransId="{4B4F3676-065F-472D-9967-B72145F7042E}" sibTransId="{CC98BB18-8124-4643-98FC-5D82999795CF}"/>
    <dgm:cxn modelId="{1FDFBA1D-D4CF-4D6C-8238-6FB9EFB5B018}" type="presOf" srcId="{88B5CD9F-6744-4519-A424-E53FE0DA2579}" destId="{E5B42563-664F-4285-8E19-63B07A4FFC17}" srcOrd="0" destOrd="0" presId="urn:microsoft.com/office/officeart/2005/8/layout/lProcess1"/>
    <dgm:cxn modelId="{3BC79926-9809-4051-B455-12F3A7EA9067}" srcId="{FC289600-605E-4727-80E7-57A727634CD2}" destId="{7F3227C7-DE15-48FA-A2A5-FDA15B475A57}" srcOrd="4" destOrd="0" parTransId="{7C476DD9-8CDB-4382-A804-E8E8BA9B9995}" sibTransId="{AFE249A2-A91D-49EA-B806-4C6BD6CBEF12}"/>
    <dgm:cxn modelId="{13AAC082-5DCF-45BC-89F7-BADD69929EF0}" type="presOf" srcId="{932C0D85-BC0C-4E08-9844-3A4E9D6FCF6F}" destId="{B8E4F4B7-E3D6-480F-AA7D-0FFA706E3FD0}" srcOrd="0" destOrd="0" presId="urn:microsoft.com/office/officeart/2005/8/layout/lProcess1"/>
    <dgm:cxn modelId="{EF6D5408-F6EC-425F-87C6-F023FBA11B3D}" type="presOf" srcId="{070C5AAA-D31C-4AC1-BC4A-56AE28D19ADA}" destId="{DD719493-1899-42A5-82E1-622A003AA0C9}" srcOrd="0" destOrd="0" presId="urn:microsoft.com/office/officeart/2005/8/layout/lProcess1"/>
    <dgm:cxn modelId="{0F46EE25-42A9-4F33-BC40-796FAB0A7C12}" type="presOf" srcId="{80DEDBEC-1FE0-409F-BED6-403FC1B47E10}" destId="{CAD04099-D682-4F20-AD3D-2ADE68254B77}" srcOrd="0" destOrd="0" presId="urn:microsoft.com/office/officeart/2005/8/layout/lProcess1"/>
    <dgm:cxn modelId="{776283E6-79F1-4D55-B1F7-B809961CD573}" type="presOf" srcId="{96B09880-5995-4046-83ED-250DD3C4433D}" destId="{1D049051-615B-4B08-9245-36A0127FBCF4}" srcOrd="0" destOrd="0" presId="urn:microsoft.com/office/officeart/2005/8/layout/lProcess1"/>
    <dgm:cxn modelId="{30B1059D-B019-4DD6-B6DE-A6B673284521}" srcId="{FC289600-605E-4727-80E7-57A727634CD2}" destId="{2C621200-35AD-4727-99AA-9ED866625B8A}" srcOrd="2" destOrd="0" parTransId="{B2796890-D1A4-46CB-AE65-A9579596CB70}" sibTransId="{88B5CD9F-6744-4519-A424-E53FE0DA2579}"/>
    <dgm:cxn modelId="{33845EC6-E83D-4F15-AA58-014C57B86F36}" type="presOf" srcId="{7F3227C7-DE15-48FA-A2A5-FDA15B475A57}" destId="{AD2A4E32-C445-493E-A5E2-25156E9A420A}" srcOrd="0" destOrd="0" presId="urn:microsoft.com/office/officeart/2005/8/layout/lProcess1"/>
    <dgm:cxn modelId="{D4C11F3E-A3AC-48B7-9F94-BE0E67F08D83}" srcId="{FB66C296-47B2-4E00-8E83-C1B0B622E516}" destId="{F7AE5FD9-8CE7-40D8-8043-EE308D18D2D1}" srcOrd="0" destOrd="0" parTransId="{8C125167-CE6B-4BD1-A54F-71D5983C81D9}" sibTransId="{070C5AAA-D31C-4AC1-BC4A-56AE28D19ADA}"/>
    <dgm:cxn modelId="{5B5C7146-1317-4C83-8D74-B4B3681952DE}" type="presParOf" srcId="{0952266E-5EA3-4D46-82D0-0055E89CFDEE}" destId="{AC3E8389-683A-491C-9FB3-7ABD389DA39C}" srcOrd="0" destOrd="0" presId="urn:microsoft.com/office/officeart/2005/8/layout/lProcess1"/>
    <dgm:cxn modelId="{763F272C-BF70-46D4-877C-55390F0C6CA5}" type="presParOf" srcId="{AC3E8389-683A-491C-9FB3-7ABD389DA39C}" destId="{E8CC223B-53ED-42B8-AA6B-646FFF77E0FF}" srcOrd="0" destOrd="0" presId="urn:microsoft.com/office/officeart/2005/8/layout/lProcess1"/>
    <dgm:cxn modelId="{7AFB76DC-B069-46CA-853D-C83ED6906CFB}" type="presParOf" srcId="{AC3E8389-683A-491C-9FB3-7ABD389DA39C}" destId="{EB3B52E2-B1D1-4836-B92C-65852805D807}" srcOrd="1" destOrd="0" presId="urn:microsoft.com/office/officeart/2005/8/layout/lProcess1"/>
    <dgm:cxn modelId="{C418A1E3-0B9F-46AA-8675-EDA4CF9CFD8D}" type="presParOf" srcId="{AC3E8389-683A-491C-9FB3-7ABD389DA39C}" destId="{B06C42F0-C8E5-45C0-AECE-ACB143792D55}" srcOrd="2" destOrd="0" presId="urn:microsoft.com/office/officeart/2005/8/layout/lProcess1"/>
    <dgm:cxn modelId="{D3EB5A7B-8602-4A37-BE5A-D8F13E0A97AD}" type="presParOf" srcId="{AC3E8389-683A-491C-9FB3-7ABD389DA39C}" destId="{C96B9B16-A765-4391-A04A-C83B97A14827}" srcOrd="3" destOrd="0" presId="urn:microsoft.com/office/officeart/2005/8/layout/lProcess1"/>
    <dgm:cxn modelId="{760817F9-B551-4D0D-8786-FE28C88607E4}" type="presParOf" srcId="{AC3E8389-683A-491C-9FB3-7ABD389DA39C}" destId="{82C5AA62-94DB-475F-91E4-3D6EBF942779}" srcOrd="4" destOrd="0" presId="urn:microsoft.com/office/officeart/2005/8/layout/lProcess1"/>
    <dgm:cxn modelId="{99A3E79F-0C86-4A4E-94F4-B4FD86C4B440}" type="presParOf" srcId="{AC3E8389-683A-491C-9FB3-7ABD389DA39C}" destId="{CAD04099-D682-4F20-AD3D-2ADE68254B77}" srcOrd="5" destOrd="0" presId="urn:microsoft.com/office/officeart/2005/8/layout/lProcess1"/>
    <dgm:cxn modelId="{12EE3DE2-317E-433A-A425-C65CDAAEA843}" type="presParOf" srcId="{AC3E8389-683A-491C-9FB3-7ABD389DA39C}" destId="{80D44961-17AB-47FF-8654-A14824DF052D}" srcOrd="6" destOrd="0" presId="urn:microsoft.com/office/officeart/2005/8/layout/lProcess1"/>
    <dgm:cxn modelId="{6F6C0BEB-E81A-49B7-9CDF-30AFB9ACC95B}" type="presParOf" srcId="{AC3E8389-683A-491C-9FB3-7ABD389DA39C}" destId="{E5B42563-664F-4285-8E19-63B07A4FFC17}" srcOrd="7" destOrd="0" presId="urn:microsoft.com/office/officeart/2005/8/layout/lProcess1"/>
    <dgm:cxn modelId="{2BE42984-D7D4-4C5C-9F86-6297CA4A0AEB}" type="presParOf" srcId="{AC3E8389-683A-491C-9FB3-7ABD389DA39C}" destId="{39E9A5D6-1463-428F-90EA-D0186707E887}" srcOrd="8" destOrd="0" presId="urn:microsoft.com/office/officeart/2005/8/layout/lProcess1"/>
    <dgm:cxn modelId="{14E72E8C-9847-4F37-ACBE-CDBB03005EB8}" type="presParOf" srcId="{AC3E8389-683A-491C-9FB3-7ABD389DA39C}" destId="{B8E4F4B7-E3D6-480F-AA7D-0FFA706E3FD0}" srcOrd="9" destOrd="0" presId="urn:microsoft.com/office/officeart/2005/8/layout/lProcess1"/>
    <dgm:cxn modelId="{24C1C76E-F90A-45E6-9D38-24E67AC0EB79}" type="presParOf" srcId="{AC3E8389-683A-491C-9FB3-7ABD389DA39C}" destId="{AD2A4E32-C445-493E-A5E2-25156E9A420A}" srcOrd="10" destOrd="0" presId="urn:microsoft.com/office/officeart/2005/8/layout/lProcess1"/>
    <dgm:cxn modelId="{D046E126-FA62-4065-BDC1-C0B74F1CC625}" type="presParOf" srcId="{0952266E-5EA3-4D46-82D0-0055E89CFDEE}" destId="{FD286634-592D-4C15-A35B-11643F255759}" srcOrd="1" destOrd="0" presId="urn:microsoft.com/office/officeart/2005/8/layout/lProcess1"/>
    <dgm:cxn modelId="{9A11A3DE-635D-4937-927A-AC9F83D000F7}" type="presParOf" srcId="{0952266E-5EA3-4D46-82D0-0055E89CFDEE}" destId="{06B38647-8952-4E14-8CBA-8B0DF13BA8AA}" srcOrd="2" destOrd="0" presId="urn:microsoft.com/office/officeart/2005/8/layout/lProcess1"/>
    <dgm:cxn modelId="{BDF9AA90-EF1D-4F7A-8A7F-8771EF02546D}" type="presParOf" srcId="{06B38647-8952-4E14-8CBA-8B0DF13BA8AA}" destId="{E72A11E9-7EB0-4FBD-BBCB-0430D12DA024}" srcOrd="0" destOrd="0" presId="urn:microsoft.com/office/officeart/2005/8/layout/lProcess1"/>
    <dgm:cxn modelId="{B21E04BC-AD51-4C59-A895-05C2DA745131}" type="presParOf" srcId="{06B38647-8952-4E14-8CBA-8B0DF13BA8AA}" destId="{4E7BEE9C-3979-45C3-BE8B-2586499CC6A8}" srcOrd="1" destOrd="0" presId="urn:microsoft.com/office/officeart/2005/8/layout/lProcess1"/>
    <dgm:cxn modelId="{8378AE56-B690-464C-80E2-5C363676A52A}" type="presParOf" srcId="{06B38647-8952-4E14-8CBA-8B0DF13BA8AA}" destId="{2D8EC522-A357-4DBA-BAB9-3F25ACB1E35A}" srcOrd="2" destOrd="0" presId="urn:microsoft.com/office/officeart/2005/8/layout/lProcess1"/>
    <dgm:cxn modelId="{4ECF67BF-0A8B-43A3-8B53-8859BFC29A19}" type="presParOf" srcId="{06B38647-8952-4E14-8CBA-8B0DF13BA8AA}" destId="{DD719493-1899-42A5-82E1-622A003AA0C9}" srcOrd="3" destOrd="0" presId="urn:microsoft.com/office/officeart/2005/8/layout/lProcess1"/>
    <dgm:cxn modelId="{F7C78D1E-CCAD-4EF7-9E90-E4E13513EDB9}" type="presParOf" srcId="{06B38647-8952-4E14-8CBA-8B0DF13BA8AA}" destId="{F66E20EA-7323-4AAF-A8A9-EF3C50CA5DDD}" srcOrd="4" destOrd="0" presId="urn:microsoft.com/office/officeart/2005/8/layout/lProcess1"/>
    <dgm:cxn modelId="{9FA69E4F-62D0-430B-B61C-6AEA5BEB62A4}" type="presParOf" srcId="{06B38647-8952-4E14-8CBA-8B0DF13BA8AA}" destId="{939BD029-50FC-44AB-88CC-68B0893E419F}" srcOrd="5" destOrd="0" presId="urn:microsoft.com/office/officeart/2005/8/layout/lProcess1"/>
    <dgm:cxn modelId="{4D0C3F76-0FB6-4C47-99AB-E84A07CF0500}" type="presParOf" srcId="{06B38647-8952-4E14-8CBA-8B0DF13BA8AA}" destId="{1D049051-615B-4B08-9245-36A0127FBCF4}" srcOrd="6" destOrd="0" presId="urn:microsoft.com/office/officeart/2005/8/layout/lProcess1"/>
    <dgm:cxn modelId="{CA1D9FF5-66E3-4A56-BB13-B8993C96ADC4}" type="presParOf" srcId="{06B38647-8952-4E14-8CBA-8B0DF13BA8AA}" destId="{3AA8B541-4ADB-4108-9150-DB4799B46D01}" srcOrd="7" destOrd="0" presId="urn:microsoft.com/office/officeart/2005/8/layout/lProcess1"/>
    <dgm:cxn modelId="{C03AB0E7-2DE9-4363-B73A-1385F164A02D}" type="presParOf" srcId="{06B38647-8952-4E14-8CBA-8B0DF13BA8AA}" destId="{1DBD430D-B582-4F2C-8962-2ACC0D878C3C}" srcOrd="8" destOrd="0" presId="urn:microsoft.com/office/officeart/2005/8/layout/lProcess1"/>
    <dgm:cxn modelId="{C522DECE-198A-4FA0-B50C-812E9A62913D}" type="presParOf" srcId="{06B38647-8952-4E14-8CBA-8B0DF13BA8AA}" destId="{C1952B26-1D7B-413A-B6BF-161E9AE93078}" srcOrd="9" destOrd="0" presId="urn:microsoft.com/office/officeart/2005/8/layout/lProcess1"/>
    <dgm:cxn modelId="{C02302E0-65D8-41C1-9E3F-D810F611AA4B}" type="presParOf" srcId="{06B38647-8952-4E14-8CBA-8B0DF13BA8AA}" destId="{25AD04E9-C093-46FE-A429-CCEA2386C7C2}" srcOrd="1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CC223B-53ED-42B8-AA6B-646FFF77E0FF}">
      <dsp:nvSpPr>
        <dsp:cNvPr id="0" name=""/>
        <dsp:cNvSpPr/>
      </dsp:nvSpPr>
      <dsp:spPr>
        <a:xfrm>
          <a:off x="91232" y="277520"/>
          <a:ext cx="3623538" cy="553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Monotype Corsiva" pitchFamily="66" charset="0"/>
              <a:cs typeface="Times New Roman" pitchFamily="18" charset="0"/>
            </a:rPr>
            <a:t>Традиционный</a:t>
          </a:r>
          <a:endParaRPr lang="ru-RU" sz="3600" kern="1200" dirty="0">
            <a:latin typeface="Monotype Corsiva" pitchFamily="66" charset="0"/>
            <a:cs typeface="Times New Roman" pitchFamily="18" charset="0"/>
          </a:endParaRPr>
        </a:p>
      </dsp:txBody>
      <dsp:txXfrm>
        <a:off x="107431" y="293719"/>
        <a:ext cx="3591140" cy="520676"/>
      </dsp:txXfrm>
    </dsp:sp>
    <dsp:sp modelId="{EB3B52E2-B1D1-4836-B92C-65852805D807}">
      <dsp:nvSpPr>
        <dsp:cNvPr id="0" name=""/>
        <dsp:cNvSpPr/>
      </dsp:nvSpPr>
      <dsp:spPr>
        <a:xfrm rot="5400000">
          <a:off x="1830726" y="902869"/>
          <a:ext cx="144550" cy="144550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06C42F0-C8E5-45C0-AECE-ACB143792D55}">
      <dsp:nvSpPr>
        <dsp:cNvPr id="0" name=""/>
        <dsp:cNvSpPr/>
      </dsp:nvSpPr>
      <dsp:spPr>
        <a:xfrm>
          <a:off x="1049" y="1119695"/>
          <a:ext cx="3803903" cy="53589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Monotype Corsiva" pitchFamily="66" charset="0"/>
              <a:cs typeface="Times New Roman" pitchFamily="18" charset="0"/>
            </a:rPr>
            <a:t>Обратный</a:t>
          </a:r>
          <a:endParaRPr lang="ru-RU" sz="2800" kern="1200" dirty="0">
            <a:latin typeface="Monotype Corsiva" pitchFamily="66" charset="0"/>
            <a:cs typeface="Times New Roman" pitchFamily="18" charset="0"/>
          </a:endParaRPr>
        </a:p>
      </dsp:txBody>
      <dsp:txXfrm>
        <a:off x="16745" y="1135391"/>
        <a:ext cx="3772511" cy="504501"/>
      </dsp:txXfrm>
    </dsp:sp>
    <dsp:sp modelId="{C96B9B16-A765-4391-A04A-C83B97A14827}">
      <dsp:nvSpPr>
        <dsp:cNvPr id="0" name=""/>
        <dsp:cNvSpPr/>
      </dsp:nvSpPr>
      <dsp:spPr>
        <a:xfrm rot="5400000">
          <a:off x="1830726" y="1727863"/>
          <a:ext cx="144550" cy="144550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C5AA62-94DB-475F-91E4-3D6EBF942779}">
      <dsp:nvSpPr>
        <dsp:cNvPr id="0" name=""/>
        <dsp:cNvSpPr/>
      </dsp:nvSpPr>
      <dsp:spPr>
        <a:xfrm>
          <a:off x="1049" y="1944689"/>
          <a:ext cx="3803903" cy="53589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Monotype Corsiva" pitchFamily="66" charset="0"/>
              <a:cs typeface="Times New Roman" pitchFamily="18" charset="0"/>
            </a:rPr>
            <a:t>Зеркальный</a:t>
          </a:r>
          <a:endParaRPr lang="ru-RU" sz="2800" kern="1200" dirty="0">
            <a:latin typeface="Monotype Corsiva" pitchFamily="66" charset="0"/>
            <a:cs typeface="Times New Roman" pitchFamily="18" charset="0"/>
          </a:endParaRPr>
        </a:p>
      </dsp:txBody>
      <dsp:txXfrm>
        <a:off x="16745" y="1960385"/>
        <a:ext cx="3772511" cy="504501"/>
      </dsp:txXfrm>
    </dsp:sp>
    <dsp:sp modelId="{CAD04099-D682-4F20-AD3D-2ADE68254B77}">
      <dsp:nvSpPr>
        <dsp:cNvPr id="0" name=""/>
        <dsp:cNvSpPr/>
      </dsp:nvSpPr>
      <dsp:spPr>
        <a:xfrm rot="5400000">
          <a:off x="1830726" y="2552857"/>
          <a:ext cx="144550" cy="144550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0D44961-17AB-47FF-8654-A14824DF052D}">
      <dsp:nvSpPr>
        <dsp:cNvPr id="0" name=""/>
        <dsp:cNvSpPr/>
      </dsp:nvSpPr>
      <dsp:spPr>
        <a:xfrm>
          <a:off x="1049" y="2769683"/>
          <a:ext cx="3803903" cy="53589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>
              <a:latin typeface="Monotype Corsiva" pitchFamily="66" charset="0"/>
              <a:cs typeface="Times New Roman" pitchFamily="18" charset="0"/>
            </a:rPr>
            <a:t>Синквейн</a:t>
          </a:r>
          <a:r>
            <a:rPr lang="ru-RU" sz="2800" kern="1200" dirty="0" smtClean="0">
              <a:latin typeface="Monotype Corsiva" pitchFamily="66" charset="0"/>
              <a:cs typeface="Times New Roman" pitchFamily="18" charset="0"/>
            </a:rPr>
            <a:t> - бабочка</a:t>
          </a:r>
          <a:endParaRPr lang="ru-RU" sz="2800" kern="1200" dirty="0">
            <a:latin typeface="Monotype Corsiva" pitchFamily="66" charset="0"/>
            <a:cs typeface="Times New Roman" pitchFamily="18" charset="0"/>
          </a:endParaRPr>
        </a:p>
      </dsp:txBody>
      <dsp:txXfrm>
        <a:off x="16745" y="2785379"/>
        <a:ext cx="3772511" cy="504501"/>
      </dsp:txXfrm>
    </dsp:sp>
    <dsp:sp modelId="{E5B42563-664F-4285-8E19-63B07A4FFC17}">
      <dsp:nvSpPr>
        <dsp:cNvPr id="0" name=""/>
        <dsp:cNvSpPr/>
      </dsp:nvSpPr>
      <dsp:spPr>
        <a:xfrm rot="5400000">
          <a:off x="1830726" y="3377852"/>
          <a:ext cx="144550" cy="144550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E9A5D6-1463-428F-90EA-D0186707E887}">
      <dsp:nvSpPr>
        <dsp:cNvPr id="0" name=""/>
        <dsp:cNvSpPr/>
      </dsp:nvSpPr>
      <dsp:spPr>
        <a:xfrm>
          <a:off x="1049" y="3594677"/>
          <a:ext cx="3803903" cy="535893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/>
          </a:r>
          <a:br>
            <a:rPr lang="ru-RU" sz="1400" kern="1200" dirty="0"/>
          </a:br>
          <a:r>
            <a:rPr lang="ru-RU" sz="2800" kern="1200" dirty="0" smtClean="0">
              <a:latin typeface="Monotype Corsiva" pitchFamily="66" charset="0"/>
              <a:cs typeface="Times New Roman" pitchFamily="18" charset="0"/>
            </a:rPr>
            <a:t>Корона </a:t>
          </a:r>
          <a:r>
            <a:rPr lang="ru-RU" sz="2800" kern="1200" dirty="0" err="1" smtClean="0">
              <a:latin typeface="Monotype Corsiva" pitchFamily="66" charset="0"/>
              <a:cs typeface="Times New Roman" pitchFamily="18" charset="0"/>
            </a:rPr>
            <a:t>Синквейнов</a:t>
          </a:r>
          <a:endParaRPr lang="ru-RU" sz="2800" kern="1200" dirty="0">
            <a:latin typeface="Monotype Corsiva" pitchFamily="66" charset="0"/>
            <a:cs typeface="Times New Roman" pitchFamily="18" charset="0"/>
          </a:endParaRPr>
        </a:p>
      </dsp:txBody>
      <dsp:txXfrm>
        <a:off x="16745" y="3610373"/>
        <a:ext cx="3772511" cy="504501"/>
      </dsp:txXfrm>
    </dsp:sp>
    <dsp:sp modelId="{B8E4F4B7-E3D6-480F-AA7D-0FFA706E3FD0}">
      <dsp:nvSpPr>
        <dsp:cNvPr id="0" name=""/>
        <dsp:cNvSpPr/>
      </dsp:nvSpPr>
      <dsp:spPr>
        <a:xfrm rot="5400000">
          <a:off x="1830726" y="4202846"/>
          <a:ext cx="144550" cy="144550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D2A4E32-C445-493E-A5E2-25156E9A420A}">
      <dsp:nvSpPr>
        <dsp:cNvPr id="0" name=""/>
        <dsp:cNvSpPr/>
      </dsp:nvSpPr>
      <dsp:spPr>
        <a:xfrm>
          <a:off x="1049" y="4419671"/>
          <a:ext cx="3803903" cy="535893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Monotype Corsiva" pitchFamily="66" charset="0"/>
              <a:cs typeface="Times New Roman" pitchFamily="18" charset="0"/>
            </a:rPr>
            <a:t>Гирлянда </a:t>
          </a:r>
          <a:r>
            <a:rPr lang="ru-RU" sz="2800" kern="1200" dirty="0" err="1" smtClean="0">
              <a:latin typeface="Monotype Corsiva" pitchFamily="66" charset="0"/>
              <a:cs typeface="Times New Roman" pitchFamily="18" charset="0"/>
            </a:rPr>
            <a:t>Синквейнов</a:t>
          </a:r>
          <a:r>
            <a:rPr lang="ru-RU" sz="1400" kern="1200" dirty="0"/>
            <a:t/>
          </a:r>
          <a:br>
            <a:rPr lang="ru-RU" sz="1400" kern="1200" dirty="0"/>
          </a:br>
          <a:endParaRPr lang="ru-RU" sz="1400" kern="1200" dirty="0"/>
        </a:p>
      </dsp:txBody>
      <dsp:txXfrm>
        <a:off x="16745" y="4435367"/>
        <a:ext cx="3772511" cy="504501"/>
      </dsp:txXfrm>
    </dsp:sp>
    <dsp:sp modelId="{E72A11E9-7EB0-4FBD-BBCB-0430D12DA024}">
      <dsp:nvSpPr>
        <dsp:cNvPr id="0" name=""/>
        <dsp:cNvSpPr/>
      </dsp:nvSpPr>
      <dsp:spPr>
        <a:xfrm>
          <a:off x="4397609" y="277520"/>
          <a:ext cx="3543713" cy="6064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Monotype Corsiva" pitchFamily="66" charset="0"/>
              <a:cs typeface="Times New Roman" pitchFamily="18" charset="0"/>
            </a:rPr>
            <a:t>Дидактический</a:t>
          </a:r>
          <a:endParaRPr lang="ru-RU" sz="3600" kern="1200" dirty="0">
            <a:latin typeface="Monotype Corsiva" pitchFamily="66" charset="0"/>
            <a:cs typeface="Times New Roman" pitchFamily="18" charset="0"/>
          </a:endParaRPr>
        </a:p>
      </dsp:txBody>
      <dsp:txXfrm>
        <a:off x="4415370" y="295281"/>
        <a:ext cx="3508191" cy="570879"/>
      </dsp:txXfrm>
    </dsp:sp>
    <dsp:sp modelId="{4E7BEE9C-3979-45C3-BE8B-2586499CC6A8}">
      <dsp:nvSpPr>
        <dsp:cNvPr id="0" name=""/>
        <dsp:cNvSpPr/>
      </dsp:nvSpPr>
      <dsp:spPr>
        <a:xfrm rot="5400000">
          <a:off x="6097191" y="956196"/>
          <a:ext cx="144550" cy="144550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D8EC522-A357-4DBA-BAB9-3F25ACB1E35A}">
      <dsp:nvSpPr>
        <dsp:cNvPr id="0" name=""/>
        <dsp:cNvSpPr/>
      </dsp:nvSpPr>
      <dsp:spPr>
        <a:xfrm>
          <a:off x="4267514" y="1173021"/>
          <a:ext cx="3803903" cy="53589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>
              <a:latin typeface="Monotype Corsiva" pitchFamily="66" charset="0"/>
              <a:cs typeface="Times New Roman" pitchFamily="18" charset="0"/>
            </a:rPr>
            <a:t>Синквейн-загадка</a:t>
          </a:r>
          <a:endParaRPr lang="ru-RU" sz="2800" kern="1200" dirty="0">
            <a:latin typeface="Monotype Corsiva" pitchFamily="66" charset="0"/>
            <a:cs typeface="Times New Roman" pitchFamily="18" charset="0"/>
          </a:endParaRPr>
        </a:p>
      </dsp:txBody>
      <dsp:txXfrm>
        <a:off x="4283210" y="1188717"/>
        <a:ext cx="3772511" cy="504501"/>
      </dsp:txXfrm>
    </dsp:sp>
    <dsp:sp modelId="{DD719493-1899-42A5-82E1-622A003AA0C9}">
      <dsp:nvSpPr>
        <dsp:cNvPr id="0" name=""/>
        <dsp:cNvSpPr/>
      </dsp:nvSpPr>
      <dsp:spPr>
        <a:xfrm rot="5400000">
          <a:off x="6097191" y="1781190"/>
          <a:ext cx="144550" cy="144550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66E20EA-7323-4AAF-A8A9-EF3C50CA5DDD}">
      <dsp:nvSpPr>
        <dsp:cNvPr id="0" name=""/>
        <dsp:cNvSpPr/>
      </dsp:nvSpPr>
      <dsp:spPr>
        <a:xfrm>
          <a:off x="4267514" y="1998015"/>
          <a:ext cx="3803903" cy="53589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>
              <a:latin typeface="Monotype Corsiva" pitchFamily="66" charset="0"/>
              <a:cs typeface="Times New Roman" pitchFamily="18" charset="0"/>
            </a:rPr>
            <a:t>Синквейн</a:t>
          </a:r>
          <a:r>
            <a:rPr lang="ru-RU" sz="2800" kern="1200" dirty="0" smtClean="0">
              <a:latin typeface="Monotype Corsiva" pitchFamily="66" charset="0"/>
              <a:cs typeface="Times New Roman" pitchFamily="18" charset="0"/>
            </a:rPr>
            <a:t> по творческому рисунку</a:t>
          </a:r>
          <a:endParaRPr lang="ru-RU" sz="2800" kern="1200" dirty="0">
            <a:latin typeface="Monotype Corsiva" pitchFamily="66" charset="0"/>
            <a:cs typeface="Times New Roman" pitchFamily="18" charset="0"/>
          </a:endParaRPr>
        </a:p>
      </dsp:txBody>
      <dsp:txXfrm>
        <a:off x="4283210" y="2013711"/>
        <a:ext cx="3772511" cy="504501"/>
      </dsp:txXfrm>
    </dsp:sp>
    <dsp:sp modelId="{939BD029-50FC-44AB-88CC-68B0893E419F}">
      <dsp:nvSpPr>
        <dsp:cNvPr id="0" name=""/>
        <dsp:cNvSpPr/>
      </dsp:nvSpPr>
      <dsp:spPr>
        <a:xfrm rot="5400000">
          <a:off x="6097191" y="2606184"/>
          <a:ext cx="144550" cy="144550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D049051-615B-4B08-9245-36A0127FBCF4}">
      <dsp:nvSpPr>
        <dsp:cNvPr id="0" name=""/>
        <dsp:cNvSpPr/>
      </dsp:nvSpPr>
      <dsp:spPr>
        <a:xfrm>
          <a:off x="4267514" y="2823010"/>
          <a:ext cx="3803903" cy="535893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>
              <a:latin typeface="Monotype Corsiva" pitchFamily="66" charset="0"/>
              <a:cs typeface="Times New Roman" pitchFamily="18" charset="0"/>
            </a:rPr>
            <a:t>Синквейн</a:t>
          </a:r>
          <a:r>
            <a:rPr lang="ru-RU" sz="2800" kern="1200" dirty="0" smtClean="0">
              <a:latin typeface="Monotype Corsiva" pitchFamily="66" charset="0"/>
              <a:cs typeface="Times New Roman" pitchFamily="18" charset="0"/>
            </a:rPr>
            <a:t> по сюжетным картинкам</a:t>
          </a:r>
          <a:endParaRPr lang="ru-RU" sz="2800" kern="1200" dirty="0">
            <a:latin typeface="Monotype Corsiva" pitchFamily="66" charset="0"/>
            <a:cs typeface="Times New Roman" pitchFamily="18" charset="0"/>
          </a:endParaRPr>
        </a:p>
      </dsp:txBody>
      <dsp:txXfrm>
        <a:off x="4283210" y="2838706"/>
        <a:ext cx="3772511" cy="504501"/>
      </dsp:txXfrm>
    </dsp:sp>
    <dsp:sp modelId="{3AA8B541-4ADB-4108-9150-DB4799B46D01}">
      <dsp:nvSpPr>
        <dsp:cNvPr id="0" name=""/>
        <dsp:cNvSpPr/>
      </dsp:nvSpPr>
      <dsp:spPr>
        <a:xfrm rot="5400000">
          <a:off x="6097191" y="3431178"/>
          <a:ext cx="144550" cy="144550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DBD430D-B582-4F2C-8962-2ACC0D878C3C}">
      <dsp:nvSpPr>
        <dsp:cNvPr id="0" name=""/>
        <dsp:cNvSpPr/>
      </dsp:nvSpPr>
      <dsp:spPr>
        <a:xfrm>
          <a:off x="4267514" y="3648004"/>
          <a:ext cx="3803903" cy="535893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>
              <a:latin typeface="Monotype Corsiva" pitchFamily="66" charset="0"/>
              <a:cs typeface="Times New Roman" pitchFamily="18" charset="0"/>
            </a:rPr>
            <a:t>Синквейн</a:t>
          </a:r>
          <a:r>
            <a:rPr lang="ru-RU" sz="2800" kern="1200" dirty="0" smtClean="0">
              <a:latin typeface="Monotype Corsiva" pitchFamily="66" charset="0"/>
              <a:cs typeface="Times New Roman" pitchFamily="18" charset="0"/>
            </a:rPr>
            <a:t> по рассказу</a:t>
          </a:r>
          <a:endParaRPr lang="ru-RU" sz="2800" kern="1200" dirty="0">
            <a:latin typeface="Monotype Corsiva" pitchFamily="66" charset="0"/>
            <a:cs typeface="Times New Roman" pitchFamily="18" charset="0"/>
          </a:endParaRPr>
        </a:p>
      </dsp:txBody>
      <dsp:txXfrm>
        <a:off x="4283210" y="3663700"/>
        <a:ext cx="3772511" cy="504501"/>
      </dsp:txXfrm>
    </dsp:sp>
    <dsp:sp modelId="{C1952B26-1D7B-413A-B6BF-161E9AE93078}">
      <dsp:nvSpPr>
        <dsp:cNvPr id="0" name=""/>
        <dsp:cNvSpPr/>
      </dsp:nvSpPr>
      <dsp:spPr>
        <a:xfrm rot="5400000">
          <a:off x="6097191" y="4256172"/>
          <a:ext cx="144550" cy="144550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5AD04E9-C093-46FE-A429-CCEA2386C7C2}">
      <dsp:nvSpPr>
        <dsp:cNvPr id="0" name=""/>
        <dsp:cNvSpPr/>
      </dsp:nvSpPr>
      <dsp:spPr>
        <a:xfrm>
          <a:off x="4267514" y="4472998"/>
          <a:ext cx="3803903" cy="535893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Monotype Corsiva" pitchFamily="66" charset="0"/>
              <a:cs typeface="Times New Roman" pitchFamily="18" charset="0"/>
            </a:rPr>
            <a:t>Музыкальный </a:t>
          </a:r>
          <a:r>
            <a:rPr lang="ru-RU" sz="2800" kern="1200" dirty="0" err="1" smtClean="0">
              <a:latin typeface="Monotype Corsiva" pitchFamily="66" charset="0"/>
              <a:cs typeface="Times New Roman" pitchFamily="18" charset="0"/>
            </a:rPr>
            <a:t>синквейн</a:t>
          </a:r>
          <a:endParaRPr lang="ru-RU" sz="2800" kern="1200" dirty="0" smtClean="0">
            <a:latin typeface="Monotype Corsiva" pitchFamily="66" charset="0"/>
            <a:cs typeface="Times New Roman" pitchFamily="18" charset="0"/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83210" y="4488694"/>
        <a:ext cx="3772511" cy="5045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0744A-EC19-4A8D-8085-33EE193B94BC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B43A2-145E-488B-8406-FD7D8DAE3A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7074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FF167-EBFD-462E-8F65-43D2D56587B8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925150-F3D7-4C40-B261-242DF96C1C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0813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EDE67-85FD-4E97-84F7-FC91223D853A}" type="datetime1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4624-1D7D-4123-84E6-2F0EE1F9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CD9-E61A-460C-950D-8CFEDC9BD2D2}" type="datetime1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4624-1D7D-4123-84E6-2F0EE1F9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9A7-385D-4652-93E7-23C3AAD1F5CD}" type="datetime1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4624-1D7D-4123-84E6-2F0EE1F9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D5A9E-A665-4CCA-9DD1-B112D270D75C}" type="datetime1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4624-1D7D-4123-84E6-2F0EE1F9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97137-7101-4B7E-BAF7-6613941B0991}" type="datetime1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4624-1D7D-4123-84E6-2F0EE1F9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3240F-901B-43BA-92D9-0DBE648D3464}" type="datetime1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4624-1D7D-4123-84E6-2F0EE1F9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F56A-E028-4932-877D-440421ACB33F}" type="datetime1">
              <a:rPr lang="ru-RU" smtClean="0"/>
              <a:pPr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4624-1D7D-4123-84E6-2F0EE1F9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806A-9BAE-4E83-8434-6CC997C58346}" type="datetime1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4624-1D7D-4123-84E6-2F0EE1F9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25B21-C9A9-4684-B676-3DE32DFB92C6}" type="datetime1">
              <a:rPr lang="ru-RU" smtClean="0"/>
              <a:pPr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4624-1D7D-4123-84E6-2F0EE1F9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1B928-96B7-49DC-9BF5-ED76F93D65E6}" type="datetime1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4624-1D7D-4123-84E6-2F0EE1F9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144C-2268-40B5-BC8F-A274139C9BA6}" type="datetime1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4624-1D7D-4123-84E6-2F0EE1F9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602FB-ACBE-48B3-BB03-B60C92123DA4}" type="datetime1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D4624-1D7D-4123-84E6-2F0EE1F9C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4929198"/>
            <a:ext cx="5500726" cy="928694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Выполнили: Воспитатель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Живаева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Е.Е.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Музыкальный руководитель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Балякина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И.Е.</a:t>
            </a:r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33CC"/>
                </a:solidFill>
                <a:latin typeface="Monotype Corsiva" pitchFamily="66" charset="0"/>
              </a:rPr>
              <a:t>Применения метода </a:t>
            </a:r>
            <a:r>
              <a:rPr lang="ru-RU" sz="5400" dirty="0" err="1" smtClean="0">
                <a:solidFill>
                  <a:srgbClr val="FF33CC"/>
                </a:solidFill>
                <a:latin typeface="Monotype Corsiva" pitchFamily="66" charset="0"/>
              </a:rPr>
              <a:t>синквейн</a:t>
            </a:r>
            <a:r>
              <a:rPr lang="ru-RU" sz="5400" dirty="0" smtClean="0">
                <a:solidFill>
                  <a:srgbClr val="FF33CC"/>
                </a:solidFill>
                <a:latin typeface="Monotype Corsiva" pitchFamily="66" charset="0"/>
              </a:rPr>
              <a:t> в развитии речи детей старшего дошкольного возраста</a:t>
            </a:r>
            <a:endParaRPr lang="ru-RU" sz="5400" dirty="0">
              <a:solidFill>
                <a:srgbClr val="FF33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Пример </a:t>
            </a:r>
            <a:r>
              <a:rPr lang="ru-RU" sz="4800" dirty="0" err="1" smtClean="0">
                <a:latin typeface="Monotype Corsiva" pitchFamily="66" charset="0"/>
              </a:rPr>
              <a:t>Синквейна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 flipH="1">
            <a:off x="2786050" y="1214422"/>
            <a:ext cx="5857916" cy="491174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Кто? </a:t>
            </a:r>
            <a:r>
              <a:rPr lang="ru-RU" sz="3600" dirty="0" smtClean="0">
                <a:latin typeface="Monotype Corsiva" pitchFamily="66" charset="0"/>
              </a:rPr>
              <a:t>Заяц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Какой?</a:t>
            </a:r>
            <a:r>
              <a:rPr lang="ru-RU" sz="3600" dirty="0" smtClean="0">
                <a:latin typeface="Monotype Corsiva" pitchFamily="66" charset="0"/>
              </a:rPr>
              <a:t> Белый, Пушистый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Что делает? </a:t>
            </a:r>
            <a:r>
              <a:rPr lang="ru-RU" sz="3600" dirty="0" smtClean="0">
                <a:latin typeface="Monotype Corsiva" pitchFamily="66" charset="0"/>
              </a:rPr>
              <a:t>Прячется, боится, прыгает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Предложения.  </a:t>
            </a:r>
            <a:r>
              <a:rPr lang="ru-RU" sz="3600" dirty="0" smtClean="0">
                <a:latin typeface="Monotype Corsiva" pitchFamily="66" charset="0"/>
              </a:rPr>
              <a:t>Заяц меняет шубу зимой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Ассоциация. </a:t>
            </a:r>
            <a:r>
              <a:rPr lang="ru-RU" sz="3600" dirty="0" smtClean="0">
                <a:latin typeface="Monotype Corsiva" pitchFamily="66" charset="0"/>
              </a:rPr>
              <a:t>Дикое животное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         </a:t>
            </a:r>
            <a:endParaRPr lang="ru-RU" dirty="0"/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Documents and Settings\Ирина\Рабочий стол\614027279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286124"/>
            <a:ext cx="2138264" cy="31432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Пример </a:t>
            </a:r>
            <a:r>
              <a:rPr lang="ru-RU" sz="4800" dirty="0" err="1" smtClean="0">
                <a:latin typeface="Monotype Corsiva" pitchFamily="66" charset="0"/>
              </a:rPr>
              <a:t>Синквейна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29058" y="1500174"/>
            <a:ext cx="4757742" cy="4625989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latin typeface="Monotype Corsiva" pitchFamily="66" charset="0"/>
              </a:rPr>
              <a:t>Осень</a:t>
            </a:r>
          </a:p>
          <a:p>
            <a:r>
              <a:rPr lang="ru-RU" dirty="0" smtClean="0">
                <a:latin typeface="Monotype Corsiva" pitchFamily="66" charset="0"/>
              </a:rPr>
              <a:t>Разноцветная, дождливая</a:t>
            </a:r>
          </a:p>
          <a:p>
            <a:r>
              <a:rPr lang="ru-RU" dirty="0" smtClean="0">
                <a:latin typeface="Monotype Corsiva" pitchFamily="66" charset="0"/>
              </a:rPr>
              <a:t>Покрасила, шелестит, радует</a:t>
            </a:r>
          </a:p>
          <a:p>
            <a:r>
              <a:rPr lang="ru-RU" smtClean="0">
                <a:latin typeface="Monotype Corsiva" pitchFamily="66" charset="0"/>
              </a:rPr>
              <a:t>Покрылась земля </a:t>
            </a:r>
            <a:r>
              <a:rPr lang="ru-RU" dirty="0" smtClean="0">
                <a:latin typeface="Monotype Corsiva" pitchFamily="66" charset="0"/>
              </a:rPr>
              <a:t>пестрым ковром</a:t>
            </a:r>
          </a:p>
          <a:p>
            <a:r>
              <a:rPr lang="ru-RU" dirty="0" smtClean="0">
                <a:latin typeface="Monotype Corsiva" pitchFamily="66" charset="0"/>
              </a:rPr>
              <a:t>Листопад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736"/>
            <a:ext cx="3214710" cy="2425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Пример </a:t>
            </a:r>
            <a:r>
              <a:rPr lang="ru-RU" sz="4800" dirty="0" err="1" smtClean="0">
                <a:latin typeface="Monotype Corsiva" pitchFamily="66" charset="0"/>
              </a:rPr>
              <a:t>Синквейна</a:t>
            </a:r>
            <a:r>
              <a:rPr lang="ru-RU" sz="4800" dirty="0" smtClean="0">
                <a:latin typeface="Monotype Corsiva" pitchFamily="66" charset="0"/>
              </a:rPr>
              <a:t>.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214810" y="1500174"/>
            <a:ext cx="4471990" cy="4625989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Музыка</a:t>
            </a:r>
          </a:p>
          <a:p>
            <a:r>
              <a:rPr lang="ru-RU" dirty="0" smtClean="0">
                <a:latin typeface="Monotype Corsiva" pitchFamily="66" charset="0"/>
              </a:rPr>
              <a:t>Нежная, страстная</a:t>
            </a:r>
          </a:p>
          <a:p>
            <a:r>
              <a:rPr lang="ru-RU" dirty="0" smtClean="0">
                <a:latin typeface="Monotype Corsiva" pitchFamily="66" charset="0"/>
              </a:rPr>
              <a:t>Рождается, слышится, зовет</a:t>
            </a:r>
          </a:p>
          <a:p>
            <a:r>
              <a:rPr lang="ru-RU" dirty="0" smtClean="0">
                <a:latin typeface="Monotype Corsiva" pitchFamily="66" charset="0"/>
              </a:rPr>
              <a:t>Невыразимое словами - западает в душу.</a:t>
            </a:r>
          </a:p>
          <a:p>
            <a:r>
              <a:rPr lang="ru-RU" dirty="0" smtClean="0">
                <a:latin typeface="Monotype Corsiva" pitchFamily="66" charset="0"/>
              </a:rPr>
              <a:t>Вдохновения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C:\Documents and Settings\Ирина\Рабочий стол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3800416" cy="25296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err="1" smtClean="0">
                <a:latin typeface="Monotype Corsiva" pitchFamily="66" charset="0"/>
              </a:rPr>
              <a:t>Синквейн-загадка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3357554" y="1142984"/>
            <a:ext cx="5143536" cy="4697427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?</a:t>
            </a:r>
          </a:p>
          <a:p>
            <a:r>
              <a:rPr lang="ru-RU" sz="3600" dirty="0" smtClean="0">
                <a:latin typeface="Monotype Corsiva" pitchFamily="66" charset="0"/>
              </a:rPr>
              <a:t>Серый, колючий</a:t>
            </a:r>
          </a:p>
          <a:p>
            <a:r>
              <a:rPr lang="ru-RU" sz="3600" dirty="0" smtClean="0">
                <a:latin typeface="Monotype Corsiva" pitchFamily="66" charset="0"/>
              </a:rPr>
              <a:t>Фыркает, спит, сворачивается</a:t>
            </a:r>
          </a:p>
          <a:p>
            <a:r>
              <a:rPr lang="ru-RU" sz="3600" dirty="0" smtClean="0">
                <a:latin typeface="Monotype Corsiva" pitchFamily="66" charset="0"/>
              </a:rPr>
              <a:t>Мне нравится этот зверек</a:t>
            </a:r>
          </a:p>
          <a:p>
            <a:r>
              <a:rPr lang="ru-RU" sz="3600" dirty="0" smtClean="0">
                <a:latin typeface="Monotype Corsiva" pitchFamily="66" charset="0"/>
              </a:rPr>
              <a:t>Лес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C:\Documents and Settings\Ирина\Рабочий стол\122246553_74324902_large_ezhik15__2_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00240"/>
            <a:ext cx="3428992" cy="22631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Педагогическая ценность.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Обогащает словарный запас</a:t>
            </a:r>
          </a:p>
          <a:p>
            <a:r>
              <a:rPr lang="ru-RU" sz="3600" dirty="0" smtClean="0">
                <a:latin typeface="Monotype Corsiva" pitchFamily="66" charset="0"/>
              </a:rPr>
              <a:t>Учит формулировать идею ( ключевую фразу).</a:t>
            </a:r>
          </a:p>
          <a:p>
            <a:r>
              <a:rPr lang="ru-RU" sz="3600" dirty="0" smtClean="0">
                <a:latin typeface="Monotype Corsiva" pitchFamily="66" charset="0"/>
              </a:rPr>
              <a:t>Позволяет почувствовать себя на мгновения творцом</a:t>
            </a:r>
          </a:p>
          <a:p>
            <a:r>
              <a:rPr lang="ru-RU" sz="3600" dirty="0" smtClean="0">
                <a:latin typeface="Monotype Corsiva" pitchFamily="66" charset="0"/>
              </a:rPr>
              <a:t>Активизирует и развивает.</a:t>
            </a:r>
          </a:p>
          <a:p>
            <a:r>
              <a:rPr lang="ru-RU" sz="3600" dirty="0" smtClean="0">
                <a:latin typeface="Monotype Corsiva" pitchFamily="66" charset="0"/>
              </a:rPr>
              <a:t>Взаимодействие воспитателя со специалистами.</a:t>
            </a:r>
          </a:p>
          <a:p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Эффективность и значимость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285720" y="1142984"/>
            <a:ext cx="8429684" cy="528641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Monotype Corsiva" pitchFamily="66" charset="0"/>
              </a:rPr>
              <a:t>Его простота. </a:t>
            </a:r>
            <a:r>
              <a:rPr lang="ru-RU" dirty="0" err="1" smtClean="0">
                <a:latin typeface="Monotype Corsiva" pitchFamily="66" charset="0"/>
              </a:rPr>
              <a:t>Синквейн</a:t>
            </a:r>
            <a:r>
              <a:rPr lang="ru-RU" dirty="0" smtClean="0">
                <a:latin typeface="Monotype Corsiva" pitchFamily="66" charset="0"/>
              </a:rPr>
              <a:t> могут составить все</a:t>
            </a:r>
          </a:p>
          <a:p>
            <a:r>
              <a:rPr lang="ru-RU" dirty="0" err="1" smtClean="0">
                <a:latin typeface="Monotype Corsiva" pitchFamily="66" charset="0"/>
              </a:rPr>
              <a:t>Синквейн</a:t>
            </a:r>
            <a:r>
              <a:rPr lang="ru-RU" dirty="0" smtClean="0">
                <a:latin typeface="Monotype Corsiva" pitchFamily="66" charset="0"/>
              </a:rPr>
              <a:t> является игровым приемом.</a:t>
            </a:r>
          </a:p>
          <a:p>
            <a:r>
              <a:rPr lang="ru-RU" dirty="0" smtClean="0">
                <a:latin typeface="Monotype Corsiva" pitchFamily="66" charset="0"/>
              </a:rPr>
              <a:t>Используется как заключительное задание по пройденному материалу.</a:t>
            </a:r>
          </a:p>
          <a:p>
            <a:r>
              <a:rPr lang="ru-RU" dirty="0" smtClean="0">
                <a:latin typeface="Monotype Corsiva" pitchFamily="66" charset="0"/>
              </a:rPr>
              <a:t>Учит краткому пересказу.</a:t>
            </a:r>
          </a:p>
          <a:p>
            <a:r>
              <a:rPr lang="ru-RU" dirty="0" smtClean="0">
                <a:latin typeface="Monotype Corsiva" pitchFamily="66" charset="0"/>
              </a:rPr>
              <a:t>Развивает речь и мышление.</a:t>
            </a:r>
          </a:p>
          <a:p>
            <a:r>
              <a:rPr lang="ru-RU" dirty="0" smtClean="0">
                <a:latin typeface="Monotype Corsiva" pitchFamily="66" charset="0"/>
              </a:rPr>
              <a:t>Облегчает процесс  усвоения понятий и их содержания.</a:t>
            </a:r>
          </a:p>
          <a:p>
            <a:r>
              <a:rPr lang="ru-RU" dirty="0" smtClean="0">
                <a:latin typeface="Monotype Corsiva" pitchFamily="66" charset="0"/>
              </a:rPr>
              <a:t>Способ контроля и самоконтроля (дети могут сравнивать </a:t>
            </a:r>
            <a:r>
              <a:rPr lang="ru-RU" dirty="0" err="1" smtClean="0">
                <a:latin typeface="Monotype Corsiva" pitchFamily="66" charset="0"/>
              </a:rPr>
              <a:t>синквейны</a:t>
            </a:r>
            <a:r>
              <a:rPr lang="ru-RU" dirty="0" smtClean="0">
                <a:latin typeface="Monotype Corsiva" pitchFamily="66" charset="0"/>
              </a:rPr>
              <a:t> и оценивать их)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939784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latin typeface="Monotype Corsiva" pitchFamily="66" charset="0"/>
              </a:rPr>
              <a:t>Синквейн</a:t>
            </a:r>
            <a:r>
              <a:rPr lang="ru-RU" sz="3600" dirty="0" smtClean="0">
                <a:latin typeface="Monotype Corsiva" pitchFamily="66" charset="0"/>
              </a:rPr>
              <a:t> по картинкам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5123" name="Picture 3" descr="C:\Documents and Settings\Ирина\Рабочий стол\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500167" y="1071546"/>
            <a:ext cx="1062476" cy="1262057"/>
          </a:xfrm>
          <a:prstGeom prst="rect">
            <a:avLst/>
          </a:prstGeom>
          <a:noFill/>
        </p:spPr>
      </p:pic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785786" y="2500306"/>
            <a:ext cx="785818" cy="785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571744"/>
            <a:ext cx="1351009" cy="874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Documents and Settings\Ирина\Рабочий стол\mouth-smile-clip-art-clipart-joker-smile-9kL4Ly-clipar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3714752"/>
            <a:ext cx="944563" cy="504825"/>
          </a:xfrm>
          <a:prstGeom prst="rect">
            <a:avLst/>
          </a:prstGeom>
          <a:noFill/>
        </p:spPr>
      </p:pic>
      <p:pic>
        <p:nvPicPr>
          <p:cNvPr id="5127" name="Picture 7" descr="C:\Documents and Settings\Ирина\Рабочий стол\stock-vector-vector-illustration-of-kids-riding-on-seesaw-1092488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3429000"/>
            <a:ext cx="1565126" cy="1147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C:\Documents and Settings\Ирина\Рабочий стол\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248" y="3643314"/>
            <a:ext cx="1563996" cy="880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9" name="Picture 9" descr="C:\Documents and Settings\Ирина\Рабочий стол\i (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2" y="4500570"/>
            <a:ext cx="932997" cy="1285860"/>
          </a:xfrm>
          <a:prstGeom prst="rect">
            <a:avLst/>
          </a:prstGeom>
          <a:noFill/>
        </p:spPr>
      </p:pic>
      <p:pic>
        <p:nvPicPr>
          <p:cNvPr id="5131" name="Picture 11" descr="C:\Documents and Settings\Ирина\Рабочий стол\2179273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28794" y="4714884"/>
            <a:ext cx="959338" cy="583931"/>
          </a:xfrm>
          <a:prstGeom prst="rect">
            <a:avLst/>
          </a:prstGeom>
          <a:noFill/>
        </p:spPr>
      </p:pic>
      <p:pic>
        <p:nvPicPr>
          <p:cNvPr id="5132" name="Picture 12" descr="C:\Documents and Settings\Ирина\Рабочий стол\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57225" y="4572008"/>
            <a:ext cx="1089390" cy="1233489"/>
          </a:xfrm>
          <a:prstGeom prst="rect">
            <a:avLst/>
          </a:prstGeom>
          <a:noFill/>
        </p:spPr>
      </p:pic>
      <p:pic>
        <p:nvPicPr>
          <p:cNvPr id="5133" name="Picture 13" descr="C:\Documents and Settings\Ирина\Рабочий стол\iBb41qPiwPg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43174" y="5543318"/>
            <a:ext cx="928694" cy="1314682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3143240" y="4786322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много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71538" y="1500174"/>
            <a:ext cx="489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1.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14348" y="2857496"/>
            <a:ext cx="5229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2.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42910" y="3786190"/>
            <a:ext cx="5229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3.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85720" y="5214950"/>
            <a:ext cx="38279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4</a:t>
            </a:r>
            <a:r>
              <a:rPr lang="ru-RU" dirty="0" smtClean="0">
                <a:latin typeface="Monotype Corsiva" pitchFamily="66" charset="0"/>
              </a:rPr>
              <a:t>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643042" y="5857892"/>
            <a:ext cx="4286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5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285720" y="714356"/>
            <a:ext cx="8401080" cy="541180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349" y="2571744"/>
            <a:ext cx="7929618" cy="235745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  <a:scene3d>
              <a:camera prst="isometricRightUp"/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FF66CC"/>
                  </a:solidFill>
                  <a:prstDash val="solid"/>
                </a:ln>
                <a:solidFill>
                  <a:srgbClr val="FF66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</a:t>
            </a:r>
            <a:r>
              <a:rPr lang="ru-RU" sz="5400" b="1" cap="none" spc="0" smtClean="0">
                <a:ln>
                  <a:solidFill>
                    <a:srgbClr val="FF66CC"/>
                  </a:solidFill>
                  <a:prstDash val="solid"/>
                </a:ln>
                <a:solidFill>
                  <a:srgbClr val="FF66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 внимание!</a:t>
            </a:r>
            <a:endParaRPr lang="ru-RU" sz="5400" b="1" cap="none" spc="0" dirty="0">
              <a:ln>
                <a:solidFill>
                  <a:srgbClr val="FF66CC"/>
                </a:solidFill>
                <a:prstDash val="solid"/>
              </a:ln>
              <a:solidFill>
                <a:srgbClr val="FF66CC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Что такое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Синквейн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?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Слово  «</a:t>
            </a:r>
            <a:r>
              <a:rPr lang="ru-RU" sz="4000" dirty="0" err="1" smtClean="0">
                <a:latin typeface="Monotype Corsiva" pitchFamily="66" charset="0"/>
                <a:cs typeface="Times New Roman" pitchFamily="18" charset="0"/>
              </a:rPr>
              <a:t>Синквейн</a:t>
            </a:r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» происходит от французского слова «пять»</a:t>
            </a:r>
            <a:r>
              <a:rPr lang="en-US" sz="4000" dirty="0" smtClean="0">
                <a:latin typeface="Monotype Corsiva" pitchFamily="66" charset="0"/>
                <a:cs typeface="Times New Roman" pitchFamily="18" charset="0"/>
              </a:rPr>
              <a:t>,</a:t>
            </a:r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 что означает «стихотворение из  пяти нерифмованных строк»</a:t>
            </a:r>
            <a:r>
              <a:rPr lang="en-US" sz="4000" dirty="0" smtClean="0">
                <a:latin typeface="Monotype Corsiva" pitchFamily="66" charset="0"/>
                <a:cs typeface="Times New Roman" pitchFamily="18" charset="0"/>
              </a:rPr>
              <a:t>,</a:t>
            </a:r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 которые пишутся по определенным правилам.</a:t>
            </a:r>
          </a:p>
          <a:p>
            <a:endParaRPr lang="ru-RU" dirty="0"/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Актуальность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У старших  дошкольников часто имеются нарушения речи:</a:t>
            </a:r>
          </a:p>
          <a:p>
            <a:r>
              <a:rPr lang="ru-RU" dirty="0" smtClean="0">
                <a:latin typeface="Monotype Corsiva" pitchFamily="66" charset="0"/>
              </a:rPr>
              <a:t>бедный словарный запас, </a:t>
            </a:r>
          </a:p>
          <a:p>
            <a:r>
              <a:rPr lang="ru-RU" dirty="0" smtClean="0">
                <a:latin typeface="Monotype Corsiva" pitchFamily="66" charset="0"/>
              </a:rPr>
              <a:t>дети не умеют составлять рассказ по картинке, </a:t>
            </a:r>
          </a:p>
          <a:p>
            <a:r>
              <a:rPr lang="ru-RU" dirty="0" smtClean="0">
                <a:latin typeface="Monotype Corsiva" pitchFamily="66" charset="0"/>
              </a:rPr>
              <a:t>пересказать прочитанное, </a:t>
            </a:r>
          </a:p>
          <a:p>
            <a:r>
              <a:rPr lang="ru-RU" dirty="0" smtClean="0">
                <a:latin typeface="Monotype Corsiva" pitchFamily="66" charset="0"/>
              </a:rPr>
              <a:t>им трудно выучить наизусть стихотворение. Составление </a:t>
            </a:r>
            <a:r>
              <a:rPr lang="ru-RU" dirty="0" err="1" smtClean="0">
                <a:latin typeface="Monotype Corsiva" pitchFamily="66" charset="0"/>
              </a:rPr>
              <a:t>синквейна</a:t>
            </a:r>
            <a:r>
              <a:rPr lang="ru-RU" dirty="0" smtClean="0">
                <a:latin typeface="Monotype Corsiva" pitchFamily="66" charset="0"/>
              </a:rPr>
              <a:t> – один из способов частичного решения этих проблем.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Виды </a:t>
            </a:r>
            <a:r>
              <a:rPr lang="ru-RU" dirty="0" err="1" smtClean="0">
                <a:latin typeface="Monotype Corsiva" pitchFamily="66" charset="0"/>
              </a:rPr>
              <a:t>Синквейна</a:t>
            </a:r>
            <a:endParaRPr lang="ru-RU" dirty="0">
              <a:latin typeface="Monotype Corsiva" pitchFamily="66" charset="0"/>
            </a:endParaRPr>
          </a:p>
        </p:txBody>
      </p:sp>
      <p:graphicFrame>
        <p:nvGraphicFramePr>
          <p:cNvPr id="15" name="Содержимое 14"/>
          <p:cNvGraphicFramePr>
            <a:graphicFrameLocks noGrp="1"/>
          </p:cNvGraphicFramePr>
          <p:nvPr>
            <p:ph sz="half" idx="4294967295"/>
          </p:nvPr>
        </p:nvGraphicFramePr>
        <p:xfrm>
          <a:off x="285720" y="1071547"/>
          <a:ext cx="807246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Цели и Задачи: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Развитие речи детей посредством составления </a:t>
            </a:r>
            <a:r>
              <a:rPr lang="ru-RU" sz="3600" dirty="0" err="1" smtClean="0">
                <a:latin typeface="Monotype Corsiva" pitchFamily="66" charset="0"/>
              </a:rPr>
              <a:t>Синквейна</a:t>
            </a:r>
            <a:r>
              <a:rPr lang="ru-RU" sz="3600" dirty="0" smtClean="0">
                <a:latin typeface="Monotype Corsiva" pitchFamily="66" charset="0"/>
              </a:rPr>
              <a:t>.</a:t>
            </a:r>
          </a:p>
          <a:p>
            <a:r>
              <a:rPr lang="ru-RU" sz="3600" dirty="0" smtClean="0">
                <a:latin typeface="Monotype Corsiva" pitchFamily="66" charset="0"/>
              </a:rPr>
              <a:t>Обогащение</a:t>
            </a:r>
            <a:r>
              <a:rPr lang="en-US" sz="3600" dirty="0" smtClean="0">
                <a:latin typeface="Monotype Corsiva" pitchFamily="66" charset="0"/>
              </a:rPr>
              <a:t>,</a:t>
            </a:r>
            <a:r>
              <a:rPr lang="ru-RU" sz="3600" dirty="0" smtClean="0">
                <a:latin typeface="Monotype Corsiva" pitchFamily="66" charset="0"/>
              </a:rPr>
              <a:t> расширение  и самосовершенствование словаря</a:t>
            </a:r>
          </a:p>
          <a:p>
            <a:r>
              <a:rPr lang="ru-RU" sz="3600" dirty="0" smtClean="0">
                <a:latin typeface="Monotype Corsiva" pitchFamily="66" charset="0"/>
              </a:rPr>
              <a:t>Пополнение знаний детей по лексическим темам</a:t>
            </a:r>
          </a:p>
          <a:p>
            <a:r>
              <a:rPr lang="ru-RU" sz="3600" dirty="0" smtClean="0">
                <a:latin typeface="Monotype Corsiva" pitchFamily="66" charset="0"/>
              </a:rPr>
              <a:t>Формирование умения кратко излагать своё отношения к чему-либо.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Правила написания </a:t>
            </a:r>
            <a:r>
              <a:rPr lang="ru-RU" sz="4800" dirty="0" err="1" smtClean="0">
                <a:latin typeface="Monotype Corsiva" pitchFamily="66" charset="0"/>
              </a:rPr>
              <a:t>синквейна</a:t>
            </a:r>
            <a:r>
              <a:rPr lang="ru-RU" sz="4800" dirty="0" smtClean="0">
                <a:latin typeface="Monotype Corsiva" pitchFamily="66" charset="0"/>
              </a:rPr>
              <a:t>: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err="1" smtClean="0">
                <a:latin typeface="Monotype Corsiva" pitchFamily="66" charset="0"/>
              </a:rPr>
              <a:t>Синквейн</a:t>
            </a:r>
            <a:r>
              <a:rPr lang="ru-RU" sz="4000" dirty="0" smtClean="0">
                <a:latin typeface="Monotype Corsiva" pitchFamily="66" charset="0"/>
              </a:rPr>
              <a:t>  </a:t>
            </a:r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состоит из 5-ти строк. Его форма напоминает «елочку».</a:t>
            </a:r>
          </a:p>
          <a:p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1 слово</a:t>
            </a:r>
          </a:p>
          <a:p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2 слова                                   </a:t>
            </a:r>
          </a:p>
          <a:p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3 слова</a:t>
            </a:r>
          </a:p>
          <a:p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4 слова</a:t>
            </a:r>
          </a:p>
          <a:p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1 слово</a:t>
            </a:r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357818" y="2928934"/>
            <a:ext cx="857256" cy="571504"/>
          </a:xfrm>
          <a:prstGeom prst="triangle">
            <a:avLst/>
          </a:prstGeom>
          <a:solidFill>
            <a:srgbClr val="66FF66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786446" y="3500438"/>
            <a:ext cx="857256" cy="642942"/>
          </a:xfrm>
          <a:prstGeom prst="triangle">
            <a:avLst/>
          </a:prstGeom>
          <a:solidFill>
            <a:srgbClr val="66FF6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000628" y="3500438"/>
            <a:ext cx="857256" cy="642942"/>
          </a:xfrm>
          <a:prstGeom prst="triangle">
            <a:avLst/>
          </a:prstGeom>
          <a:solidFill>
            <a:srgbClr val="66FF6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500694" y="4143380"/>
            <a:ext cx="857256" cy="642942"/>
          </a:xfrm>
          <a:prstGeom prst="triangle">
            <a:avLst/>
          </a:prstGeom>
          <a:solidFill>
            <a:srgbClr val="66FF6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4643438" y="4214818"/>
            <a:ext cx="857256" cy="642942"/>
          </a:xfrm>
          <a:prstGeom prst="triangle">
            <a:avLst/>
          </a:prstGeom>
          <a:solidFill>
            <a:srgbClr val="66FF6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6215074" y="4143380"/>
            <a:ext cx="857256" cy="642942"/>
          </a:xfrm>
          <a:prstGeom prst="triangle">
            <a:avLst/>
          </a:prstGeom>
          <a:solidFill>
            <a:srgbClr val="66FF6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6572264" y="4786322"/>
            <a:ext cx="857256" cy="642942"/>
          </a:xfrm>
          <a:prstGeom prst="triangle">
            <a:avLst/>
          </a:prstGeom>
          <a:solidFill>
            <a:srgbClr val="66FF6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5857884" y="4786322"/>
            <a:ext cx="857256" cy="642942"/>
          </a:xfrm>
          <a:prstGeom prst="triangle">
            <a:avLst/>
          </a:prstGeom>
          <a:solidFill>
            <a:srgbClr val="66FF6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5072066" y="4857760"/>
            <a:ext cx="857256" cy="642942"/>
          </a:xfrm>
          <a:prstGeom prst="triangle">
            <a:avLst/>
          </a:prstGeom>
          <a:solidFill>
            <a:srgbClr val="66FF6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214810" y="4857760"/>
            <a:ext cx="857256" cy="642942"/>
          </a:xfrm>
          <a:prstGeom prst="triangle">
            <a:avLst/>
          </a:prstGeom>
          <a:solidFill>
            <a:srgbClr val="66FF6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429256" y="5429264"/>
            <a:ext cx="857256" cy="642942"/>
          </a:xfrm>
          <a:prstGeom prst="triangle">
            <a:avLst/>
          </a:prstGeom>
          <a:solidFill>
            <a:srgbClr val="66FF66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Капля 21"/>
          <p:cNvSpPr/>
          <p:nvPr/>
        </p:nvSpPr>
        <p:spPr>
          <a:xfrm>
            <a:off x="500034" y="642918"/>
            <a:ext cx="2214578" cy="1071570"/>
          </a:xfrm>
          <a:prstGeom prst="teardro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1 строка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23" name="Капля 22"/>
          <p:cNvSpPr/>
          <p:nvPr/>
        </p:nvSpPr>
        <p:spPr>
          <a:xfrm>
            <a:off x="428596" y="1857364"/>
            <a:ext cx="2214578" cy="1071570"/>
          </a:xfrm>
          <a:prstGeom prst="teardro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2 строка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24" name="Капля 23"/>
          <p:cNvSpPr/>
          <p:nvPr/>
        </p:nvSpPr>
        <p:spPr>
          <a:xfrm>
            <a:off x="428596" y="3071810"/>
            <a:ext cx="2214578" cy="1071570"/>
          </a:xfrm>
          <a:prstGeom prst="teardro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3 строка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25" name="Капля 24"/>
          <p:cNvSpPr/>
          <p:nvPr/>
        </p:nvSpPr>
        <p:spPr>
          <a:xfrm>
            <a:off x="357158" y="4286256"/>
            <a:ext cx="2214578" cy="928694"/>
          </a:xfrm>
          <a:prstGeom prst="teardro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4 строка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26" name="Капля 25"/>
          <p:cNvSpPr/>
          <p:nvPr/>
        </p:nvSpPr>
        <p:spPr>
          <a:xfrm>
            <a:off x="428596" y="5500702"/>
            <a:ext cx="2214578" cy="1000132"/>
          </a:xfrm>
          <a:prstGeom prst="teardrop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5 строка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27" name="Горизонтальный свиток 26"/>
          <p:cNvSpPr/>
          <p:nvPr/>
        </p:nvSpPr>
        <p:spPr>
          <a:xfrm>
            <a:off x="2795574" y="581004"/>
            <a:ext cx="5919830" cy="1204922"/>
          </a:xfrm>
          <a:prstGeom prst="horizontalScroll">
            <a:avLst/>
          </a:prstGeom>
          <a:solidFill>
            <a:srgbClr val="FF99CC"/>
          </a:solidFill>
          <a:ln>
            <a:solidFill>
              <a:schemeClr val="accent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Заголовок, тема, состоящие из одного слова (обычно существительное, означающее предмет или действие, о котором идёт речь)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28" name="Горизонтальный свиток 27"/>
          <p:cNvSpPr/>
          <p:nvPr/>
        </p:nvSpPr>
        <p:spPr>
          <a:xfrm>
            <a:off x="2643174" y="1785926"/>
            <a:ext cx="6143668" cy="1143008"/>
          </a:xfrm>
          <a:prstGeom prst="horizontalScroll">
            <a:avLst/>
          </a:prstGeom>
          <a:solidFill>
            <a:srgbClr val="FF99CC"/>
          </a:solidFill>
          <a:ln>
            <a:solidFill>
              <a:schemeClr val="accent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Два слова. прилагательные. Это описание признаков предмета или его свойства, раскрывающее тему </a:t>
            </a:r>
            <a:r>
              <a:rPr lang="ru-RU" sz="2400" dirty="0" err="1" smtClean="0">
                <a:solidFill>
                  <a:schemeClr val="tx1"/>
                </a:solidFill>
                <a:latin typeface="Monotype Corsiva" pitchFamily="66" charset="0"/>
              </a:rPr>
              <a:t>синквейна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.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29" name="Горизонтальный свиток 28"/>
          <p:cNvSpPr/>
          <p:nvPr/>
        </p:nvSpPr>
        <p:spPr>
          <a:xfrm>
            <a:off x="2500298" y="2928934"/>
            <a:ext cx="6286544" cy="1214446"/>
          </a:xfrm>
          <a:prstGeom prst="horizontalScroll">
            <a:avLst/>
          </a:prstGeom>
          <a:solidFill>
            <a:srgbClr val="FF99CC"/>
          </a:solidFill>
          <a:ln>
            <a:solidFill>
              <a:schemeClr val="accent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Обычно состоит из трёх глаголов, описывающих действия предмета.</a:t>
            </a:r>
          </a:p>
          <a:p>
            <a:pPr algn="ctr"/>
            <a:endParaRPr lang="ru-RU" dirty="0"/>
          </a:p>
        </p:txBody>
      </p:sp>
      <p:sp>
        <p:nvSpPr>
          <p:cNvPr id="30" name="Горизонтальный свиток 29"/>
          <p:cNvSpPr/>
          <p:nvPr/>
        </p:nvSpPr>
        <p:spPr>
          <a:xfrm>
            <a:off x="2643174" y="4071942"/>
            <a:ext cx="6215106" cy="1214446"/>
          </a:xfrm>
          <a:prstGeom prst="horizontalScroll">
            <a:avLst/>
          </a:prstGeom>
          <a:solidFill>
            <a:srgbClr val="FF99CC"/>
          </a:solidFill>
          <a:ln>
            <a:solidFill>
              <a:schemeClr val="accent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>
              <a:solidFill>
                <a:schemeClr val="tx1"/>
              </a:solidFill>
            </a:endParaRPr>
          </a:p>
          <a:p>
            <a:pPr lvl="0" algn="ctr"/>
            <a:endParaRPr lang="ru-RU" sz="2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lvl="0"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Это предложение</a:t>
            </a:r>
            <a:r>
              <a:rPr lang="ru-RU" sz="2400" smtClean="0">
                <a:solidFill>
                  <a:schemeClr val="tx1"/>
                </a:solidFill>
                <a:latin typeface="Monotype Corsiva" pitchFamily="66" charset="0"/>
              </a:rPr>
              <a:t>, состоящее 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из нескольких слов, которые отражают личное отношение автора </a:t>
            </a:r>
            <a:r>
              <a:rPr lang="ru-RU" sz="2400" dirty="0" err="1" smtClean="0">
                <a:solidFill>
                  <a:schemeClr val="tx1"/>
                </a:solidFill>
                <a:latin typeface="Monotype Corsiva" pitchFamily="66" charset="0"/>
              </a:rPr>
              <a:t>синквейна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 к тому, о чем говорится в тексте.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  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31" name="Горизонтальный свиток 30"/>
          <p:cNvSpPr/>
          <p:nvPr/>
        </p:nvSpPr>
        <p:spPr>
          <a:xfrm>
            <a:off x="2714612" y="5429264"/>
            <a:ext cx="6072230" cy="1143008"/>
          </a:xfrm>
          <a:prstGeom prst="horizontalScroll">
            <a:avLst/>
          </a:prstGeom>
          <a:solidFill>
            <a:srgbClr val="FF99CC"/>
          </a:solidFill>
          <a:ln>
            <a:solidFill>
              <a:schemeClr val="accent1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Последняя, ассоциация (характеризующее суть предмета или объекта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О Чем можно написать </a:t>
            </a:r>
            <a:r>
              <a:rPr lang="ru-RU" sz="4800" dirty="0" err="1" smtClean="0">
                <a:latin typeface="Monotype Corsiva" pitchFamily="66" charset="0"/>
              </a:rPr>
              <a:t>Синквейн</a:t>
            </a:r>
            <a:r>
              <a:rPr lang="ru-RU" sz="4800" dirty="0" smtClean="0">
                <a:latin typeface="Monotype Corsiva" pitchFamily="66" charset="0"/>
              </a:rPr>
              <a:t>?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О музыке</a:t>
            </a:r>
          </a:p>
          <a:p>
            <a:r>
              <a:rPr lang="ru-RU" sz="3600" dirty="0" smtClean="0">
                <a:latin typeface="Monotype Corsiva" pitchFamily="66" charset="0"/>
              </a:rPr>
              <a:t>О природе</a:t>
            </a:r>
          </a:p>
          <a:p>
            <a:r>
              <a:rPr lang="ru-RU" sz="3600" dirty="0" smtClean="0">
                <a:latin typeface="Monotype Corsiva" pitchFamily="66" charset="0"/>
              </a:rPr>
              <a:t>О танцах</a:t>
            </a:r>
          </a:p>
          <a:p>
            <a:r>
              <a:rPr lang="ru-RU" sz="3600" dirty="0" smtClean="0">
                <a:latin typeface="Monotype Corsiva" pitchFamily="66" charset="0"/>
              </a:rPr>
              <a:t>О маме и папе</a:t>
            </a:r>
          </a:p>
          <a:p>
            <a:r>
              <a:rPr lang="ru-RU" sz="3600" dirty="0" smtClean="0">
                <a:latin typeface="Monotype Corsiva" pitchFamily="66" charset="0"/>
              </a:rPr>
              <a:t>Об изученном на занятии</a:t>
            </a:r>
          </a:p>
          <a:p>
            <a:r>
              <a:rPr lang="ru-RU" sz="3600" dirty="0" smtClean="0">
                <a:latin typeface="Monotype Corsiva" pitchFamily="66" charset="0"/>
              </a:rPr>
              <a:t>О настроение</a:t>
            </a:r>
          </a:p>
          <a:p>
            <a:r>
              <a:rPr lang="ru-RU" sz="3600" dirty="0" smtClean="0">
                <a:latin typeface="Monotype Corsiva" pitchFamily="66" charset="0"/>
              </a:rPr>
              <a:t>.......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1026" name="AutoShape 2" descr="http://ru.stockfresh.com/thumbs/taiga/307376_%D0%BE%D1%81%D0%B5%D0%BD%D1%8C-%D1%84%D0%BE%D0%BD-%D0%B7%D0%BE%D0%BB%D0%BE%D1%82%D0%BE-%D0%BB%D0%B8%D1%81%D1%82%D1%8C%D0%B5%D0%B2-%D0%BF%D1%80%D0%BE%D1%81%D1%82%D1%80%D0%B0%D0%BD%D1%81%D1%82%D0%B2%D0%B5-%D1%82%D0%B5%D0%BA%D1%81%D1%82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>
            <a:off x="357158" y="428604"/>
            <a:ext cx="3357586" cy="1214446"/>
          </a:xfrm>
          <a:prstGeom prst="cloudCallout">
            <a:avLst/>
          </a:prstGeom>
          <a:solidFill>
            <a:srgbClr val="66CCFF"/>
          </a:solidFill>
          <a:effectLst>
            <a:glow rad="139700">
              <a:schemeClr val="accent5">
                <a:satMod val="175000"/>
                <a:alpha val="40000"/>
              </a:schemeClr>
            </a:glo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Monotype Corsiva" pitchFamily="66" charset="0"/>
              </a:rPr>
              <a:t>Лесенка Успеха</a:t>
            </a:r>
            <a:endParaRPr lang="ru-RU" sz="36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9" name="Двойная волна 8"/>
          <p:cNvSpPr/>
          <p:nvPr/>
        </p:nvSpPr>
        <p:spPr>
          <a:xfrm>
            <a:off x="500034" y="5072074"/>
            <a:ext cx="2357454" cy="1071570"/>
          </a:xfrm>
          <a:prstGeom prst="doubleWave">
            <a:avLst>
              <a:gd name="adj1" fmla="val 12500"/>
              <a:gd name="adj2" fmla="val 0"/>
            </a:avLst>
          </a:prstGeom>
          <a:effectLst>
            <a:glow rad="101600">
              <a:srgbClr val="CC99FF">
                <a:alpha val="6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Изучаем</a:t>
            </a:r>
            <a:endParaRPr lang="ru-RU" sz="32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2" name="Двойная волна 11"/>
          <p:cNvSpPr/>
          <p:nvPr/>
        </p:nvSpPr>
        <p:spPr>
          <a:xfrm>
            <a:off x="1285852" y="3714752"/>
            <a:ext cx="2357454" cy="1071570"/>
          </a:xfrm>
          <a:prstGeom prst="doubleWave">
            <a:avLst>
              <a:gd name="adj1" fmla="val 12500"/>
              <a:gd name="adj2" fmla="val 0"/>
            </a:avLst>
          </a:prstGeom>
          <a:effectLst>
            <a:glow rad="101600">
              <a:srgbClr val="CC99FF">
                <a:alpha val="6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Размышляем</a:t>
            </a:r>
            <a:endParaRPr lang="ru-RU" sz="32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3" name="Двойная волна 12"/>
          <p:cNvSpPr/>
          <p:nvPr/>
        </p:nvSpPr>
        <p:spPr>
          <a:xfrm>
            <a:off x="2857488" y="2500306"/>
            <a:ext cx="2357454" cy="1071570"/>
          </a:xfrm>
          <a:prstGeom prst="doubleWave">
            <a:avLst>
              <a:gd name="adj1" fmla="val 12500"/>
              <a:gd name="adj2" fmla="val 0"/>
            </a:avLst>
          </a:prstGeom>
          <a:effectLst>
            <a:glow rad="101600">
              <a:srgbClr val="CC99FF">
                <a:alpha val="6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Думаем</a:t>
            </a:r>
            <a:endParaRPr lang="ru-RU" sz="32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4" name="Двойная волна 13"/>
          <p:cNvSpPr/>
          <p:nvPr/>
        </p:nvSpPr>
        <p:spPr>
          <a:xfrm>
            <a:off x="4643438" y="1500174"/>
            <a:ext cx="2357454" cy="1071570"/>
          </a:xfrm>
          <a:prstGeom prst="doubleWave">
            <a:avLst>
              <a:gd name="adj1" fmla="val 12500"/>
              <a:gd name="adj2" fmla="val 0"/>
            </a:avLst>
          </a:prstGeom>
          <a:effectLst>
            <a:glow rad="101600">
              <a:srgbClr val="CC99FF">
                <a:alpha val="6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Творим</a:t>
            </a:r>
            <a:endParaRPr lang="ru-RU" sz="32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5" name="Двойная волна 14"/>
          <p:cNvSpPr/>
          <p:nvPr/>
        </p:nvSpPr>
        <p:spPr>
          <a:xfrm>
            <a:off x="6500826" y="285728"/>
            <a:ext cx="2357454" cy="1071570"/>
          </a:xfrm>
          <a:prstGeom prst="doubleWave">
            <a:avLst>
              <a:gd name="adj1" fmla="val 12500"/>
              <a:gd name="adj2" fmla="val 0"/>
            </a:avLst>
          </a:prstGeom>
          <a:effectLst>
            <a:glow rad="101600">
              <a:srgbClr val="CC99FF">
                <a:alpha val="6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Monotype Corsiva" pitchFamily="66" charset="0"/>
              </a:rPr>
              <a:t>Красиво говорим !!!</a:t>
            </a:r>
            <a:endParaRPr lang="ru-RU" sz="32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483</Words>
  <Application>Microsoft Office PowerPoint</Application>
  <PresentationFormat>Экран (4:3)</PresentationFormat>
  <Paragraphs>113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Применения метода синквейн в развитии речи детей старшего дошкольного возраста</vt:lpstr>
      <vt:lpstr>Что такое Синквейн?</vt:lpstr>
      <vt:lpstr>Актуальность</vt:lpstr>
      <vt:lpstr>Виды Синквейна</vt:lpstr>
      <vt:lpstr>Цели и Задачи:</vt:lpstr>
      <vt:lpstr>Правила написания синквейна:</vt:lpstr>
      <vt:lpstr>Презентация PowerPoint</vt:lpstr>
      <vt:lpstr>О Чем можно написать Синквейн?</vt:lpstr>
      <vt:lpstr>Презентация PowerPoint</vt:lpstr>
      <vt:lpstr>Пример Синквейна</vt:lpstr>
      <vt:lpstr>Пример Синквейна</vt:lpstr>
      <vt:lpstr>Пример Синквейна.</vt:lpstr>
      <vt:lpstr>Синквейн-загадка</vt:lpstr>
      <vt:lpstr>Педагогическая ценность.</vt:lpstr>
      <vt:lpstr>Эффективность и значимость</vt:lpstr>
      <vt:lpstr>Синквейн по картинкам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Елена</cp:lastModifiedBy>
  <cp:revision>94</cp:revision>
  <dcterms:created xsi:type="dcterms:W3CDTF">2016-10-29T09:21:11Z</dcterms:created>
  <dcterms:modified xsi:type="dcterms:W3CDTF">2017-12-03T09:10:13Z</dcterms:modified>
</cp:coreProperties>
</file>