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7" r:id="rId2"/>
    <p:sldId id="258" r:id="rId3"/>
    <p:sldId id="267" r:id="rId4"/>
    <p:sldId id="260" r:id="rId5"/>
    <p:sldId id="259" r:id="rId6"/>
    <p:sldId id="268" r:id="rId7"/>
    <p:sldId id="262" r:id="rId8"/>
    <p:sldId id="261" r:id="rId9"/>
    <p:sldId id="265" r:id="rId10"/>
    <p:sldId id="270" r:id="rId11"/>
    <p:sldId id="275" r:id="rId12"/>
    <p:sldId id="274" r:id="rId13"/>
    <p:sldId id="271" r:id="rId14"/>
    <p:sldId id="273" r:id="rId15"/>
    <p:sldId id="272" r:id="rId16"/>
    <p:sldId id="277" r:id="rId17"/>
    <p:sldId id="263" r:id="rId18"/>
    <p:sldId id="264" r:id="rId19"/>
    <p:sldId id="269" r:id="rId20"/>
    <p:sldId id="276" r:id="rId21"/>
    <p:sldId id="266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9900"/>
    <a:srgbClr val="FF0066"/>
    <a:srgbClr val="008000"/>
    <a:srgbClr val="00CC00"/>
    <a:srgbClr val="0000FF"/>
    <a:srgbClr val="FFCCCC"/>
    <a:srgbClr val="FF6600"/>
    <a:srgbClr val="CCFF66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6B2A6E-7258-49C8-8944-65041A2E6AA9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76DF0C-4139-4414-B793-651AC78265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>
              <a:latin typeface="Monotype Corsiva" pitchFamily="66" charset="0"/>
            </a:endParaRPr>
          </a:p>
          <a:p>
            <a:pPr algn="ctr"/>
            <a:r>
              <a:rPr lang="ru-RU" sz="3200" b="1" i="1" dirty="0" smtClean="0">
                <a:solidFill>
                  <a:srgbClr val="0000CC"/>
                </a:solidFill>
                <a:latin typeface="Monotype Corsiva" pitchFamily="66" charset="0"/>
              </a:rPr>
              <a:t>Музыкальная</a:t>
            </a:r>
            <a:br>
              <a:rPr lang="ru-RU" sz="3200" b="1" i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3200" b="1" i="1" dirty="0" smtClean="0">
                <a:solidFill>
                  <a:srgbClr val="0000CC"/>
                </a:solidFill>
                <a:latin typeface="Monotype Corsiva" pitchFamily="66" charset="0"/>
              </a:rPr>
              <a:t>предметно – пространственная среда </a:t>
            </a:r>
          </a:p>
          <a:p>
            <a:pPr algn="ctr"/>
            <a:r>
              <a:rPr lang="ru-RU" sz="3200" b="1" i="1" dirty="0" smtClean="0">
                <a:solidFill>
                  <a:srgbClr val="0000CC"/>
                </a:solidFill>
                <a:latin typeface="Monotype Corsiva" pitchFamily="66" charset="0"/>
              </a:rPr>
              <a:t>как средство эмоционального развития ребенка.</a:t>
            </a:r>
            <a:r>
              <a:rPr lang="ru-RU" sz="3200" i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3200" i="1" dirty="0" smtClean="0">
                <a:solidFill>
                  <a:srgbClr val="0000CC"/>
                </a:solidFill>
                <a:latin typeface="Monotype Corsiva" pitchFamily="66" charset="0"/>
              </a:rPr>
            </a:br>
            <a:endParaRPr lang="ru-RU" sz="3200" i="1" dirty="0" smtClean="0">
              <a:solidFill>
                <a:srgbClr val="0000CC"/>
              </a:solidFill>
              <a:latin typeface="Monotype Corsiva" pitchFamily="66" charset="0"/>
            </a:endParaRPr>
          </a:p>
          <a:p>
            <a:pPr algn="ctr"/>
            <a:endParaRPr lang="ru-RU" dirty="0" smtClean="0">
              <a:latin typeface="Monotype Corsiva" pitchFamily="66" charset="0"/>
            </a:endParaRPr>
          </a:p>
          <a:p>
            <a:pPr algn="ctr"/>
            <a:endParaRPr lang="ru-RU" dirty="0" smtClean="0">
              <a:latin typeface="Monotype Corsiva" pitchFamily="66" charset="0"/>
            </a:endParaRPr>
          </a:p>
          <a:p>
            <a:pPr algn="ctr"/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2400" dirty="0" smtClean="0">
                <a:latin typeface="Monotype Corsiva" pitchFamily="66" charset="0"/>
              </a:rPr>
              <a:t>                                              </a:t>
            </a:r>
            <a:r>
              <a:rPr lang="ru-RU" sz="2400" u="sng" dirty="0" smtClean="0">
                <a:solidFill>
                  <a:srgbClr val="0000FF"/>
                </a:solidFill>
                <a:latin typeface="Monotype Corsiva" pitchFamily="66" charset="0"/>
              </a:rPr>
              <a:t>Составила: </a:t>
            </a:r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Левашева Н. М.</a:t>
            </a:r>
            <a:b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                                                                                      музыкальный руководитель                                                                                        </a:t>
            </a:r>
            <a:b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                                                              МБДОУ №11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                                                                     «Красная шапочка»</a:t>
            </a:r>
            <a:b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Monotype Corsiva" pitchFamily="66" charset="0"/>
              </a:rPr>
              <a:t>Ноябрь, 2017 год</a:t>
            </a:r>
          </a:p>
          <a:p>
            <a:pPr algn="ctr"/>
            <a:r>
              <a:rPr lang="ru-RU" sz="2000" dirty="0" smtClean="0">
                <a:solidFill>
                  <a:srgbClr val="0000FF"/>
                </a:solidFill>
                <a:latin typeface="Monotype Corsiva" pitchFamily="66" charset="0"/>
              </a:rPr>
              <a:t>(выступление на педсовете)</a:t>
            </a:r>
            <a:endParaRPr lang="ru-RU" sz="2000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108_1130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836712"/>
            <a:ext cx="8496944" cy="5733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199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764704"/>
            <a:ext cx="8352928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108_11305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908720"/>
            <a:ext cx="5220072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199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471592" y="3861048"/>
            <a:ext cx="349289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N200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508104" y="908720"/>
            <a:ext cx="345638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113_14035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59832" y="3429000"/>
            <a:ext cx="590465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71113_13564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692696"/>
            <a:ext cx="712879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113_1348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980728"/>
            <a:ext cx="5184576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71113_1343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36096" y="980728"/>
            <a:ext cx="3528392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113_1327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3717032"/>
            <a:ext cx="46805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0171113_1339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908720"/>
            <a:ext cx="4104456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N200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355976" y="908720"/>
            <a:ext cx="460851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113_14171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908720"/>
            <a:ext cx="8496944" cy="5544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87849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При построении предметно – пространственной среды,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важно учитывать следующие положения: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соответствие предметно – пространственной среды уровню музыкального развития 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учет музыкальных интересов и индивидуальных особенностей 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образный, оригинальный характер, конструирование самого содержания среды.</a:t>
            </a:r>
            <a:endParaRPr lang="ru-RU" sz="2400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пк\телефон\Desktop\depositphotos_19414883-stock-photo-birds-music-desig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573016"/>
            <a:ext cx="9144000" cy="32849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2068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Monotype Corsiva" pitchFamily="66" charset="0"/>
              </a:rPr>
              <a:t>Музыкальный зал</a:t>
            </a:r>
            <a:endParaRPr lang="ru-RU" sz="48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052736"/>
            <a:ext cx="9144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2600" dirty="0" smtClean="0">
                <a:solidFill>
                  <a:srgbClr val="003399"/>
                </a:solidFill>
                <a:latin typeface="Monotype Corsiva" pitchFamily="66" charset="0"/>
              </a:rPr>
              <a:t>Музыкальное развитие детей осуществляется в музыкальном зале.</a:t>
            </a:r>
            <a:endParaRPr lang="ru-RU" sz="2600" dirty="0">
              <a:solidFill>
                <a:srgbClr val="003399"/>
              </a:solidFill>
              <a:latin typeface="Monotype Corsiva" pitchFamily="66" charset="0"/>
            </a:endParaRPr>
          </a:p>
          <a:p>
            <a:pPr algn="ctr"/>
            <a:r>
              <a:rPr lang="ru-RU" sz="2600" dirty="0" smtClean="0">
                <a:solidFill>
                  <a:srgbClr val="003399"/>
                </a:solidFill>
                <a:latin typeface="Monotype Corsiva" pitchFamily="66" charset="0"/>
              </a:rPr>
              <a:t>Эстетичное оформление зала усиливает впечатление детей </a:t>
            </a:r>
          </a:p>
          <a:p>
            <a:pPr algn="ctr"/>
            <a:r>
              <a:rPr lang="ru-RU" sz="2600" dirty="0" smtClean="0">
                <a:solidFill>
                  <a:srgbClr val="003399"/>
                </a:solidFill>
                <a:latin typeface="Monotype Corsiva" pitchFamily="66" charset="0"/>
              </a:rPr>
              <a:t>и вызывает яркие положительные эмоции.</a:t>
            </a:r>
          </a:p>
          <a:p>
            <a:endParaRPr lang="ru-RU" sz="2600" dirty="0" smtClean="0">
              <a:solidFill>
                <a:srgbClr val="003399"/>
              </a:solidFill>
              <a:latin typeface="Monotype Corsiva" pitchFamily="66" charset="0"/>
            </a:endParaRPr>
          </a:p>
          <a:p>
            <a:endParaRPr lang="ru-RU" sz="2400" dirty="0" smtClean="0">
              <a:latin typeface="Monotype Corsiva" pitchFamily="66" charset="0"/>
            </a:endParaRPr>
          </a:p>
        </p:txBody>
      </p:sp>
      <p:pic>
        <p:nvPicPr>
          <p:cNvPr id="6" name="Рисунок 5" descr="20171113_1332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9592" y="2636912"/>
            <a:ext cx="7380312" cy="4221088"/>
          </a:xfrm>
          <a:prstGeom prst="rect">
            <a:avLst/>
          </a:prstGeom>
          <a:ln w="47625">
            <a:solidFill>
              <a:schemeClr val="accent1"/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9269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Развивающая предметно – пространственная среда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музыкального зала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является частью целостной образовательной среды ДОУ.</a:t>
            </a:r>
          </a:p>
        </p:txBody>
      </p:sp>
      <p:pic>
        <p:nvPicPr>
          <p:cNvPr id="4" name="Рисунок 3" descr="20171113_1432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2348880"/>
            <a:ext cx="7992888" cy="4293096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Воспитание</a:t>
            </a:r>
            <a:r>
              <a:rPr lang="ru-RU" sz="4000" b="1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– дело трудное,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                и улучшение его условий – одна из священных   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                обязанностей каждого человека,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                ибо нет ничего более важного,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                как образование самого себя </a:t>
            </a:r>
          </a:p>
          <a:p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                и своих близких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».</a:t>
            </a:r>
          </a:p>
          <a:p>
            <a:pPr algn="ctr"/>
            <a:r>
              <a:rPr lang="ru-RU" sz="3200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               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Сократ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rules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84168" y="4077072"/>
            <a:ext cx="3059832" cy="278092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113_1436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908720"/>
            <a:ext cx="8352928" cy="52875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3671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Таким образом</a:t>
            </a:r>
            <a:r>
              <a:rPr lang="ru-RU" sz="2400" dirty="0" smtClean="0">
                <a:latin typeface="Monotype Corsiva" pitchFamily="66" charset="0"/>
              </a:rPr>
              <a:t>,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насыщенная современная предметно – пространственная среда обогащает процесс музыкального воспитания и развития детей, </a:t>
            </a:r>
          </a:p>
          <a:p>
            <a:pPr algn="ctr"/>
            <a:r>
              <a:rPr lang="ru-RU" sz="2400" dirty="0" smtClean="0">
                <a:solidFill>
                  <a:srgbClr val="008000"/>
                </a:solidFill>
                <a:latin typeface="Monotype Corsiva" pitchFamily="66" charset="0"/>
              </a:rPr>
              <a:t>способствует возникновению интереса к музыкальной деятельности, </a:t>
            </a:r>
          </a:p>
          <a:p>
            <a:pPr algn="ctr"/>
            <a:r>
              <a:rPr lang="ru-RU" sz="2400" dirty="0" smtClean="0">
                <a:solidFill>
                  <a:srgbClr val="FF0066"/>
                </a:solidFill>
                <a:latin typeface="Monotype Corsiva" pitchFamily="66" charset="0"/>
              </a:rPr>
              <a:t>входит в жизнь ребенка и становится любимым видом искусства, </a:t>
            </a:r>
          </a:p>
          <a:p>
            <a:pPr algn="ctr"/>
            <a:r>
              <a:rPr lang="ru-RU" sz="2400" dirty="0" smtClean="0">
                <a:solidFill>
                  <a:srgbClr val="FF9900"/>
                </a:solidFill>
                <a:latin typeface="Monotype Corsiva" pitchFamily="66" charset="0"/>
              </a:rPr>
              <a:t>развивая его творческие способности и формируя его как личность!</a:t>
            </a:r>
            <a:endParaRPr lang="ru-RU" sz="2400" dirty="0">
              <a:solidFill>
                <a:srgbClr val="FF99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пк\телефон\Desktop\0_eac2c_70a3bfb2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852936"/>
            <a:ext cx="8712968" cy="38313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  </a:t>
            </a:r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Детский сад у нас хорош, </a:t>
            </a:r>
          </a:p>
          <a:p>
            <a:pPr algn="ctr"/>
            <a:endParaRPr lang="ru-RU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Monotype Corsiva" pitchFamily="66" charset="0"/>
              </a:rPr>
              <a:t>     лучше сада не найдешь!</a:t>
            </a:r>
            <a:endParaRPr lang="ru-RU" sz="6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836712"/>
            <a:ext cx="9144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200" dirty="0" smtClean="0">
                <a:latin typeface="Monotype Corsiva" pitchFamily="66" charset="0"/>
              </a:rPr>
              <a:t>   </a:t>
            </a:r>
          </a:p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</a:rPr>
              <a:t>С введением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ФГОС ДО </a:t>
            </a:r>
          </a:p>
          <a:p>
            <a:pPr algn="ctr"/>
            <a:r>
              <a:rPr lang="ru-RU" sz="4400" b="1" u="sng" dirty="0" smtClean="0">
                <a:solidFill>
                  <a:srgbClr val="C00000"/>
                </a:solidFill>
                <a:latin typeface="Monotype Corsiva" pitchFamily="66" charset="0"/>
              </a:rPr>
              <a:t>предметно – пространственная среда </a:t>
            </a:r>
          </a:p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</a:rPr>
              <a:t>является одним из важнейших критериев </a:t>
            </a:r>
          </a:p>
          <a:p>
            <a:pPr algn="ctr"/>
            <a:r>
              <a:rPr lang="ru-RU" sz="4400" b="1" dirty="0" smtClean="0">
                <a:solidFill>
                  <a:srgbClr val="0000FF"/>
                </a:solidFill>
                <a:latin typeface="Monotype Corsiva" pitchFamily="66" charset="0"/>
              </a:rPr>
              <a:t>оценки качества образования.</a:t>
            </a:r>
          </a:p>
          <a:p>
            <a:endParaRPr lang="ru-RU" sz="32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449999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>
              <a:latin typeface="Monotype Corsiva" pitchFamily="66" charset="0"/>
            </a:endParaRPr>
          </a:p>
          <a:p>
            <a:endParaRPr lang="ru-RU" sz="2800" dirty="0" smtClean="0">
              <a:latin typeface="Monotype Corsiva" pitchFamily="66" charset="0"/>
            </a:endParaRPr>
          </a:p>
          <a:p>
            <a:pPr algn="ctr"/>
            <a:endParaRPr lang="ru-RU" sz="3200" dirty="0" smtClean="0">
              <a:latin typeface="Monotype Corsiva" pitchFamily="66" charset="0"/>
            </a:endParaRP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Любовь человека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к прекрасному,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нравственные основы личности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закладываются в самом раннем детстве.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Они воспитываются различными средствами, </a:t>
            </a:r>
          </a:p>
          <a:p>
            <a:pPr algn="ctr"/>
            <a:r>
              <a:rPr lang="ru-RU" sz="3200" dirty="0" smtClean="0">
                <a:solidFill>
                  <a:srgbClr val="0000FF"/>
                </a:solidFill>
                <a:latin typeface="Monotype Corsiva" pitchFamily="66" charset="0"/>
              </a:rPr>
              <a:t>в том числе и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музыкой.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839530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836712"/>
            <a:ext cx="4572000" cy="6021288"/>
          </a:xfrm>
          <a:prstGeom prst="rect">
            <a:avLst/>
          </a:prstGeom>
          <a:ln w="3175" cmpd="sng">
            <a:solidFill>
              <a:srgbClr val="0000FF"/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764704"/>
            <a:ext cx="871296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u="sng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Цель:</a:t>
            </a:r>
            <a:r>
              <a:rPr lang="ru-RU" sz="3200" b="1" u="sng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000" dirty="0" smtClean="0">
                <a:solidFill>
                  <a:srgbClr val="003399"/>
                </a:solidFill>
                <a:latin typeface="Monotype Corsiva" pitchFamily="66" charset="0"/>
              </a:rPr>
              <a:t>создание условий для общения с музыкой,   </a:t>
            </a:r>
          </a:p>
          <a:p>
            <a:r>
              <a:rPr lang="ru-RU" sz="3000" dirty="0" smtClean="0">
                <a:solidFill>
                  <a:srgbClr val="003399"/>
                </a:solidFill>
                <a:latin typeface="Monotype Corsiva" pitchFamily="66" charset="0"/>
              </a:rPr>
              <a:t>            творческих проявлений и эмоционально –   </a:t>
            </a:r>
          </a:p>
          <a:p>
            <a:r>
              <a:rPr lang="ru-RU" sz="3000" dirty="0" smtClean="0">
                <a:solidFill>
                  <a:srgbClr val="003399"/>
                </a:solidFill>
                <a:latin typeface="Monotype Corsiva" pitchFamily="66" charset="0"/>
              </a:rPr>
              <a:t>            психологического развития ребенка.</a:t>
            </a:r>
          </a:p>
          <a:p>
            <a:endParaRPr lang="ru-RU" sz="2800" dirty="0">
              <a:latin typeface="Monotype Corsiva" pitchFamily="66" charset="0"/>
            </a:endParaRPr>
          </a:p>
          <a:p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Задачи: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solidFill>
                  <a:srgbClr val="003399"/>
                </a:solidFill>
                <a:latin typeface="Monotype Corsiva" pitchFamily="66" charset="0"/>
              </a:rPr>
              <a:t> </a:t>
            </a:r>
            <a:r>
              <a:rPr lang="ru-RU" sz="3000" dirty="0" smtClean="0">
                <a:solidFill>
                  <a:srgbClr val="003399"/>
                </a:solidFill>
                <a:latin typeface="Monotype Corsiva" pitchFamily="66" charset="0"/>
              </a:rPr>
              <a:t>создавать условия для музыкального развития детей, творческого самовыражения, эмоционального комфорта;</a:t>
            </a:r>
          </a:p>
          <a:p>
            <a:pPr>
              <a:buFont typeface="Arial" pitchFamily="34" charset="0"/>
              <a:buChar char="•"/>
            </a:pPr>
            <a:r>
              <a:rPr lang="ru-RU" sz="3000" dirty="0">
                <a:solidFill>
                  <a:srgbClr val="003399"/>
                </a:solidFill>
                <a:latin typeface="Monotype Corsiva" pitchFamily="66" charset="0"/>
              </a:rPr>
              <a:t> </a:t>
            </a:r>
            <a:r>
              <a:rPr lang="ru-RU" sz="3000" dirty="0" smtClean="0">
                <a:solidFill>
                  <a:srgbClr val="003399"/>
                </a:solidFill>
                <a:latin typeface="Monotype Corsiva" pitchFamily="66" charset="0"/>
              </a:rPr>
              <a:t>облегчать процесс запоминания, познавательную деятельность и необходимые зрительные представления;</a:t>
            </a:r>
          </a:p>
          <a:p>
            <a:pPr>
              <a:buFont typeface="Arial" pitchFamily="34" charset="0"/>
              <a:buChar char="•"/>
            </a:pPr>
            <a:r>
              <a:rPr lang="ru-RU" sz="3000" dirty="0">
                <a:solidFill>
                  <a:srgbClr val="003399"/>
                </a:solidFill>
                <a:latin typeface="Monotype Corsiva" pitchFamily="66" charset="0"/>
              </a:rPr>
              <a:t> </a:t>
            </a:r>
            <a:r>
              <a:rPr lang="ru-RU" sz="3000" dirty="0" smtClean="0">
                <a:solidFill>
                  <a:srgbClr val="003399"/>
                </a:solidFill>
                <a:latin typeface="Monotype Corsiva" pitchFamily="66" charset="0"/>
              </a:rPr>
              <a:t>активизировать взаимодействие педагогов, родителей и детей.</a:t>
            </a:r>
            <a:endParaRPr lang="ru-RU" sz="3000" dirty="0">
              <a:solidFill>
                <a:srgbClr val="0033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96752"/>
            <a:ext cx="87849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3200" b="1" u="sng" dirty="0" smtClean="0">
                <a:solidFill>
                  <a:srgbClr val="C00000"/>
                </a:solidFill>
                <a:latin typeface="Monotype Corsiva" pitchFamily="66" charset="0"/>
              </a:rPr>
              <a:t>Музыкальная предметно – пространственная среда 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– </a:t>
            </a:r>
            <a:r>
              <a:rPr lang="ru-RU" sz="3200" dirty="0" smtClean="0">
                <a:solidFill>
                  <a:srgbClr val="003399"/>
                </a:solidFill>
                <a:latin typeface="Monotype Corsiva" pitchFamily="66" charset="0"/>
              </a:rPr>
              <a:t>это такая организация окружающего пространства, которая дает возможность ребенку реализовать себя </a:t>
            </a:r>
          </a:p>
          <a:p>
            <a:pPr algn="ctr"/>
            <a:r>
              <a:rPr lang="ru-RU" sz="3200" dirty="0" smtClean="0">
                <a:solidFill>
                  <a:srgbClr val="003399"/>
                </a:solidFill>
                <a:latin typeface="Monotype Corsiva" pitchFamily="66" charset="0"/>
              </a:rPr>
              <a:t>в различных видах музыкальной деятельности.</a:t>
            </a:r>
            <a:endParaRPr lang="ru-RU" sz="3200" dirty="0"/>
          </a:p>
        </p:txBody>
      </p:sp>
      <p:pic>
        <p:nvPicPr>
          <p:cNvPr id="1026" name="Picture 2" descr="C:\Users\пк\телефон\Desktop\4751298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3501008"/>
            <a:ext cx="4896544" cy="2990081"/>
          </a:xfrm>
          <a:prstGeom prst="rect">
            <a:avLst/>
          </a:prstGeom>
          <a:noFill/>
          <a:ln w="19050" cmpd="sng">
            <a:solidFill>
              <a:schemeClr val="accent1"/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Содержание предметно – пространственной среды 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в музыкальном воспитании имеет свои особенности, 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Monotype Corsiva" pitchFamily="66" charset="0"/>
              </a:rPr>
              <a:t>они обусловлены разнообразием возможных способов действия.</a:t>
            </a:r>
          </a:p>
          <a:p>
            <a:endParaRPr lang="ru-RU" sz="2800" dirty="0">
              <a:latin typeface="Monotype Corsiva" pitchFamily="66" charset="0"/>
            </a:endParaRPr>
          </a:p>
          <a:p>
            <a:endParaRPr lang="ru-RU" sz="2800" dirty="0">
              <a:latin typeface="Monotype Corsiva" pitchFamily="66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3131840" y="2348880"/>
            <a:ext cx="2952328" cy="2160240"/>
          </a:xfrm>
          <a:prstGeom prst="flowChartConnector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948264" y="2060848"/>
            <a:ext cx="1728192" cy="1224136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11560" y="2132856"/>
            <a:ext cx="1656184" cy="1152128"/>
          </a:xfrm>
          <a:prstGeom prst="ellipse">
            <a:avLst/>
          </a:prstGeom>
          <a:solidFill>
            <a:srgbClr val="66FF33"/>
          </a:solidFill>
          <a:ln>
            <a:solidFill>
              <a:srgbClr val="00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11560" y="4077072"/>
            <a:ext cx="1800200" cy="1224136"/>
          </a:xfrm>
          <a:prstGeom prst="ellipse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707904" y="5301208"/>
            <a:ext cx="1800200" cy="129614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6516216" y="4077072"/>
            <a:ext cx="1872208" cy="1296144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347864" y="2636912"/>
            <a:ext cx="2520280" cy="172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rgbClr val="003399"/>
                </a:solidFill>
                <a:latin typeface="Monotype Corsiva" pitchFamily="66" charset="0"/>
              </a:rPr>
              <a:t>Художественно – эстетическое развитие</a:t>
            </a:r>
          </a:p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Monotype Corsiva" pitchFamily="66" charset="0"/>
              </a:rPr>
              <a:t>«МУЗЫКА</a:t>
            </a:r>
            <a:r>
              <a:rPr lang="ru-RU" sz="2600" b="1" dirty="0" smtClean="0">
                <a:solidFill>
                  <a:srgbClr val="C00000"/>
                </a:solidFill>
              </a:rPr>
              <a:t>»</a:t>
            </a:r>
            <a:endParaRPr lang="ru-RU" sz="26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576" y="2492896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3399"/>
                </a:solidFill>
                <a:latin typeface="Monotype Corsiva" pitchFamily="66" charset="0"/>
              </a:rPr>
              <a:t>Слушание</a:t>
            </a:r>
            <a:endParaRPr lang="ru-RU" sz="2400" dirty="0">
              <a:solidFill>
                <a:srgbClr val="003399"/>
              </a:solidFill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3608" y="4509120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3399"/>
                </a:solidFill>
                <a:latin typeface="Monotype Corsiva" pitchFamily="66" charset="0"/>
              </a:rPr>
              <a:t>Пение</a:t>
            </a:r>
            <a:endParaRPr lang="ru-RU" sz="2400" dirty="0">
              <a:solidFill>
                <a:srgbClr val="003399"/>
              </a:solidFill>
              <a:latin typeface="Monotype Corsiva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7904" y="5589240"/>
            <a:ext cx="18261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3399"/>
                </a:solidFill>
                <a:latin typeface="Monotype Corsiva" pitchFamily="66" charset="0"/>
              </a:rPr>
              <a:t>Музыкальное </a:t>
            </a:r>
          </a:p>
          <a:p>
            <a:pPr algn="ctr"/>
            <a:r>
              <a:rPr lang="ru-RU" sz="2400" dirty="0" smtClean="0">
                <a:solidFill>
                  <a:srgbClr val="003399"/>
                </a:solidFill>
                <a:latin typeface="Monotype Corsiva" pitchFamily="66" charset="0"/>
              </a:rPr>
              <a:t>движение</a:t>
            </a:r>
            <a:endParaRPr lang="ru-RU" sz="2400" dirty="0">
              <a:solidFill>
                <a:srgbClr val="003399"/>
              </a:solidFill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44208" y="4221088"/>
            <a:ext cx="19442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399"/>
                </a:solidFill>
                <a:latin typeface="Monotype Corsiva" pitchFamily="66" charset="0"/>
              </a:rPr>
              <a:t>Игра на детских музыкальных инструментах</a:t>
            </a:r>
            <a:endParaRPr lang="ru-RU" sz="2000" dirty="0">
              <a:solidFill>
                <a:srgbClr val="003399"/>
              </a:solidFill>
              <a:latin typeface="Monotype Corsiva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4643" y="2348880"/>
            <a:ext cx="17844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3399"/>
                </a:solidFill>
                <a:latin typeface="Monotype Corsiva" pitchFamily="66" charset="0"/>
              </a:rPr>
              <a:t>Театрализация</a:t>
            </a:r>
          </a:p>
          <a:p>
            <a:pPr algn="ctr"/>
            <a:r>
              <a:rPr lang="ru-RU" sz="2000" dirty="0" smtClean="0">
                <a:solidFill>
                  <a:srgbClr val="003399"/>
                </a:solidFill>
                <a:latin typeface="Monotype Corsiva" pitchFamily="66" charset="0"/>
              </a:rPr>
              <a:t>драматизация</a:t>
            </a:r>
            <a:endParaRPr lang="ru-RU" sz="2000" dirty="0">
              <a:solidFill>
                <a:srgbClr val="003399"/>
              </a:solidFill>
              <a:latin typeface="Monotype Corsiva" pitchFamily="66" charset="0"/>
            </a:endParaRPr>
          </a:p>
        </p:txBody>
      </p:sp>
      <p:cxnSp>
        <p:nvCxnSpPr>
          <p:cNvPr id="23" name="Прямая со стрелкой 22"/>
          <p:cNvCxnSpPr>
            <a:stCxn id="10" idx="1"/>
          </p:cNvCxnSpPr>
          <p:nvPr/>
        </p:nvCxnSpPr>
        <p:spPr>
          <a:xfrm flipH="1">
            <a:off x="2267744" y="2665240"/>
            <a:ext cx="1296455" cy="43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0" idx="7"/>
            <a:endCxn id="11" idx="2"/>
          </p:cNvCxnSpPr>
          <p:nvPr/>
        </p:nvCxnSpPr>
        <p:spPr>
          <a:xfrm>
            <a:off x="5651809" y="2665240"/>
            <a:ext cx="1296455" cy="76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0" idx="4"/>
            <a:endCxn id="10" idx="4"/>
          </p:cNvCxnSpPr>
          <p:nvPr/>
        </p:nvCxnSpPr>
        <p:spPr>
          <a:xfrm>
            <a:off x="4608004" y="450912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10" idx="4"/>
            <a:endCxn id="14" idx="0"/>
          </p:cNvCxnSpPr>
          <p:nvPr/>
        </p:nvCxnSpPr>
        <p:spPr>
          <a:xfrm>
            <a:off x="4608004" y="450912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2339752" y="3933056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5868144" y="3933056"/>
            <a:ext cx="86409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86003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dirty="0" smtClean="0">
              <a:latin typeface="Monotype Corsiva" pitchFamily="66" charset="0"/>
            </a:endParaRPr>
          </a:p>
          <a:p>
            <a:pPr algn="ctr"/>
            <a:endParaRPr lang="ru-RU" sz="3000" dirty="0" smtClean="0">
              <a:latin typeface="Monotype Corsiva" pitchFamily="66" charset="0"/>
            </a:endParaRPr>
          </a:p>
          <a:p>
            <a:pPr algn="ctr"/>
            <a:endParaRPr lang="ru-RU" sz="3000" dirty="0" smtClean="0"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Важное педагогическое условие, </a:t>
            </a:r>
            <a:r>
              <a:rPr lang="ru-RU" sz="2800" dirty="0" smtClean="0">
                <a:solidFill>
                  <a:srgbClr val="0000FF"/>
                </a:solidFill>
                <a:latin typeface="Monotype Corsiva" pitchFamily="66" charset="0"/>
              </a:rPr>
              <a:t>обеспечивающее успех развития музыкальных способностей детей – наличие современной педагогически насыщенной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предметно – пространственной среды.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20171108_1129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60032" y="0"/>
            <a:ext cx="4283968" cy="6858000"/>
          </a:xfrm>
          <a:prstGeom prst="rect">
            <a:avLst/>
          </a:prstGeom>
          <a:ln w="12700">
            <a:solidFill>
              <a:srgbClr val="0000FF"/>
            </a:solidFill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86409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В связи с этим ,понадобятся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разнообразные по содержанию пособия: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детские музыкальные инструменты;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музыкально – дидактические игры;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игрушки (куклы для театров);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 маски, элементы костюмов;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 декорации;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комплекты картин;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портреты композиторов;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записи детской музыки (диски, кассеты, </a:t>
            </a:r>
            <a:r>
              <a:rPr lang="ru-RU" sz="2400" dirty="0" err="1" smtClean="0">
                <a:solidFill>
                  <a:srgbClr val="0000CC"/>
                </a:solidFill>
                <a:latin typeface="Monotype Corsiva" pitchFamily="66" charset="0"/>
              </a:rPr>
              <a:t>флеш-карты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);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ширмы, экраны, таблицы, модели;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флажки, листочки, платочки, ленточки;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технические средства: магнитофон, телевизор, фотоаппарат, ноутбук, проектор;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 пианино;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solidFill>
                  <a:srgbClr val="0000CC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rgbClr val="0000CC"/>
                </a:solidFill>
                <a:latin typeface="Monotype Corsiva" pitchFamily="66" charset="0"/>
              </a:rPr>
              <a:t>методическая музыкальная литература.</a:t>
            </a:r>
            <a:endParaRPr lang="ru-RU" sz="2400" dirty="0">
              <a:solidFill>
                <a:srgbClr val="0000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250</TotalTime>
  <Words>455</Words>
  <Application>Microsoft Office PowerPoint</Application>
  <PresentationFormat>Экран (4:3)</PresentationFormat>
  <Paragraphs>103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25</cp:revision>
  <dcterms:created xsi:type="dcterms:W3CDTF">2017-11-11T13:29:53Z</dcterms:created>
  <dcterms:modified xsi:type="dcterms:W3CDTF">2017-12-03T11:37:06Z</dcterms:modified>
</cp:coreProperties>
</file>