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9" r:id="rId4"/>
    <p:sldId id="258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folHlink"/>
                </a:solidFill>
              </a:rPr>
              <a:t>     </a:t>
            </a:r>
            <a:r>
              <a:rPr lang="ru-RU" sz="3600" b="1" dirty="0">
                <a:solidFill>
                  <a:srgbClr val="FF0000"/>
                </a:solidFill>
              </a:rPr>
              <a:t>Не разжигай</a:t>
            </a:r>
            <a:r>
              <a:rPr lang="ru-RU" sz="3600" b="1" dirty="0">
                <a:solidFill>
                  <a:schemeClr val="folHlink"/>
                </a:solidFill>
              </a:rPr>
              <a:t> костёр в лесу без взрослых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1116013" y="5229199"/>
            <a:ext cx="6985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Без взрослых с огнём развлекаться опасно –</a:t>
            </a:r>
          </a:p>
          <a:p>
            <a:r>
              <a:rPr lang="ru-RU" sz="2000" b="1" dirty="0"/>
              <a:t>Закончиться может забава ужасно.</a:t>
            </a:r>
          </a:p>
          <a:p>
            <a:r>
              <a:rPr lang="ru-RU" sz="2000" b="1" dirty="0"/>
              <a:t>В лесу очень сухо бывает порой,</a:t>
            </a:r>
          </a:p>
          <a:p>
            <a:r>
              <a:rPr lang="ru-RU" sz="2000" b="1" dirty="0"/>
              <a:t>Костёр обернётся серьёзной бедой!</a:t>
            </a:r>
          </a:p>
          <a:p>
            <a:r>
              <a:rPr lang="ru-RU" sz="2000" b="1" dirty="0"/>
              <a:t>      </a:t>
            </a:r>
          </a:p>
        </p:txBody>
      </p:sp>
      <p:pic>
        <p:nvPicPr>
          <p:cNvPr id="11268" name="Picture 6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209" y="692696"/>
            <a:ext cx="637157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8620" y="260648"/>
            <a:ext cx="6441732" cy="62350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484438" y="0"/>
            <a:ext cx="5256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Не шумите</a:t>
            </a:r>
            <a:r>
              <a:rPr lang="ru-RU" sz="4000" b="1" dirty="0">
                <a:solidFill>
                  <a:schemeClr val="folHlink"/>
                </a:solidFill>
              </a:rPr>
              <a:t> в лесу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79388" y="4724400"/>
            <a:ext cx="42005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У леса музыка своя…</a:t>
            </a:r>
          </a:p>
          <a:p>
            <a:r>
              <a:rPr lang="ru-RU" sz="2000" b="1"/>
              <a:t>Её послушайте друзья!</a:t>
            </a:r>
          </a:p>
          <a:p>
            <a:r>
              <a:rPr lang="ru-RU" sz="2000" b="1"/>
              <a:t>Вот птичьи трели раздались,</a:t>
            </a:r>
          </a:p>
          <a:p>
            <a:r>
              <a:rPr lang="ru-RU" sz="2000" b="1"/>
              <a:t>Вот белка скачет вверх и вниз,</a:t>
            </a:r>
          </a:p>
          <a:p>
            <a:r>
              <a:rPr lang="ru-RU" sz="2000" b="1"/>
              <a:t>А вот кузнечик затрещал,</a:t>
            </a:r>
          </a:p>
          <a:p>
            <a:r>
              <a:rPr lang="ru-RU" sz="2000" b="1"/>
              <a:t>По ветке дятел застучал…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932363" y="4876800"/>
            <a:ext cx="37623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Как много звуков тут и там!</a:t>
            </a:r>
          </a:p>
          <a:p>
            <a:r>
              <a:rPr lang="ru-RU" sz="2000" b="1"/>
              <a:t>В лесу не нужен шум и гам:</a:t>
            </a:r>
          </a:p>
          <a:p>
            <a:r>
              <a:rPr lang="ru-RU" sz="2000" b="1"/>
              <a:t>Нельзя шуметь, галдеть,</a:t>
            </a:r>
          </a:p>
          <a:p>
            <a:r>
              <a:rPr lang="ru-RU" sz="2000" b="1"/>
              <a:t>                          кричать</a:t>
            </a:r>
          </a:p>
          <a:p>
            <a:r>
              <a:rPr lang="ru-RU" sz="2000" b="1"/>
              <a:t>И громко музыку включать!</a:t>
            </a:r>
          </a:p>
        </p:txBody>
      </p:sp>
      <p:pic>
        <p:nvPicPr>
          <p:cNvPr id="19461" name="Picture 12" descr="8h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149725"/>
            <a:ext cx="11049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3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696"/>
            <a:ext cx="5944181" cy="396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6855" y="188640"/>
            <a:ext cx="6147473" cy="623446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339975" y="1"/>
            <a:ext cx="5272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Не оставляй</a:t>
            </a:r>
            <a:r>
              <a:rPr lang="ru-RU" sz="3600" b="1" dirty="0">
                <a:solidFill>
                  <a:schemeClr val="folHlink"/>
                </a:solidFill>
              </a:rPr>
              <a:t> мусор в лесу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95288" y="4725144"/>
            <a:ext cx="41465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Вы в поход пришли, ребята…</a:t>
            </a:r>
          </a:p>
          <a:p>
            <a:r>
              <a:rPr lang="ru-RU" sz="2000" b="1" dirty="0"/>
              <a:t>Отдохнуть, конечно, надо:</a:t>
            </a:r>
          </a:p>
          <a:p>
            <a:r>
              <a:rPr lang="ru-RU" sz="2000" b="1" dirty="0"/>
              <a:t>Поиграть и порезвиться,</a:t>
            </a:r>
          </a:p>
          <a:p>
            <a:r>
              <a:rPr lang="ru-RU" sz="2000" b="1" dirty="0"/>
              <a:t>И наесться, и напиться…</a:t>
            </a:r>
          </a:p>
          <a:p>
            <a:r>
              <a:rPr lang="ru-RU" sz="2000" b="1" dirty="0"/>
              <a:t>Но вокруг остались банки,</a:t>
            </a:r>
          </a:p>
          <a:p>
            <a:r>
              <a:rPr lang="ru-RU" sz="2000" b="1" dirty="0"/>
              <a:t>Целлофан, железки, склянки…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5076825" y="4869160"/>
            <a:ext cx="37798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Оставлять их здесь нельзя!</a:t>
            </a:r>
          </a:p>
          <a:p>
            <a:r>
              <a:rPr lang="ru-RU" sz="2000" b="1" dirty="0"/>
              <a:t>Не поленимся, друзья:</a:t>
            </a:r>
          </a:p>
          <a:p>
            <a:r>
              <a:rPr lang="ru-RU" sz="2000" b="1" dirty="0"/>
              <a:t>Мусор тут, в лесу, чужой,</a:t>
            </a:r>
          </a:p>
          <a:p>
            <a:r>
              <a:rPr lang="ru-RU" sz="2000" b="1" dirty="0"/>
              <a:t>Заберём его с собой!</a:t>
            </a:r>
          </a:p>
        </p:txBody>
      </p:sp>
      <p:pic>
        <p:nvPicPr>
          <p:cNvPr id="13317" name="Picture 7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988" y="669398"/>
            <a:ext cx="6157348" cy="410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).jpg"/>
          <p:cNvPicPr>
            <a:picLocks noChangeAspect="1"/>
          </p:cNvPicPr>
          <p:nvPr/>
        </p:nvPicPr>
        <p:blipFill>
          <a:blip r:embed="rId2" cstate="print"/>
          <a:srcRect l="16243" t="22700" r="15036" b="22700"/>
          <a:stretch>
            <a:fillRect/>
          </a:stretch>
        </p:blipFill>
        <p:spPr>
          <a:xfrm>
            <a:off x="1261017" y="332656"/>
            <a:ext cx="6695359" cy="633015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fWw-qgQytY.jpg"/>
          <p:cNvPicPr>
            <a:picLocks noChangeAspect="1"/>
          </p:cNvPicPr>
          <p:nvPr/>
        </p:nvPicPr>
        <p:blipFill>
          <a:blip r:embed="rId2" cstate="print"/>
          <a:srcRect l="3101" t="2751" r="5335" b="3801"/>
          <a:stretch>
            <a:fillRect/>
          </a:stretch>
        </p:blipFill>
        <p:spPr>
          <a:xfrm>
            <a:off x="1547664" y="0"/>
            <a:ext cx="631860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_podzhig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4724" y="116632"/>
            <a:ext cx="6566031" cy="65397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700808"/>
            <a:ext cx="3274856" cy="218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955210" y="188640"/>
            <a:ext cx="762728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ahoma" pitchFamily="34" charset="0"/>
              </a:rPr>
              <a:t>  </a:t>
            </a:r>
            <a:r>
              <a:rPr lang="ru-RU" sz="3600" b="1" dirty="0">
                <a:solidFill>
                  <a:srgbClr val="FF0000"/>
                </a:solidFill>
                <a:latin typeface="Tahoma" pitchFamily="34" charset="0"/>
              </a:rPr>
              <a:t>Не разоряй</a:t>
            </a:r>
            <a:r>
              <a:rPr lang="ru-RU" sz="3600" b="1" dirty="0">
                <a:solidFill>
                  <a:schemeClr val="folHlink"/>
                </a:solidFill>
                <a:latin typeface="Tahoma" pitchFamily="34" charset="0"/>
              </a:rPr>
              <a:t> птичьи гнёзда,</a:t>
            </a:r>
            <a:r>
              <a:rPr lang="ru-RU" sz="3600" b="1" dirty="0">
                <a:latin typeface="Tahoma" pitchFamily="34" charset="0"/>
              </a:rPr>
              <a:t>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Не забирай</a:t>
            </a:r>
            <a:r>
              <a:rPr lang="ru-RU" sz="3600" b="1" dirty="0">
                <a:solidFill>
                  <a:schemeClr val="folHlink"/>
                </a:solidFill>
              </a:rPr>
              <a:t> из леса домой животных</a:t>
            </a:r>
          </a:p>
          <a:p>
            <a:pPr algn="ctr"/>
            <a:endParaRPr lang="ru-RU" b="1" dirty="0">
              <a:latin typeface="Tahoma" pitchFamily="34" charset="0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124075" y="2276475"/>
            <a:ext cx="475297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</a:rPr>
              <a:t>Дети запомнить </a:t>
            </a:r>
          </a:p>
          <a:p>
            <a:pPr algn="ctr"/>
            <a:r>
              <a:rPr lang="ru-RU" sz="2000" b="1">
                <a:latin typeface="Tahoma" pitchFamily="34" charset="0"/>
              </a:rPr>
              <a:t>Должны и понять: </a:t>
            </a:r>
          </a:p>
          <a:p>
            <a:pPr algn="ctr"/>
            <a:r>
              <a:rPr lang="ru-RU" sz="2000" b="1">
                <a:latin typeface="Tahoma" pitchFamily="34" charset="0"/>
              </a:rPr>
              <a:t>Гнёзда у птичек </a:t>
            </a:r>
          </a:p>
          <a:p>
            <a:pPr algn="ctr"/>
            <a:r>
              <a:rPr lang="ru-RU" sz="2000" b="1">
                <a:latin typeface="Tahoma" pitchFamily="34" charset="0"/>
              </a:rPr>
              <a:t>Нельзя разорять!</a:t>
            </a:r>
          </a:p>
          <a:p>
            <a:pPr algn="ctr"/>
            <a:endParaRPr lang="ru-RU" sz="2000" b="1">
              <a:latin typeface="Tahoma" pitchFamily="34" charset="0"/>
            </a:endParaRPr>
          </a:p>
          <a:p>
            <a:pPr algn="ctr"/>
            <a:r>
              <a:rPr lang="ru-RU" sz="2000" b="1">
                <a:latin typeface="Tahoma" pitchFamily="34" charset="0"/>
              </a:rPr>
              <a:t>   Если в траве</a:t>
            </a:r>
          </a:p>
          <a:p>
            <a:pPr algn="ctr"/>
            <a:r>
              <a:rPr lang="ru-RU" sz="2000" b="1">
                <a:latin typeface="Tahoma" pitchFamily="34" charset="0"/>
              </a:rPr>
              <a:t>   Увидали яйцо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Или услышали 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Крики птенцов,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Не приближайтесь,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Не лезьте туда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И не тревожьте</a:t>
            </a:r>
          </a:p>
          <a:p>
            <a:pPr algn="ctr"/>
            <a:r>
              <a:rPr lang="ru-RU" sz="2000" b="1">
                <a:latin typeface="Tahoma" pitchFamily="34" charset="0"/>
              </a:rPr>
              <a:t>   Ни птиц, ни гнезда.</a:t>
            </a:r>
          </a:p>
        </p:txBody>
      </p:sp>
      <p:pic>
        <p:nvPicPr>
          <p:cNvPr id="15365" name="Picture 7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3024336" cy="49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nspekt-zanyatiya-dlya-srednej-gruppy-beregite-les-les-nashe-bogatstvo5.jpeg"/>
          <p:cNvPicPr>
            <a:picLocks noChangeAspect="1"/>
          </p:cNvPicPr>
          <p:nvPr/>
        </p:nvPicPr>
        <p:blipFill>
          <a:blip r:embed="rId2" cstate="print"/>
          <a:srcRect l="1075" t="1484"/>
          <a:stretch>
            <a:fillRect/>
          </a:stretch>
        </p:blipFill>
        <p:spPr>
          <a:xfrm>
            <a:off x="1403648" y="260648"/>
            <a:ext cx="6624736" cy="65973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835150" y="261938"/>
            <a:ext cx="6038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Не разоряй</a:t>
            </a:r>
            <a:r>
              <a:rPr lang="ru-RU" sz="4000" b="1" dirty="0">
                <a:solidFill>
                  <a:schemeClr val="folHlink"/>
                </a:solidFill>
              </a:rPr>
              <a:t> муравейники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79388" y="4941888"/>
            <a:ext cx="4224337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700" b="1"/>
              <a:t>Муравьи – лесные санитары;</a:t>
            </a:r>
          </a:p>
          <a:p>
            <a:r>
              <a:rPr lang="ru-RU" sz="1700" b="1"/>
              <a:t>Так прозвали люди их недаром!</a:t>
            </a:r>
          </a:p>
          <a:p>
            <a:r>
              <a:rPr lang="ru-RU" sz="1700" b="1"/>
              <a:t>Чтобы лес красив был и здоров,</a:t>
            </a:r>
          </a:p>
          <a:p>
            <a:r>
              <a:rPr lang="ru-RU" sz="1700" b="1"/>
              <a:t>Без личинок вредных и жуков,</a:t>
            </a:r>
          </a:p>
          <a:p>
            <a:r>
              <a:rPr lang="ru-RU" sz="1700" b="1"/>
              <a:t>Муравьи на страже день и ночь:</a:t>
            </a:r>
          </a:p>
          <a:p>
            <a:r>
              <a:rPr lang="ru-RU" sz="1700" b="1"/>
              <a:t>Гонят разных короедов прочь!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4572000" y="4941888"/>
            <a:ext cx="45164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700" b="1"/>
              <a:t>Только ты им, друг мой, не мешай!</a:t>
            </a:r>
          </a:p>
          <a:p>
            <a:r>
              <a:rPr lang="ru-RU" sz="1700" b="1"/>
              <a:t>Муравейники не разоряй!</a:t>
            </a:r>
          </a:p>
          <a:p>
            <a:r>
              <a:rPr lang="ru-RU" sz="1700" b="1"/>
              <a:t>Эти санитары так нужны</a:t>
            </a:r>
          </a:p>
          <a:p>
            <a:r>
              <a:rPr lang="ru-RU" sz="1700" b="1"/>
              <a:t>Для лесов твоей родной страны!</a:t>
            </a:r>
          </a:p>
        </p:txBody>
      </p:sp>
      <p:pic>
        <p:nvPicPr>
          <p:cNvPr id="16389" name="Picture 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981075"/>
            <a:ext cx="57594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).jpg"/>
          <p:cNvPicPr>
            <a:picLocks noChangeAspect="1"/>
          </p:cNvPicPr>
          <p:nvPr/>
        </p:nvPicPr>
        <p:blipFill>
          <a:blip r:embed="rId2" cstate="print"/>
          <a:srcRect l="1136" t="1136"/>
          <a:stretch>
            <a:fillRect/>
          </a:stretch>
        </p:blipFill>
        <p:spPr>
          <a:xfrm>
            <a:off x="1475656" y="332656"/>
            <a:ext cx="6264696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79388" y="0"/>
            <a:ext cx="7777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Не ловите</a:t>
            </a:r>
            <a:r>
              <a:rPr lang="ru-RU" sz="3600" b="1" dirty="0">
                <a:solidFill>
                  <a:schemeClr val="folHlink"/>
                </a:solidFill>
              </a:rPr>
              <a:t> насекомых</a:t>
            </a:r>
          </a:p>
        </p:txBody>
      </p:sp>
      <p:pic>
        <p:nvPicPr>
          <p:cNvPr id="20485" name="Picture 8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836613"/>
            <a:ext cx="3505200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butterfly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5373688"/>
            <a:ext cx="14382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 descr="butterfly6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77892">
            <a:off x="7885113" y="65088"/>
            <a:ext cx="863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0" descr="butterfly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77323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1" descr="butterfly1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99184">
            <a:off x="3563938" y="3284538"/>
            <a:ext cx="8556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2" descr="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933056"/>
            <a:ext cx="4176007" cy="278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39552" y="980728"/>
            <a:ext cx="35361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В лесу летают мотыльки,</a:t>
            </a:r>
            <a:br>
              <a:rPr lang="ru-RU" b="1" dirty="0" smtClean="0"/>
            </a:br>
            <a:r>
              <a:rPr lang="ru-RU" b="1" dirty="0" smtClean="0"/>
              <a:t>Ползут букашки и жуки.</a:t>
            </a:r>
            <a:br>
              <a:rPr lang="ru-RU" b="1" dirty="0" smtClean="0"/>
            </a:br>
            <a:r>
              <a:rPr lang="ru-RU" b="1" dirty="0" smtClean="0"/>
              <a:t>Природа мать им жизнь дала.</a:t>
            </a:r>
            <a:br>
              <a:rPr lang="ru-RU" b="1" dirty="0" smtClean="0"/>
            </a:br>
            <a:r>
              <a:rPr lang="ru-RU" b="1" dirty="0" smtClean="0"/>
              <a:t>У них у всех свои дела.</a:t>
            </a:r>
            <a:br>
              <a:rPr lang="ru-RU" b="1" dirty="0" smtClean="0"/>
            </a:br>
            <a:r>
              <a:rPr lang="ru-RU" b="1" dirty="0" smtClean="0"/>
              <a:t>Ты их увидишь на пути,</a:t>
            </a:r>
            <a:br>
              <a:rPr lang="ru-RU" b="1" dirty="0" smtClean="0"/>
            </a:br>
            <a:r>
              <a:rPr lang="ru-RU" b="1" dirty="0" smtClean="0"/>
              <a:t>Не обижай, а отойди.</a:t>
            </a:r>
            <a:br>
              <a:rPr lang="ru-RU" b="1" dirty="0" smtClean="0"/>
            </a:br>
            <a:r>
              <a:rPr lang="ru-RU" b="1" dirty="0" smtClean="0"/>
              <a:t>Без насекомых лес, друг ты мой,</a:t>
            </a:r>
            <a:br>
              <a:rPr lang="ru-RU" b="1" dirty="0" smtClean="0"/>
            </a:br>
            <a:r>
              <a:rPr lang="ru-RU" b="1" dirty="0" smtClean="0"/>
              <a:t>И одинокий и пустой.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8240" y="0"/>
            <a:ext cx="6654120" cy="66838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7704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Не рви</a:t>
            </a:r>
            <a:r>
              <a:rPr lang="ru-RU" sz="3600" b="1" dirty="0">
                <a:solidFill>
                  <a:schemeClr val="folHlink"/>
                </a:solidFill>
              </a:rPr>
              <a:t> охапками цветы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0" y="1125538"/>
            <a:ext cx="57896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182563"/>
            <a:r>
              <a:rPr lang="ru-RU" sz="2000" b="1"/>
              <a:t>Цветы украшают луга и леса</a:t>
            </a:r>
          </a:p>
          <a:p>
            <a:pPr indent="182563"/>
            <a:r>
              <a:rPr lang="ru-RU" sz="2000" b="1"/>
              <a:t>Но это не только природы краса-</a:t>
            </a:r>
          </a:p>
          <a:p>
            <a:pPr indent="182563"/>
            <a:r>
              <a:rPr lang="ru-RU" sz="2000" b="1"/>
              <a:t>В них пчёлы находят целительный дар,</a:t>
            </a:r>
          </a:p>
          <a:p>
            <a:pPr indent="182563"/>
            <a:r>
              <a:rPr lang="ru-RU" sz="2000" b="1"/>
              <a:t>И бабочки пьют из них сладкий нектар.</a:t>
            </a:r>
          </a:p>
          <a:p>
            <a:pPr indent="182563"/>
            <a:endParaRPr lang="ru-RU" sz="2000" b="1"/>
          </a:p>
          <a:p>
            <a:pPr indent="182563"/>
            <a:r>
              <a:rPr lang="ru-RU" sz="2000" b="1"/>
              <a:t>Не надо, друзья, их бессмысленно рвать,</a:t>
            </a:r>
          </a:p>
          <a:p>
            <a:pPr indent="182563"/>
            <a:r>
              <a:rPr lang="ru-RU" sz="2000" b="1"/>
              <a:t>Не надо букеты из них составлять…</a:t>
            </a:r>
          </a:p>
          <a:p>
            <a:pPr indent="182563"/>
            <a:endParaRPr lang="ru-RU" sz="2000" b="1"/>
          </a:p>
          <a:p>
            <a:pPr indent="182563"/>
            <a:r>
              <a:rPr lang="ru-RU" sz="2000" b="1"/>
              <a:t>Завянут букеты…Погибнут цветы…</a:t>
            </a:r>
          </a:p>
          <a:p>
            <a:pPr indent="182563"/>
            <a:r>
              <a:rPr lang="ru-RU" sz="2000" b="1"/>
              <a:t>И больше не будет такой красоты!</a:t>
            </a:r>
          </a:p>
        </p:txBody>
      </p:sp>
      <p:pic>
        <p:nvPicPr>
          <p:cNvPr id="17412" name="Picture 6" descr="f7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5084763"/>
            <a:ext cx="145573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f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30066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flowers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5229225"/>
            <a:ext cx="981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9" y="1195388"/>
            <a:ext cx="3544962" cy="531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butterfly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4663" y="4652963"/>
            <a:ext cx="9525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342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11</cp:revision>
  <dcterms:created xsi:type="dcterms:W3CDTF">2017-03-12T16:22:00Z</dcterms:created>
  <dcterms:modified xsi:type="dcterms:W3CDTF">2017-03-12T19:43:59Z</dcterms:modified>
</cp:coreProperties>
</file>