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arvar.ru/arhiv/gallery/imperium_viz/index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8458200" cy="1222375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Византийская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мозаика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86388"/>
            <a:ext cx="4071934" cy="14287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Выполнила : Кроневальд Алиса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Ученица 6 г класса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362" name="Picture 2" descr="http://svitppt.com.ua/images/12/11878/960/img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71612"/>
            <a:ext cx="4953034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Особенности византийского стиля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 descr="C:\Users\вера\Desktop\г лттл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429256" y="1214422"/>
            <a:ext cx="3430588" cy="2438400"/>
          </a:xfrm>
          <a:prstGeom prst="rect">
            <a:avLst/>
          </a:prstGeom>
          <a:noFill/>
        </p:spPr>
      </p:pic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>
          <a:xfrm>
            <a:off x="-214346" y="1214422"/>
            <a:ext cx="5562601" cy="2643206"/>
          </a:xfrm>
        </p:spPr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000" dirty="0" smtClean="0">
                <a:solidFill>
                  <a:srgbClr val="002060"/>
                </a:solidFill>
              </a:rPr>
              <a:t>Главной особенностью византийского стиля служил золотистый фон, который присущ для большинства картин. В качестве техники набора применяется обычно прямой набор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2530" name="Picture 2" descr="http://s12.radikal.ru/i185/1011/3b/c64ed88e36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2357422" cy="30718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14546" y="3929066"/>
            <a:ext cx="66437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2400" dirty="0">
                <a:solidFill>
                  <a:srgbClr val="002060"/>
                </a:solidFill>
                <a:latin typeface="+mn-lt"/>
                <a:cs typeface="+mn-cs"/>
              </a:rPr>
              <a:t>Еще одной особенностью является наличие четких контуров каждого объекта представленного в картине.                            Если картину разглядывать с большого расстояния, то такие контуры позволят сделать действующих персонажей более заметными на золотом мерцающем фоне.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chemeClr val="accent3">
                    <a:lumMod val="75000"/>
                  </a:schemeClr>
                </a:solidFill>
              </a:rPr>
              <a:t>Древние сохранившиеся образцы византийских мозаик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одержимое 8"/>
          <p:cNvSpPr txBox="1">
            <a:spLocks/>
          </p:cNvSpPr>
          <p:nvPr/>
        </p:nvSpPr>
        <p:spPr bwMode="auto">
          <a:xfrm>
            <a:off x="0" y="1516063"/>
            <a:ext cx="876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algn="ctr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</a:pPr>
            <a:r>
              <a:rPr lang="ru-RU" altLang="ru-RU" sz="2600" dirty="0">
                <a:solidFill>
                  <a:srgbClr val="7030A0"/>
                </a:solidFill>
                <a:latin typeface="Times New Roman" pitchFamily="18" charset="0"/>
              </a:rPr>
              <a:t>Византийская мозаика стала главным элементом художественной отделки соборов, усыпальниц, базилик.</a:t>
            </a:r>
          </a:p>
        </p:txBody>
      </p:sp>
      <p:pic>
        <p:nvPicPr>
          <p:cNvPr id="6" name="Picture 7" descr="Приношение даров императором Константином IX Мономахом и императрицей Зоей. Мозаика Святой Софии. Константинополь. 11 ве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3428992" cy="29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2"/>
          <p:cNvSpPr>
            <a:spLocks noGrp="1"/>
          </p:cNvSpPr>
          <p:nvPr>
            <p:ph sz="half" idx="1"/>
          </p:nvPr>
        </p:nvSpPr>
        <p:spPr>
          <a:xfrm>
            <a:off x="2971800" y="2740025"/>
            <a:ext cx="3429000" cy="3584575"/>
          </a:xfrm>
        </p:spPr>
        <p:txBody>
          <a:bodyPr>
            <a:noAutofit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sz="2400" dirty="0" smtClean="0">
                <a:solidFill>
                  <a:srgbClr val="7030A0"/>
                </a:solidFill>
              </a:rPr>
              <a:t>Наиболее известными византийскими мозаиками являются мозаики Равенны и                      изображения                   </a:t>
            </a:r>
            <a:r>
              <a:rPr lang="ru-RU" altLang="ru-RU" sz="2400" dirty="0" err="1" smtClean="0">
                <a:solidFill>
                  <a:srgbClr val="7030A0"/>
                </a:solidFill>
              </a:rPr>
              <a:t>Айя</a:t>
            </a:r>
            <a:r>
              <a:rPr lang="ru-RU" altLang="ru-RU" sz="2400" dirty="0" smtClean="0">
                <a:solidFill>
                  <a:srgbClr val="7030A0"/>
                </a:solidFill>
              </a:rPr>
              <a:t>-Софии (Константинополь).</a:t>
            </a:r>
          </a:p>
        </p:txBody>
      </p:sp>
      <p:pic>
        <p:nvPicPr>
          <p:cNvPr id="8" name="Picture 6" descr="Император Константин I подносящий модель Константинополя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77000" y="2911475"/>
            <a:ext cx="2419350" cy="326866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3886200"/>
            <a:ext cx="8686800" cy="2971800"/>
          </a:xfrm>
        </p:spPr>
        <p:txBody>
          <a:bodyPr>
            <a:normAutofit fontScale="85000" lnSpcReduction="10000"/>
          </a:bodyPr>
          <a:lstStyle/>
          <a:p>
            <a:pPr algn="ctr" eaLnBrk="1" hangingPunct="1"/>
            <a:r>
              <a:rPr lang="ru-RU" altLang="ru-RU" b="1" dirty="0" smtClean="0">
                <a:solidFill>
                  <a:srgbClr val="7030A0"/>
                </a:solidFill>
              </a:rPr>
              <a:t>Большинство приемов византийской мозаики используется и в современных мозаичных композициях. Использование смальты, фон, образованный неровностями смальтовых кубиков, ровные контуры границ объектов и фона – это классика мозаики, классика Византии.</a:t>
            </a:r>
          </a:p>
          <a:p>
            <a:pPr eaLnBrk="1" hangingPunct="1"/>
            <a:endParaRPr lang="ru-RU" altLang="ru-RU" dirty="0" smtClean="0"/>
          </a:p>
        </p:txBody>
      </p:sp>
      <p:pic>
        <p:nvPicPr>
          <p:cNvPr id="23554" name="Picture 2" descr="https://cs3.livemaster.ru/zhurnalfoto/5/8/c/1411281528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52"/>
            <a:ext cx="5357850" cy="377639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   конец !!!!!!!!!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5602" name="Picture 2" descr="https://ds04.infourok.ru/uploads/ex/09e2/000476b1-2b993972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345251" cy="475893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План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1)Что такое </a:t>
            </a:r>
            <a:r>
              <a:rPr lang="ru-RU" altLang="ru-RU" dirty="0" smtClean="0">
                <a:solidFill>
                  <a:schemeClr val="accent2">
                    <a:lumMod val="75000"/>
                  </a:schemeClr>
                </a:solidFill>
              </a:rPr>
              <a:t>«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мозаика </a:t>
            </a:r>
            <a:r>
              <a:rPr lang="ru-RU" altLang="ru-RU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r>
              <a:rPr lang="ru-RU" altLang="ru-RU" dirty="0" smtClean="0">
                <a:solidFill>
                  <a:srgbClr val="FFFF00"/>
                </a:solidFill>
              </a:rPr>
              <a:t> </a:t>
            </a:r>
            <a:r>
              <a:rPr lang="ru-RU" altLang="ru-RU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2)Происхождение Византийской мозаики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altLang="ru-RU" dirty="0" smtClean="0">
                <a:solidFill>
                  <a:schemeClr val="accent2">
                    <a:lumMod val="75000"/>
                  </a:schemeClr>
                </a:solidFill>
              </a:rPr>
              <a:t>3)Что представляет собой византийская мозаика?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4)Материалы для византийской мозаики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5)Особенности византийского стиля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altLang="ru-RU" dirty="0" smtClean="0">
                <a:solidFill>
                  <a:schemeClr val="accent2">
                    <a:lumMod val="75000"/>
                  </a:schemeClr>
                </a:solidFill>
              </a:rPr>
              <a:t>6)Древние образцы византийских мозаик</a:t>
            </a:r>
            <a:r>
              <a:rPr lang="en-US" alt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chemeClr val="accent3">
                    <a:lumMod val="75000"/>
                  </a:schemeClr>
                </a:solidFill>
              </a:rPr>
              <a:t>              Что такое « мозаика» ?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6" descr="vizantiiskaia_mozaika_4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1357298"/>
            <a:ext cx="4367213" cy="4357688"/>
          </a:xfrm>
          <a:prstGeom prst="rect">
            <a:avLst/>
          </a:prstGeom>
        </p:spPr>
      </p:pic>
      <p:sp>
        <p:nvSpPr>
          <p:cNvPr id="6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786314" y="1428736"/>
            <a:ext cx="4040188" cy="44561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Мозаика</a:t>
            </a:r>
            <a:r>
              <a:rPr lang="ru-RU" sz="2800" dirty="0" smtClean="0">
                <a:solidFill>
                  <a:srgbClr val="7030A0"/>
                </a:solidFill>
              </a:rPr>
              <a:t> - изображение или узор, выполненные из однородных или различных по материалу частиц (камень, смальта, керамическая плитка и др.).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Происхождение византийской мозаики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4" name="Picture 7" descr="Detail of a mosaic icon of Christ from Hagia Sophia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295400"/>
            <a:ext cx="3382963" cy="4572000"/>
          </a:xfrm>
          <a:prstGeom prst="rect">
            <a:avLst/>
          </a:prstGeom>
          <a:noFill/>
        </p:spPr>
      </p:pic>
      <p:sp>
        <p:nvSpPr>
          <p:cNvPr id="5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3810000" y="1219200"/>
            <a:ext cx="5257800" cy="4724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solidFill>
                  <a:srgbClr val="7030A0"/>
                </a:solidFill>
              </a:rPr>
              <a:t>История восходит  к </a:t>
            </a:r>
            <a:r>
              <a:rPr lang="en-US" sz="2000" dirty="0" smtClean="0">
                <a:solidFill>
                  <a:srgbClr val="7030A0"/>
                </a:solidFill>
              </a:rPr>
              <a:t>III</a:t>
            </a:r>
            <a:r>
              <a:rPr lang="ru-RU" sz="2000" dirty="0" smtClean="0">
                <a:solidFill>
                  <a:srgbClr val="7030A0"/>
                </a:solidFill>
              </a:rPr>
              <a:t> или </a:t>
            </a:r>
            <a:r>
              <a:rPr lang="en-US" sz="2000" dirty="0" smtClean="0">
                <a:solidFill>
                  <a:srgbClr val="7030A0"/>
                </a:solidFill>
              </a:rPr>
              <a:t>IV</a:t>
            </a:r>
            <a:r>
              <a:rPr lang="ru-RU" sz="2000" dirty="0" smtClean="0">
                <a:solidFill>
                  <a:srgbClr val="7030A0"/>
                </a:solidFill>
              </a:rPr>
              <a:t> веку нашей эры.  Именно этим временем датируются одни из самых древних образцов мозаики. Интересно, что искусство это было в самом расцвете в </a:t>
            </a:r>
            <a:r>
              <a:rPr lang="en-US" sz="2000" dirty="0" smtClean="0">
                <a:solidFill>
                  <a:srgbClr val="7030A0"/>
                </a:solidFill>
              </a:rPr>
              <a:t>VI</a:t>
            </a:r>
            <a:r>
              <a:rPr lang="ru-RU" sz="2000" dirty="0" smtClean="0">
                <a:solidFill>
                  <a:srgbClr val="7030A0"/>
                </a:solidFill>
              </a:rPr>
              <a:t> и </a:t>
            </a:r>
            <a:r>
              <a:rPr lang="en-US" sz="2000" dirty="0" smtClean="0">
                <a:solidFill>
                  <a:srgbClr val="7030A0"/>
                </a:solidFill>
              </a:rPr>
              <a:t>VII</a:t>
            </a:r>
            <a:r>
              <a:rPr lang="ru-RU" sz="2000" dirty="0" smtClean="0">
                <a:solidFill>
                  <a:srgbClr val="7030A0"/>
                </a:solidFill>
              </a:rPr>
              <a:t> веках, а затем было возрождено и постоянно использовалось на протяжении периода с </a:t>
            </a:r>
            <a:r>
              <a:rPr lang="en-US" sz="2000" dirty="0" smtClean="0">
                <a:solidFill>
                  <a:srgbClr val="7030A0"/>
                </a:solidFill>
              </a:rPr>
              <a:t>IX</a:t>
            </a:r>
            <a:r>
              <a:rPr lang="ru-RU" sz="2000" dirty="0" smtClean="0">
                <a:solidFill>
                  <a:srgbClr val="7030A0"/>
                </a:solidFill>
              </a:rPr>
              <a:t> по </a:t>
            </a:r>
            <a:r>
              <a:rPr lang="en-US" sz="2000" dirty="0" smtClean="0">
                <a:solidFill>
                  <a:srgbClr val="7030A0"/>
                </a:solidFill>
              </a:rPr>
              <a:t>XIV</a:t>
            </a:r>
            <a:r>
              <a:rPr lang="ru-RU" sz="2000" dirty="0" smtClean="0">
                <a:solidFill>
                  <a:srgbClr val="7030A0"/>
                </a:solidFill>
              </a:rPr>
              <a:t> век. </a:t>
            </a:r>
            <a:endParaRPr lang="en-US" sz="2000" dirty="0" smtClean="0">
              <a:solidFill>
                <a:srgbClr val="7030A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>
                <a:solidFill>
                  <a:srgbClr val="002060"/>
                </a:solidFill>
              </a:rPr>
              <a:t>В основном образцы этого искусства представляют сюжеты на библейскую тему, следовательно многие из них располагаются в различных религиозных зданиях.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chemeClr val="accent3">
                    <a:lumMod val="75000"/>
                  </a:schemeClr>
                </a:solidFill>
              </a:rPr>
              <a:t>Что представляет собой византийская мозаика?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6386" name="Picture 2" descr="http://art-school.pro/wp-content/uploads/2016/12/Byzantinischer_Mosaizist_des_5._Jahrhunderts_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4001164" cy="3000396"/>
          </a:xfrm>
          <a:prstGeom prst="rect">
            <a:avLst/>
          </a:prstGeom>
          <a:noFill/>
        </p:spPr>
      </p:pic>
      <p:sp>
        <p:nvSpPr>
          <p:cNvPr id="5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3733800" y="1500174"/>
            <a:ext cx="5410200" cy="472440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0400" dirty="0" smtClean="0">
                <a:solidFill>
                  <a:srgbClr val="7030A0"/>
                </a:solidFill>
              </a:rPr>
              <a:t>Это древнее искусство составления из мелких одинаковых частиц какого-то образа или картины. Как правило, так выполнены большие картины, которые предназначены на то, что на них будут смотреть на большом расстоянии.                                                 В таком случае картина будет отличаться неровностями, которые как- будто оживляют изображение,    а также поверхность картины будет казаться издалека бархатистой.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dirty="0" smtClean="0">
                <a:solidFill>
                  <a:schemeClr val="accent3">
                    <a:lumMod val="75000"/>
                  </a:schemeClr>
                </a:solidFill>
              </a:rPr>
              <a:t>Что представляет собой византийская мозаика? 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1571612"/>
            <a:ext cx="4876800" cy="4876800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ru-RU" altLang="ru-RU" sz="2600" dirty="0" smtClean="0">
                <a:solidFill>
                  <a:srgbClr val="002060"/>
                </a:solidFill>
              </a:rPr>
              <a:t>Византийская мозаика – это прежде всего мозаика из смальты.                        Именно византийцы разработали технологию производства смальты, благодаря которой это относительно экономичное и простое в обращении стекло стало основным материалом в монументальной живописи</a:t>
            </a:r>
            <a:r>
              <a:rPr lang="ru-RU" altLang="ru-RU" sz="2600" dirty="0" smtClean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18434" name="Picture 2" descr="http://www.serendipitymosaics.com.au/wp-content/uploads/2015/09/MF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357298"/>
            <a:ext cx="3994383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Материалы для византийской мозаики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429124" cy="5105400"/>
          </a:xfrm>
        </p:spPr>
        <p:txBody>
          <a:bodyPr>
            <a:normAutofit fontScale="77500" lnSpcReduction="2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altLang="ru-RU" b="1" dirty="0" smtClean="0">
                <a:solidFill>
                  <a:srgbClr val="7030A0"/>
                </a:solidFill>
              </a:rPr>
              <a:t>Смальта</a:t>
            </a:r>
            <a:r>
              <a:rPr lang="ru-RU" altLang="ru-RU" dirty="0" smtClean="0">
                <a:solidFill>
                  <a:srgbClr val="7030A0"/>
                </a:solidFill>
              </a:rPr>
              <a:t>.                                    По сути, этот материал был стеклом,   в которое добавляли частицы металлов для придания ему определенных оттенков.                              Так с добавлением золота, стекло приобретало золотой блеск.                                    Именно этот блеск, побудил многих мастеров выбирать золотую мозаику для фона картин.</a:t>
            </a:r>
          </a:p>
        </p:txBody>
      </p:sp>
      <p:pic>
        <p:nvPicPr>
          <p:cNvPr id="5" name="Picture 8" descr="ravenn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857752" y="1571612"/>
            <a:ext cx="3790950" cy="47942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Материалы для византийской мозаики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9458" name="Picture 2" descr="http://tnu.podelise.ru/pars_docs/refs/342/341044/341044_html_m5e31d3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4430605" cy="3143272"/>
          </a:xfrm>
          <a:prstGeom prst="rect">
            <a:avLst/>
          </a:prstGeom>
          <a:noFill/>
        </p:spPr>
      </p:pic>
      <p:sp>
        <p:nvSpPr>
          <p:cNvPr id="5" name="Содержимое 5"/>
          <p:cNvSpPr>
            <a:spLocks noGrp="1"/>
          </p:cNvSpPr>
          <p:nvPr>
            <p:ph sz="half" idx="4294967295"/>
          </p:nvPr>
        </p:nvSpPr>
        <p:spPr>
          <a:xfrm>
            <a:off x="4648200" y="1524000"/>
            <a:ext cx="4343400" cy="4830763"/>
          </a:xfrm>
          <a:prstGeom prst="rect">
            <a:avLst/>
          </a:prstGeom>
        </p:spPr>
        <p:txBody>
          <a:bodyPr/>
          <a:lstStyle/>
          <a:p>
            <a:pPr algn="ctr" eaLnBrk="1" hangingPunct="1"/>
            <a:r>
              <a:rPr lang="ru-RU" altLang="ru-RU" sz="2800" dirty="0" smtClean="0">
                <a:solidFill>
                  <a:srgbClr val="002060"/>
                </a:solidFill>
              </a:rPr>
              <a:t>Ещё в расплавленную массу смальты добавляли в разных соотношениях медь и ртуть.                        Так древние мастера добивались того, что частички мозаики приобретали различные оттенки, необходимые для создания композиции.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Материалы для византийской мозаики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sz="half" idx="1"/>
          </p:nvPr>
        </p:nvSpPr>
        <p:spPr>
          <a:xfrm>
            <a:off x="30163" y="1676400"/>
            <a:ext cx="4327523" cy="4724400"/>
          </a:xfrm>
        </p:spPr>
        <p:txBody>
          <a:bodyPr>
            <a:normAutofit fontScale="85000" lnSpcReduction="20000"/>
          </a:bodyPr>
          <a:lstStyle/>
          <a:p>
            <a:pPr algn="ctr" eaLnBrk="1" hangingPunct="1"/>
            <a:r>
              <a:rPr lang="ru-RU" altLang="ru-RU" dirty="0" smtClean="0">
                <a:solidFill>
                  <a:srgbClr val="7030A0"/>
                </a:solidFill>
              </a:rPr>
              <a:t>Византийцы с помощью простых инструментов элементам мозаики придавали элементарные геометрические формы, удобные для укладки в мозаичное полотно.              И все же основным мозаичным элементом стали кубики .</a:t>
            </a:r>
          </a:p>
        </p:txBody>
      </p:sp>
      <p:pic>
        <p:nvPicPr>
          <p:cNvPr id="21506" name="Picture 2" descr="http://plitka-sk.ru/assets/images/article_pig/stati-2/stati-3/150_14906159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442474"/>
            <a:ext cx="4051554" cy="341528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</TotalTime>
  <Words>500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Franklin Gothic Book</vt:lpstr>
      <vt:lpstr>Franklin Gothic Medium</vt:lpstr>
      <vt:lpstr>Times New Roman</vt:lpstr>
      <vt:lpstr>Wingdings 2</vt:lpstr>
      <vt:lpstr>Трек</vt:lpstr>
      <vt:lpstr>       Византийская мозаика   </vt:lpstr>
      <vt:lpstr>                            План</vt:lpstr>
      <vt:lpstr>              Что такое « мозаика» ?</vt:lpstr>
      <vt:lpstr>Происхождение византийской мозаики </vt:lpstr>
      <vt:lpstr>Что представляет собой византийская мозаика? </vt:lpstr>
      <vt:lpstr>Что представляет собой византийская мозаика? </vt:lpstr>
      <vt:lpstr>Материалы для византийской мозаики </vt:lpstr>
      <vt:lpstr>Материалы для византийской мозаики</vt:lpstr>
      <vt:lpstr>Материалы для византийской мозаики</vt:lpstr>
      <vt:lpstr>Особенности византийского стиля</vt:lpstr>
      <vt:lpstr>Древние сохранившиеся образцы византийских мозаик</vt:lpstr>
      <vt:lpstr>Презентация PowerPoint</vt:lpstr>
      <vt:lpstr>                           конец !!!!!!!!!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Византийская мозаика</dc:title>
  <dc:creator>Ирина Болдычева</dc:creator>
  <cp:lastModifiedBy>Ирина Болдычева</cp:lastModifiedBy>
  <cp:revision>6</cp:revision>
  <dcterms:modified xsi:type="dcterms:W3CDTF">2017-10-04T06:25:15Z</dcterms:modified>
</cp:coreProperties>
</file>