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4"/>
  </p:notesMasterIdLst>
  <p:sldIdLst>
    <p:sldId id="257" r:id="rId2"/>
    <p:sldId id="263" r:id="rId3"/>
    <p:sldId id="265" r:id="rId4"/>
    <p:sldId id="266" r:id="rId5"/>
    <p:sldId id="261" r:id="rId6"/>
    <p:sldId id="262" r:id="rId7"/>
    <p:sldId id="267" r:id="rId8"/>
    <p:sldId id="279" r:id="rId9"/>
    <p:sldId id="268" r:id="rId10"/>
    <p:sldId id="276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4" autoAdjust="0"/>
    <p:restoredTop sz="94660"/>
  </p:normalViewPr>
  <p:slideViewPr>
    <p:cSldViewPr>
      <p:cViewPr varScale="1">
        <p:scale>
          <a:sx n="74" d="100"/>
          <a:sy n="7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03701-9C3A-405C-8C90-FDCEB592C851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03F46-6C0A-4F5C-87FB-71EB404856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774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2">
              <a:lumMod val="60000"/>
              <a:lumOff val="40000"/>
            </a:schemeClr>
          </a:fgClr>
          <a:bgClr>
            <a:schemeClr val="bg2">
              <a:lumMod val="9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4D7038-5A54-43B5-B340-86AC546735D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ACEDA29-386C-4E11-B758-710B3DC78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130875"/>
            <a:ext cx="8718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Звук и буква А</a:t>
            </a:r>
            <a:endParaRPr lang="ru-RU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75684" y="2996952"/>
            <a:ext cx="47020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Calibri" pitchFamily="34" charset="0"/>
                <a:cs typeface="Calibri" pitchFamily="34" charset="0"/>
              </a:rPr>
              <a:t>Работу выполнила </a:t>
            </a:r>
          </a:p>
          <a:p>
            <a:pPr algn="ctr">
              <a:spcBef>
                <a:spcPct val="50000"/>
              </a:spcBef>
            </a:pPr>
            <a:r>
              <a:rPr lang="ru-RU" sz="2000" dirty="0">
                <a:latin typeface="Calibri" pitchFamily="34" charset="0"/>
                <a:cs typeface="Calibri" pitchFamily="34" charset="0"/>
              </a:rPr>
              <a:t>учитель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-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логопед ГБДОУ № 131</a:t>
            </a:r>
          </a:p>
          <a:p>
            <a:pPr algn="ctr"/>
            <a:r>
              <a:rPr lang="ru-RU" sz="2000" dirty="0">
                <a:latin typeface="Calibri" pitchFamily="34" charset="0"/>
                <a:cs typeface="Calibri" pitchFamily="34" charset="0"/>
              </a:rPr>
              <a:t>Величко Надежда  Валентиновна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22997" y="645280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  <a:cs typeface="Calibri" pitchFamily="34" charset="0"/>
              </a:rPr>
              <a:t>Санкт – Петербург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2017 г.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http://img.labirint.ru/images/books2/72076/scrn_big_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488" y="1912243"/>
            <a:ext cx="3600400" cy="451962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4197" y="1040302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Материал к занятию по ознакомлению детей старшего возраста со звуком и буквой А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7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4536504" cy="6462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58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ics.livejournal.com/ege_legko/pic/0005xb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347" y="652752"/>
            <a:ext cx="1877542" cy="244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dobrieskazki.ru/dobroe/a-bukva_colou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633907"/>
            <a:ext cx="1800200" cy="247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ww.samru.ru/content/Image/News/otorvis_vse/gadalka/raznoe/bukva_a_zoloto2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620688"/>
            <a:ext cx="2016224" cy="248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0" name="Picture 28" descr="http://cs1.clodo.ru/v1/CLODO_746a9634582a462d915fc7973fa901e3/upload-6efa8e5c8c15d82fd883cf68bd251fd4/blog/d1d/d1d04b4bc1a63b3094f865efcefae9e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347" y="3840479"/>
            <a:ext cx="7227061" cy="208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99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9430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Список литературы и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Интернет-ресурсов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916832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З.Е. </a:t>
            </a:r>
            <a:r>
              <a:rPr lang="ru-RU" dirty="0" err="1" smtClean="0"/>
              <a:t>Агранович</a:t>
            </a:r>
            <a:r>
              <a:rPr lang="ru-RU" dirty="0" smtClean="0"/>
              <a:t> «Сборник домашних заданий»</a:t>
            </a:r>
          </a:p>
          <a:p>
            <a:r>
              <a:rPr lang="ru-RU" dirty="0" smtClean="0"/>
              <a:t>С-Пб «ДЕТСТВО-ПРЕСС» 2004</a:t>
            </a:r>
          </a:p>
          <a:p>
            <a:endParaRPr lang="ru-RU" dirty="0"/>
          </a:p>
          <a:p>
            <a:r>
              <a:rPr lang="ru-RU" dirty="0" smtClean="0"/>
              <a:t>И.А. Быкова «Обучение детей грамоте в игровой форме»</a:t>
            </a:r>
          </a:p>
          <a:p>
            <a:r>
              <a:rPr lang="ru-RU" dirty="0" smtClean="0"/>
              <a:t>С-Пб «ДЕТСТВО-ПРЕСС» </a:t>
            </a:r>
            <a:r>
              <a:rPr lang="en-US" dirty="0" smtClean="0"/>
              <a:t>2006</a:t>
            </a:r>
          </a:p>
          <a:p>
            <a:endParaRPr lang="en-US" dirty="0" smtClean="0"/>
          </a:p>
          <a:p>
            <a:r>
              <a:rPr lang="ru-RU" dirty="0" smtClean="0"/>
              <a:t>Е. </a:t>
            </a:r>
            <a:r>
              <a:rPr lang="ru-RU" dirty="0" err="1" smtClean="0"/>
              <a:t>Бортникова</a:t>
            </a:r>
            <a:r>
              <a:rPr lang="ru-RU" dirty="0" smtClean="0"/>
              <a:t> «Чудо-</a:t>
            </a:r>
            <a:r>
              <a:rPr lang="ru-RU" dirty="0" err="1" smtClean="0"/>
              <a:t>обучайка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Екатеринбург «ЛИТУР» 2005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en-US" dirty="0"/>
              <a:t>http://images.yandex.ru</a:t>
            </a:r>
            <a:r>
              <a:rPr lang="en-US" dirty="0" smtClean="0"/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40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V="1">
            <a:off x="3707904" y="1278052"/>
            <a:ext cx="45719" cy="494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528" y="140384"/>
            <a:ext cx="7596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2094" y="1772816"/>
            <a:ext cx="94330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lvl="2" indent="-45720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/>
                </a:solidFill>
              </a:rPr>
              <a:t>Знакомство со звуком </a:t>
            </a:r>
            <a:r>
              <a:rPr lang="en-US" sz="2800" i="1" dirty="0" smtClean="0">
                <a:solidFill>
                  <a:schemeClr val="tx2"/>
                </a:solidFill>
              </a:rPr>
              <a:t>[</a:t>
            </a:r>
            <a:r>
              <a:rPr lang="ru-RU" sz="2800" i="1" dirty="0" smtClean="0">
                <a:solidFill>
                  <a:schemeClr val="tx2"/>
                </a:solidFill>
              </a:rPr>
              <a:t>а</a:t>
            </a:r>
            <a:r>
              <a:rPr lang="en-US" sz="2800" i="1" dirty="0" smtClean="0">
                <a:solidFill>
                  <a:schemeClr val="tx2"/>
                </a:solidFill>
              </a:rPr>
              <a:t>]</a:t>
            </a:r>
            <a:endParaRPr lang="ru-RU" sz="2800" i="1" dirty="0" smtClean="0">
              <a:solidFill>
                <a:schemeClr val="tx2"/>
              </a:solidFill>
            </a:endParaRPr>
          </a:p>
          <a:p>
            <a:pPr marL="1371600" lvl="2" indent="-45720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/>
                </a:solidFill>
              </a:rPr>
              <a:t>«Назови слова со звуком </a:t>
            </a:r>
            <a:r>
              <a:rPr lang="en-US" sz="2800" i="1" dirty="0" smtClean="0">
                <a:solidFill>
                  <a:schemeClr val="tx2"/>
                </a:solidFill>
              </a:rPr>
              <a:t>[</a:t>
            </a:r>
            <a:r>
              <a:rPr lang="ru-RU" sz="2800" i="1" dirty="0" smtClean="0">
                <a:solidFill>
                  <a:schemeClr val="tx2"/>
                </a:solidFill>
              </a:rPr>
              <a:t>а</a:t>
            </a:r>
            <a:r>
              <a:rPr lang="en-US" sz="2800" i="1" dirty="0" smtClean="0">
                <a:solidFill>
                  <a:schemeClr val="tx2"/>
                </a:solidFill>
              </a:rPr>
              <a:t>]</a:t>
            </a:r>
            <a:r>
              <a:rPr lang="ru-RU" sz="2800" i="1" dirty="0" smtClean="0">
                <a:solidFill>
                  <a:schemeClr val="tx2"/>
                </a:solidFill>
              </a:rPr>
              <a:t>»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/>
                </a:solidFill>
              </a:rPr>
              <a:t>«Четвёртый лишний»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/>
                </a:solidFill>
              </a:rPr>
              <a:t>Пальчиковая гимнастика</a:t>
            </a:r>
            <a:endParaRPr lang="ru-RU" sz="2800" i="1" dirty="0">
              <a:solidFill>
                <a:schemeClr val="tx2"/>
              </a:solidFill>
            </a:endParaRPr>
          </a:p>
          <a:p>
            <a:pPr marL="1371600" lvl="2" indent="-45720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/>
                </a:solidFill>
              </a:rPr>
              <a:t>Отгадай загадку, назови первый звук в словах-отгадках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/>
                </a:solidFill>
              </a:rPr>
              <a:t>Знакомство с буквой А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tx2"/>
                </a:solidFill>
              </a:rPr>
              <a:t>Список литературы и Интернет-ресурсов</a:t>
            </a:r>
            <a:endParaRPr lang="ru-RU" sz="2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2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8936" y="476672"/>
            <a:ext cx="6195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Знакомство </a:t>
            </a:r>
            <a:r>
              <a:rPr lang="ru-RU" sz="4000" dirty="0">
                <a:solidFill>
                  <a:srgbClr val="002060"/>
                </a:solidFill>
              </a:rPr>
              <a:t>со звуком [а</a:t>
            </a:r>
            <a:r>
              <a:rPr lang="ru-RU" sz="4000" dirty="0" smtClean="0">
                <a:solidFill>
                  <a:srgbClr val="002060"/>
                </a:solidFill>
              </a:rPr>
              <a:t>]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://baiwh.com/images/cryingbab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540764"/>
            <a:ext cx="3806048" cy="389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67572" y="5595493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«А-а-а!»</a:t>
            </a:r>
            <a:endParaRPr lang="ru-RU" sz="3200" dirty="0"/>
          </a:p>
        </p:txBody>
      </p:sp>
      <p:pic>
        <p:nvPicPr>
          <p:cNvPr id="1026" name="Picture 2" descr="http://ea4.ru/images/stati_pics/odin-god-do-shkoly-gramota-5-1312356954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604" y="1288763"/>
            <a:ext cx="2232248" cy="436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5816" y="5438728"/>
            <a:ext cx="431036" cy="215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23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10761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«Назови слова со звуком </a:t>
            </a:r>
            <a:r>
              <a:rPr lang="en-US" sz="4000" dirty="0" smtClean="0">
                <a:solidFill>
                  <a:srgbClr val="002060"/>
                </a:solidFill>
              </a:rPr>
              <a:t>[</a:t>
            </a:r>
            <a:r>
              <a:rPr lang="ru-RU" sz="4000" dirty="0" smtClean="0">
                <a:solidFill>
                  <a:srgbClr val="002060"/>
                </a:solidFill>
              </a:rPr>
              <a:t>а</a:t>
            </a:r>
            <a:r>
              <a:rPr lang="en-US" sz="4000" dirty="0" smtClean="0">
                <a:solidFill>
                  <a:srgbClr val="002060"/>
                </a:solidFill>
              </a:rPr>
              <a:t>]</a:t>
            </a:r>
            <a:r>
              <a:rPr lang="ru-RU" sz="4000" dirty="0" smtClean="0">
                <a:solidFill>
                  <a:srgbClr val="002060"/>
                </a:solidFill>
              </a:rPr>
              <a:t>»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076" name="Picture 4" descr="http://pictures.ucoz.ru/_ph/4/5088972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843" y="1262293"/>
            <a:ext cx="7648314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22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7400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«Какая картинка лишняя</a:t>
            </a:r>
            <a:r>
              <a:rPr lang="en-US" sz="4000" dirty="0" smtClean="0">
                <a:solidFill>
                  <a:srgbClr val="002060"/>
                </a:solidFill>
              </a:rPr>
              <a:t>?</a:t>
            </a:r>
            <a:r>
              <a:rPr lang="ru-RU" sz="4000" dirty="0" smtClean="0">
                <a:solidFill>
                  <a:srgbClr val="002060"/>
                </a:solidFill>
              </a:rPr>
              <a:t>»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planetiphone.ru/appstore/b_597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783" y="1412773"/>
            <a:ext cx="2171423" cy="217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cs4302.vk.com/u8620368/137729376/x_34a9734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412777"/>
            <a:ext cx="2207038" cy="217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koalenok-i-co.narod.ru/img/ananas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1814" y="4034254"/>
            <a:ext cx="2102879" cy="206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s02.radikal.ru/i175/1005/b9/7a8dce2e4940t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06137" y="1412775"/>
            <a:ext cx="2092845" cy="217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img.vcene.ua/product/86/8608/860832/photo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72" y="4034255"/>
            <a:ext cx="2190570" cy="213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://vsedetyam.com.ua/upload/catalog/galery/2709/1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5553" y="4034255"/>
            <a:ext cx="2145556" cy="213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http://s54.radikal.ru/i143/0904/6a/99ee5cd65449x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138" y="4034255"/>
            <a:ext cx="2092845" cy="206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4" name="Picture 28" descr="http://subscribe.ru/archive/comp.design.risuem/200711/19070649.html/abrikos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21814" y="1412776"/>
            <a:ext cx="2102879" cy="217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1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1968" y="18253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Упражнение для пальчиков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989" y="1085401"/>
            <a:ext cx="3960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Мы делили апельсин;</a:t>
            </a:r>
          </a:p>
          <a:p>
            <a:r>
              <a:rPr lang="ru-RU" sz="2400" dirty="0" smtClean="0"/>
              <a:t>Много нас, а он один.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Эта долька – для ежа, </a:t>
            </a:r>
          </a:p>
          <a:p>
            <a:r>
              <a:rPr lang="ru-RU" sz="2400" dirty="0" smtClean="0"/>
              <a:t>Эта долька – для стрижа, </a:t>
            </a:r>
          </a:p>
          <a:p>
            <a:r>
              <a:rPr lang="ru-RU" sz="2400" dirty="0" smtClean="0"/>
              <a:t>Эта долька – для утят, </a:t>
            </a:r>
          </a:p>
          <a:p>
            <a:r>
              <a:rPr lang="ru-RU" sz="2400" dirty="0" smtClean="0"/>
              <a:t>Эта долька – для котят, </a:t>
            </a:r>
          </a:p>
          <a:p>
            <a:r>
              <a:rPr lang="ru-RU" sz="2400" dirty="0" smtClean="0"/>
              <a:t>Эта долька для бобра, </a:t>
            </a:r>
          </a:p>
          <a:p>
            <a:r>
              <a:rPr lang="ru-RU" sz="2400" dirty="0" smtClean="0"/>
              <a:t>А для волка – кожура.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42452" y="1148551"/>
            <a:ext cx="39604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На каждое слово сжимать пальцы рук в кулачок.</a:t>
            </a:r>
          </a:p>
          <a:p>
            <a:endParaRPr lang="ru-RU" dirty="0"/>
          </a:p>
          <a:p>
            <a:endParaRPr lang="ru-RU" dirty="0" smtClean="0"/>
          </a:p>
          <a:p>
            <a:pPr algn="ctr"/>
            <a:endParaRPr lang="ru-RU" i="1" dirty="0" smtClean="0"/>
          </a:p>
          <a:p>
            <a:pPr algn="ctr"/>
            <a:r>
              <a:rPr lang="ru-RU" i="1" dirty="0" smtClean="0"/>
              <a:t>Левой рукой поочерёдно загибать пальцы правой руки.</a:t>
            </a:r>
            <a:endParaRPr lang="ru-RU" i="1" dirty="0"/>
          </a:p>
        </p:txBody>
      </p:sp>
      <p:pic>
        <p:nvPicPr>
          <p:cNvPr id="5122" name="Picture 2" descr="http://www.baby.ru/storage/b/1/9/0/25625935.7551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2452" y="3395896"/>
            <a:ext cx="4238693" cy="31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25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Отгадай загадки и назови первый звук в словах-отгадках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812" y="2047236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Стою на крыше</a:t>
            </a:r>
          </a:p>
          <a:p>
            <a:r>
              <a:rPr lang="ru-RU" sz="2000" dirty="0" smtClean="0"/>
              <a:t>Всех труб выше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2033588"/>
            <a:ext cx="3825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Сам алый, сахарный,</a:t>
            </a:r>
          </a:p>
          <a:p>
            <a:r>
              <a:rPr lang="ru-RU" sz="2000" dirty="0" smtClean="0"/>
              <a:t>Кафтан зелёный, бархатный.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2947700"/>
            <a:ext cx="41171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Это старый наш знакомый:</a:t>
            </a:r>
          </a:p>
          <a:p>
            <a:r>
              <a:rPr lang="ru-RU" sz="2000" dirty="0"/>
              <a:t>Он живет на крыше дома –</a:t>
            </a:r>
          </a:p>
          <a:p>
            <a:r>
              <a:rPr lang="ru-RU" sz="2000" dirty="0" smtClean="0"/>
              <a:t>Он </a:t>
            </a:r>
            <a:r>
              <a:rPr lang="ru-RU" sz="2000" dirty="0"/>
              <a:t>летает на охоту</a:t>
            </a:r>
          </a:p>
          <a:p>
            <a:r>
              <a:rPr lang="ru-RU" sz="2000" dirty="0"/>
              <a:t>За лягушками к болоту.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2040" y="2947699"/>
            <a:ext cx="4205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Дом по улице идет,</a:t>
            </a:r>
          </a:p>
          <a:p>
            <a:r>
              <a:rPr lang="ru-RU" sz="2000" dirty="0"/>
              <a:t>На работу нас везет.</a:t>
            </a:r>
          </a:p>
          <a:p>
            <a:r>
              <a:rPr lang="ru-RU" sz="2000" dirty="0"/>
              <a:t>Не на курьих тонких ножках,</a:t>
            </a:r>
          </a:p>
          <a:p>
            <a:r>
              <a:rPr lang="ru-RU" sz="2000" dirty="0"/>
              <a:t>А в резиновых сапожках.</a:t>
            </a:r>
          </a:p>
        </p:txBody>
      </p:sp>
      <p:pic>
        <p:nvPicPr>
          <p:cNvPr id="6146" name="Picture 2" descr="http://bse.sci-lib.com/pictures/15/01/2257431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580896"/>
            <a:ext cx="1872208" cy="187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s11440.userapi.com/g32279739/a_65b020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712" y="4570286"/>
            <a:ext cx="2229036" cy="188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s9466.vkontakte.ru/u738431/-14/x_d428e9d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3866" y="4570286"/>
            <a:ext cx="1739054" cy="188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fulloffers.files.wordpress.com/2011/06/watermelon.jpg?w=244&amp;h=2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869" y="4587668"/>
            <a:ext cx="1912831" cy="186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97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igrosad.ru/published/publicdata/IGROSA87SHOP/attachments/SC/products_pictures/22060-2_e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000108"/>
            <a:ext cx="3837469" cy="543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72842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Составь слово из первых звуков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8144" y="1124743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Шар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2712545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Юла   </a:t>
            </a:r>
            <a:r>
              <a:rPr lang="ru-RU" dirty="0" smtClean="0">
                <a:latin typeface="Courier New"/>
                <a:cs typeface="Courier New"/>
              </a:rPr>
              <a:t>[л']=[л]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410657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Кит     </a:t>
            </a:r>
            <a:r>
              <a:rPr lang="ru-RU" dirty="0" smtClean="0">
                <a:latin typeface="Courier New"/>
                <a:cs typeface="Courier New"/>
              </a:rPr>
              <a:t>[т']=[т]</a:t>
            </a: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55071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</a:t>
            </a:r>
            <a:r>
              <a:rPr lang="en-US" dirty="0" smtClean="0"/>
              <a:t>     </a:t>
            </a:r>
            <a:r>
              <a:rPr lang="en-US" dirty="0" smtClean="0">
                <a:latin typeface="Courier New"/>
                <a:cs typeface="Courier New"/>
              </a:rPr>
              <a:t>[</a:t>
            </a:r>
            <a:r>
              <a:rPr lang="ru-RU" dirty="0" smtClean="0">
                <a:latin typeface="Courier New"/>
                <a:cs typeface="Courier New"/>
              </a:rPr>
              <a:t>а]=[о]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06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10761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Знакомство с буквой А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1472" y="2547191"/>
            <a:ext cx="4752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Нарисуем уголок, 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осредине – поясок.</a:t>
            </a:r>
          </a:p>
          <a:p>
            <a:r>
              <a:rPr lang="ru-RU" sz="3200" dirty="0" smtClean="0"/>
              <a:t>Познакомиться пришла</a:t>
            </a:r>
          </a:p>
          <a:p>
            <a:r>
              <a:rPr lang="ru-RU" sz="3200" dirty="0" smtClean="0"/>
              <a:t>Буква </a:t>
            </a:r>
            <a:r>
              <a:rPr lang="ru-RU" sz="3200" dirty="0" smtClean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7172" name="Picture 4" descr="http://tapisarevskaya.rusedu.net/gallery/1415/bukva_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825" y="1700808"/>
            <a:ext cx="4049677" cy="404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0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429</TotalTime>
  <Words>314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51</cp:revision>
  <dcterms:created xsi:type="dcterms:W3CDTF">2012-02-27T06:28:47Z</dcterms:created>
  <dcterms:modified xsi:type="dcterms:W3CDTF">2017-12-02T20:12:35Z</dcterms:modified>
</cp:coreProperties>
</file>