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70" r:id="rId3"/>
    <p:sldId id="262" r:id="rId4"/>
    <p:sldId id="267" r:id="rId5"/>
    <p:sldId id="264" r:id="rId6"/>
    <p:sldId id="266" r:id="rId7"/>
    <p:sldId id="265" r:id="rId8"/>
    <p:sldId id="261" r:id="rId9"/>
    <p:sldId id="260" r:id="rId10"/>
    <p:sldId id="269" r:id="rId11"/>
    <p:sldId id="263" r:id="rId12"/>
    <p:sldId id="25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7400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9765450-6B9B-4AC8-A7A4-B35065496341}" type="datetimeFigureOut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A2089FA-4DEC-4CE5-ACF8-205A437E61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93461CE-946A-40CD-AE42-B8CF82FAE2D9}" type="datetimeFigureOut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87A7176-5111-49C4-B76D-2FC4936135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81EEA-831E-4749-ACEE-858B016ABA15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EFC8A-AF83-4C85-8F8F-2BE95B470B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5760B-54D8-4FF2-AC1F-F31C94C71304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A306A-35CB-47C8-8C6C-8164979196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24D8F-0325-4663-B774-2762DAD9CDBC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F6B1C-8DE9-45CF-A01A-5DA6050ECB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0B087-0BFD-4A27-9E1A-B2F117D8BD94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76F59-D024-4938-BFDE-89F0732F28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08E99-D7CA-4661-B2E9-6FCF7F8D3FDD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4D3C8-127E-4E2E-B5AE-128563ACD4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105DC-FA44-4A18-BCDA-B79E9CD28859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16B76-5563-444A-AE39-60D456C43B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8C034-FCD1-4466-82A7-D68DE6D15CEE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B187B-EE1B-4CF8-A211-3257F9FB0D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E71EF-72BC-4B3D-87DB-C3B138E4E0CF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8387D-C0DE-44E2-888C-4573E70D8A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5B568-87E7-470C-832D-4CC0E9E9548C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F0BF1-2269-4024-9E1C-C9E820EE09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61DD-7393-4A7B-B65F-D5A33F1F60E3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F6631-891E-4F7A-A8F8-B145920CF6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7C249-1298-4789-8AB3-22EA8BC479B0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F5BD-7E2E-4F38-83BB-E04C1537F6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BB35F7-21C9-4E06-A334-D49E00D1D92C}" type="datetime1">
              <a:rPr lang="ru-RU"/>
              <a:pPr>
                <a:defRPr/>
              </a:pPr>
              <a:t>31.03.2013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1FADBB-2711-43D1-B4E8-49FFEE4D3D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gallerix.ru/pic/_EX/2037947957/348345947.jpeg" TargetMode="External"/><Relationship Id="rId13" Type="http://schemas.openxmlformats.org/officeDocument/2006/relationships/image" Target="../media/image8.gif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image" Target="../media/image7.jpeg"/><Relationship Id="rId2" Type="http://schemas.openxmlformats.org/officeDocument/2006/relationships/hyperlink" Target="http://gallerix.ru/pic/_EX/2037947957/170147705.jpe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allerix.ru/pic/_EX/2037947957/420718383.jpe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gallerix.ru/pic/_EX/2037947957/337991333.jpeg" TargetMode="External"/><Relationship Id="rId4" Type="http://schemas.openxmlformats.org/officeDocument/2006/relationships/hyperlink" Target="http://gallerix.ru/pic/_EX/2037947957/340820312.jpeg" TargetMode="External"/><Relationship Id="rId9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a/a7/BogdanovBelsky_UstnySchet.jpg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10.pn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gallerix.ru/pic/_EX/2037947957/921035766.jpeg" TargetMode="External"/><Relationship Id="rId7" Type="http://schemas.openxmlformats.org/officeDocument/2006/relationships/image" Target="../media/image3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wiz&amp;text=%D0%BF%D0%BE%D1%80%D1%82%D1%80%D0%B5%D1%82%20%D1%85%D1%83%D0%B4%D0%BE%D0%B6%D0%BD%D0%B8%D0%BA%D0%B0%20%D0%B2%D0%B0%D1%81%D0%BD%D0%B5%D1%86%D0%BE%D0%B2%D0%B0&amp;noreask=1&amp;img_url=http://img-fotki.yandex.ru/get/3804/med-yuliya.79/0_31e5a_5729985d_XL&amp;pos=1&amp;rpt=simage&amp;lr=64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earyou.ru/" TargetMode="External"/><Relationship Id="rId13" Type="http://schemas.openxmlformats.org/officeDocument/2006/relationships/hyperlink" Target="http://ru.wikipedia.org/wiki/%D3%F2%F0%EE_%E2_%F1%EE%F1%ED%EE%E2%EE%EC_%EB%E5%F1%F3" TargetMode="External"/><Relationship Id="rId18" Type="http://schemas.openxmlformats.org/officeDocument/2006/relationships/hyperlink" Target="http://www.artrussia.ru/russian" TargetMode="External"/><Relationship Id="rId3" Type="http://schemas.openxmlformats.org/officeDocument/2006/relationships/hyperlink" Target="http://www.peoples.ru/art" TargetMode="External"/><Relationship Id="rId7" Type="http://schemas.openxmlformats.org/officeDocument/2006/relationships/hyperlink" Target="http://starina.tverlib.ru/us-0122.htm" TargetMode="External"/><Relationship Id="rId12" Type="http://schemas.openxmlformats.org/officeDocument/2006/relationships/hyperlink" Target="http://ru.wikipedia.org/" TargetMode="External"/><Relationship Id="rId17" Type="http://schemas.openxmlformats.org/officeDocument/2006/relationships/hyperlink" Target="http://www.artrussia.ru/" TargetMode="External"/><Relationship Id="rId2" Type="http://schemas.openxmlformats.org/officeDocument/2006/relationships/hyperlink" Target="http://www.peoples.ru/" TargetMode="External"/><Relationship Id="rId16" Type="http://schemas.openxmlformats.org/officeDocument/2006/relationships/hyperlink" Target="http://ru.wikipedia.org/wiki/%D0%9C%D0%B0%D1%80%D1%82_(%D0%BA%D0%B0%D1%80%D1%82%D0%B8%D0%BD%D0%B0_%D0%9B%D0%B5%D0%B2%D0%B8%D1%82%D0%B0%D0%BD%D0%B0)" TargetMode="External"/><Relationship Id="rId20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rina.tverlib.ru/" TargetMode="External"/><Relationship Id="rId11" Type="http://schemas.openxmlformats.org/officeDocument/2006/relationships/hyperlink" Target="http://jivopis.org/repin-ilya-efimovich--burlaki-na-volge-ne-zhdali/" TargetMode="External"/><Relationship Id="rId5" Type="http://schemas.openxmlformats.org/officeDocument/2006/relationships/hyperlink" Target="http://www.peoples.ru/art/painter/nikolay_bogdanov-belsky/" TargetMode="External"/><Relationship Id="rId15" Type="http://schemas.openxmlformats.org/officeDocument/2006/relationships/hyperlink" Target="http://ru.wikipedia.org/wiki/%D0%9D%D0%B5%D0%B8%D0%B7%D0%B2%D0%B5%D1%81%D1%82%D0%BD%D0%B0%D1%8F_(%D0%BA%D0%B0%D1%80%D1%82%D0%B8%D0%BD%D0%B0)" TargetMode="External"/><Relationship Id="rId10" Type="http://schemas.openxmlformats.org/officeDocument/2006/relationships/hyperlink" Target="http://jivopis.org/" TargetMode="External"/><Relationship Id="rId19" Type="http://schemas.openxmlformats.org/officeDocument/2006/relationships/hyperlink" Target="http://www.artrussia.ru/russian/artists/bio.php?rarity=1&amp;about_p=1&amp;pic_id=469&amp;foa=f&amp;list=1" TargetMode="External"/><Relationship Id="rId4" Type="http://schemas.openxmlformats.org/officeDocument/2006/relationships/hyperlink" Target="http://www.peoples.ru/art/painter" TargetMode="External"/><Relationship Id="rId9" Type="http://schemas.openxmlformats.org/officeDocument/2006/relationships/hyperlink" Target="http://www.nearyou.ru/100kartin/100karrt_47.html" TargetMode="External"/><Relationship Id="rId14" Type="http://schemas.openxmlformats.org/officeDocument/2006/relationships/hyperlink" Target="http://ru.wikipedia.org/wiki/%D0%9C%D0%BE%D1%81%D0%BA%D0%BE%D0%B2%D1%81%D0%BA%D0%B8%D0%B9_%D0%B4%D0%B2%D0%BE%D1%80%D0%B8%D0%B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gallerix.ru/pic/_EX/2037947957/105081176.jpe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030.radikal.ru/1107/ae/d3aa4eee6925.jpg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0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8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lya-repin.ru/fotography/repin1.php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gallerix.ru/pic/_EX/2037947957/671453857.jpe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allerix.ru/pic/_EX/2037947957/608117675.jpeg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10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568952" cy="61926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Презентация 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«Золотая коллекция русской живописи»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>
              <a:buFontTx/>
              <a:buNone/>
            </a:pPr>
            <a:r>
              <a:rPr lang="ru-RU" b="1" dirty="0" smtClean="0">
                <a:solidFill>
                  <a:srgbClr val="660033"/>
                </a:solidFill>
              </a:rPr>
              <a:t>Выполнила: Чередниченко Татьяна Ивановна,           учитель начальных классов </a:t>
            </a:r>
          </a:p>
          <a:p>
            <a:pPr algn="just">
              <a:buFontTx/>
              <a:buNone/>
            </a:pPr>
            <a:r>
              <a:rPr lang="ru-RU" b="1" dirty="0" smtClean="0">
                <a:solidFill>
                  <a:srgbClr val="660033"/>
                </a:solidFill>
              </a:rPr>
              <a:t> </a:t>
            </a:r>
            <a:r>
              <a:rPr lang="ru-RU" b="1" dirty="0" smtClean="0">
                <a:solidFill>
                  <a:srgbClr val="660033"/>
                </a:solidFill>
              </a:rPr>
              <a:t>                         </a:t>
            </a:r>
            <a:r>
              <a:rPr lang="ru-RU" b="1" dirty="0" smtClean="0">
                <a:solidFill>
                  <a:srgbClr val="660033"/>
                </a:solidFill>
              </a:rPr>
              <a:t>МБОУ «СОШ №92»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76F59-D024-4938-BFDE-89F0732F284E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pic>
        <p:nvPicPr>
          <p:cNvPr id="7" name="Рисунок 6" descr="МЯСОЕДОВ Григорий - Страдная пора (Косцы). 200 русских живописцев">
            <a:hlinkClick r:id="rId2" tgtFrame="&quot;_blank&quot;" tooltip="&quot;МЯСОЕДОВ Григорий - Страдная пора (Косцы). 200 русских живописцев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2750185" cy="159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КУСТОДИЕВ Борис - На террасе. 200 русских живописцев">
            <a:hlinkClick r:id="rId4" tgtFrame="&quot;_blank&quot;" tooltip="&quot;КУСТОДИЕВ Борис - На террасе. 200 русских живописцев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284984"/>
            <a:ext cx="1733550" cy="196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КРЫЖИЦКИЙ Константин - Ранний снег. 200 русских живописцев">
            <a:hlinkClick r:id="rId6" tgtFrame="&quot;_blank&quot;" tooltip="&quot;КРЫЖИЦКИЙ Константин - Ранний снег. 200 русских живописцев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3284984"/>
            <a:ext cx="2952328" cy="195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КЛЕВЕР Юлий - Зимний пейзаж с избушкой. 1. 200 русских живописцев">
            <a:hlinkClick r:id="rId8" tgtFrame="&quot;_blank&quot;" tooltip="&quot;КЛЕВЕР Юлий - Зимний пейзаж с избушкой. 1. 200 русских живописцев&quot;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0152" y="1484784"/>
            <a:ext cx="2736304" cy="169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БОРОВИКОВСКИЙ Владимир - Портрет императрицы Марии Фёдоровны. 200 русских живописцев">
            <a:hlinkClick r:id="rId10" tgtFrame="&quot;_blank&quot;" tooltip="&quot;БОРОВИКОВСКИЙ Владимир - Портрет императрицы Марии Фёдоровны. 200 русских живописцев&quot;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1920" y="1484784"/>
            <a:ext cx="149161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Антон\Desktop\439175415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44208" y="3284984"/>
            <a:ext cx="1944216" cy="193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274.photobucket.com/albums/jj278/shecrock/grafis/art.gif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28384" y="5589240"/>
            <a:ext cx="1021457" cy="103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26469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ru-RU" b="1" dirty="0" smtClean="0">
                <a:solidFill>
                  <a:srgbClr val="C00000"/>
                </a:solidFill>
              </a:rPr>
              <a:t>Н.П.Богданов-Бельский  "Устный счет" (1895)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Благородный                 </a:t>
            </a:r>
            <a:r>
              <a:rPr lang="ru-RU" b="1" i="1" u="sng" dirty="0" smtClean="0">
                <a:solidFill>
                  <a:srgbClr val="C00000"/>
                </a:solidFill>
              </a:rPr>
              <a:t>Доброта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ученик изобразил 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Учителя С.А.Рачинского. 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Выполненное с большой 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теплотой, искренностью 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произведение живо и естественно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передаёт обстановку деревенской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школы 19 века, творческую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атмосферу, царящую на занятие.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Каждый герой в эмоциональном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переживании. Письмо от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учительницы:</a:t>
            </a:r>
            <a:r>
              <a:rPr lang="ru-RU" sz="2400" b="1" i="1" dirty="0" smtClean="0">
                <a:solidFill>
                  <a:srgbClr val="C00000"/>
                </a:solidFill>
              </a:rPr>
              <a:t>“Вы у нас один! Писать детей умеют многие художники, писать в защиту детей умеете только Вы…”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76F59-D024-4938-BFDE-89F0732F284E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pic>
        <p:nvPicPr>
          <p:cNvPr id="6" name="Содержимое 8" descr="http://www.jpegshare.net/images/7f/10/7f1033e1025552819602aa64f4e6a3f5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148064" y="836712"/>
            <a:ext cx="374441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ile:BogdanovBelsky UstnySchet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908720"/>
            <a:ext cx="36004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-fotki.yandex.ru/get/6005/118487494.8f/0_71c65_37d3658a_XL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865268">
            <a:off x="3948458" y="1488866"/>
            <a:ext cx="1040187" cy="1376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0.liveinternet.ru/images/attach/c/0/37/794/37794113_Kopiya_Kopiya_Kopiya_m_1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19939">
            <a:off x="3852098" y="1727232"/>
            <a:ext cx="1253948" cy="965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2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85728"/>
            <a:ext cx="8604292" cy="6336704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 В.М. Васнецов «Спящая царевна» (1926).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C00000"/>
                </a:solidFill>
              </a:rPr>
              <a:t>Волшебство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76F59-D024-4938-BFDE-89F0732F284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7" name="Содержимое 8" descr="http://www.jpegshare.net/images/7f/10/7f1033e1025552819602aa64f4e6a3f5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357422" y="857232"/>
            <a:ext cx="634842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ВАСНЕЦОВ Виктор - Спящая царевна. 200 русских живописцев">
            <a:hlinkClick r:id="rId3" tgtFrame="&quot;_blank&quot;" tooltip="&quot;ВАСНЕЦОВ Виктор - Спящая царевна. 200 русских живописцев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928670"/>
            <a:ext cx="621510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-fotki.yandex.ru/get/6005/118487494.8f/0_71c65_37d3658a_XL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87221">
            <a:off x="751409" y="2121256"/>
            <a:ext cx="1322427" cy="202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6-tub-ru.yandex.net/i?id=29952141-59-72&amp;n=21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013216">
            <a:off x="763593" y="2153857"/>
            <a:ext cx="1257470" cy="189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14282" y="4500570"/>
            <a:ext cx="87154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40000"/>
                </a:solidFill>
              </a:rPr>
              <a:t>Очень живописно удалось передать В.М. Васнецову расслабленные позы спящих. А как разнообразны, непохожи их лица! В каждом лице - свой характер. Используя литературу, русский эпос,  Васнецов сумел создать настоящий шедевр художественного искусства. </a:t>
            </a:r>
            <a:endParaRPr lang="ru-RU" sz="2400" b="1" i="1" dirty="0">
              <a:solidFill>
                <a:srgbClr val="740000"/>
              </a:solidFill>
            </a:endParaRPr>
          </a:p>
        </p:txBody>
      </p:sp>
    </p:spTree>
  </p:cSld>
  <p:clrMapOvr>
    <a:masterClrMapping/>
  </p:clrMapOvr>
  <p:transition spd="slow" advClick="0" advTm="23000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B7C2A8-D4FE-497F-A062-EC54F693A348}" type="slidenum">
              <a:rPr lang="ru-RU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332656"/>
            <a:ext cx="8640960" cy="6192687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Литература:</a:t>
            </a:r>
          </a:p>
          <a:p>
            <a:pPr lvl="0">
              <a:buNone/>
            </a:pPr>
            <a:r>
              <a:rPr lang="ru-RU" sz="1800" i="1" dirty="0" smtClean="0">
                <a:solidFill>
                  <a:srgbClr val="740000"/>
                </a:solidFill>
              </a:rPr>
              <a:t>1.Виталий Манин. История русского пейзажа, Москва, 2002 год. </a:t>
            </a:r>
          </a:p>
          <a:p>
            <a:pPr lvl="0">
              <a:buNone/>
            </a:pPr>
            <a:r>
              <a:rPr lang="ru-RU" sz="1800" i="1" dirty="0" smtClean="0">
                <a:solidFill>
                  <a:srgbClr val="740000"/>
                </a:solidFill>
              </a:rPr>
              <a:t>2.Игорь Долгополов, "Мастера и шедевры". Издательство "Изобразительное Искусство", Москва, 1987 год. </a:t>
            </a:r>
          </a:p>
          <a:p>
            <a:pPr lvl="0">
              <a:buNone/>
            </a:pPr>
            <a:r>
              <a:rPr lang="ru-RU" sz="1800" i="1" dirty="0" smtClean="0">
                <a:solidFill>
                  <a:srgbClr val="740000"/>
                </a:solidFill>
              </a:rPr>
              <a:t>3.Популярная Художественная Энциклопедия. Издательство "Советская Энциклопедия", Москва, 1986 год. </a:t>
            </a:r>
          </a:p>
          <a:p>
            <a:pPr lvl="0">
              <a:buNone/>
            </a:pPr>
            <a:r>
              <a:rPr lang="ru-RU" sz="1800" i="1" dirty="0" smtClean="0">
                <a:solidFill>
                  <a:srgbClr val="740000"/>
                </a:solidFill>
              </a:rPr>
              <a:t>4.И.К. Айвазовский. Документы и материалы. Издательство "</a:t>
            </a:r>
            <a:r>
              <a:rPr lang="ru-RU" sz="1800" i="1" dirty="0" err="1" smtClean="0">
                <a:solidFill>
                  <a:srgbClr val="740000"/>
                </a:solidFill>
              </a:rPr>
              <a:t>Айастан</a:t>
            </a:r>
            <a:r>
              <a:rPr lang="ru-RU" sz="1800" i="1" dirty="0" smtClean="0">
                <a:solidFill>
                  <a:srgbClr val="740000"/>
                </a:solidFill>
              </a:rPr>
              <a:t>", Ереван, 1967 год.</a:t>
            </a:r>
          </a:p>
          <a:p>
            <a:pPr lvl="0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Интернет ресурсы:</a:t>
            </a:r>
          </a:p>
          <a:p>
            <a:pPr>
              <a:buNone/>
            </a:pPr>
            <a:r>
              <a:rPr lang="ru-RU" sz="1800" dirty="0" err="1" smtClean="0">
                <a:hlinkClick r:id="rId2"/>
              </a:rPr>
              <a:t>peoples.ru</a:t>
            </a:r>
            <a:r>
              <a:rPr lang="ru-RU" sz="1800" dirty="0" smtClean="0"/>
              <a:t>›</a:t>
            </a:r>
            <a:r>
              <a:rPr lang="ru-RU" sz="1800" dirty="0" smtClean="0">
                <a:hlinkClick r:id="rId3"/>
              </a:rPr>
              <a:t>Искусство</a:t>
            </a:r>
            <a:r>
              <a:rPr lang="ru-RU" sz="1800" dirty="0" smtClean="0"/>
              <a:t>›</a:t>
            </a:r>
            <a:r>
              <a:rPr lang="ru-RU" sz="1800" dirty="0" smtClean="0">
                <a:hlinkClick r:id="rId4"/>
              </a:rPr>
              <a:t>Живопись</a:t>
            </a:r>
            <a:r>
              <a:rPr lang="ru-RU" sz="1800" dirty="0" smtClean="0"/>
              <a:t>›</a:t>
            </a:r>
            <a:r>
              <a:rPr lang="ru-RU" sz="1800" b="1" dirty="0" err="1" smtClean="0">
                <a:hlinkClick r:id="rId5"/>
              </a:rPr>
              <a:t>nikolay</a:t>
            </a:r>
            <a:r>
              <a:rPr lang="ru-RU" sz="1800" dirty="0" err="1" smtClean="0">
                <a:hlinkClick r:id="rId5"/>
              </a:rPr>
              <a:t>_</a:t>
            </a:r>
            <a:r>
              <a:rPr lang="ru-RU" sz="1800" b="1" dirty="0" err="1" smtClean="0">
                <a:hlinkClick r:id="rId5"/>
              </a:rPr>
              <a:t>bogdanov</a:t>
            </a:r>
            <a:r>
              <a:rPr lang="ru-RU" sz="1800" dirty="0" err="1" smtClean="0">
                <a:hlinkClick r:id="rId5"/>
              </a:rPr>
              <a:t>-</a:t>
            </a:r>
            <a:r>
              <a:rPr lang="ru-RU" sz="1800" b="1" dirty="0" err="1" smtClean="0">
                <a:hlinkClick r:id="rId5"/>
              </a:rPr>
              <a:t>belsky</a:t>
            </a:r>
            <a:endParaRPr lang="ru-RU" sz="1800" b="1" dirty="0" smtClean="0"/>
          </a:p>
          <a:p>
            <a:pPr>
              <a:buNone/>
            </a:pPr>
            <a:r>
              <a:rPr lang="ru-RU" sz="1800" dirty="0" err="1" smtClean="0">
                <a:hlinkClick r:id="rId6"/>
              </a:rPr>
              <a:t>starina.tverlib.ru</a:t>
            </a:r>
            <a:r>
              <a:rPr lang="ru-RU" sz="1800" dirty="0" smtClean="0"/>
              <a:t>›</a:t>
            </a:r>
            <a:r>
              <a:rPr lang="ru-RU" sz="1800" dirty="0" smtClean="0">
                <a:hlinkClick r:id="rId7"/>
              </a:rPr>
              <a:t>us-0122.htm</a:t>
            </a:r>
            <a:endParaRPr lang="ru-RU" sz="1800" dirty="0" smtClean="0"/>
          </a:p>
          <a:p>
            <a:pPr>
              <a:buNone/>
            </a:pPr>
            <a:r>
              <a:rPr lang="ru-RU" sz="1800" dirty="0" err="1" smtClean="0">
                <a:hlinkClick r:id="rId8"/>
              </a:rPr>
              <a:t>nearyou.ru</a:t>
            </a:r>
            <a:r>
              <a:rPr lang="ru-RU" sz="1800" dirty="0" smtClean="0"/>
              <a:t>›</a:t>
            </a:r>
            <a:r>
              <a:rPr lang="ru-RU" sz="1800" dirty="0" smtClean="0">
                <a:hlinkClick r:id="rId9"/>
              </a:rPr>
              <a:t>100kartin/100karrt_47.html</a:t>
            </a:r>
            <a:endParaRPr lang="ru-RU" sz="1800" dirty="0" smtClean="0"/>
          </a:p>
          <a:p>
            <a:pPr>
              <a:buNone/>
            </a:pPr>
            <a:r>
              <a:rPr lang="en-US" sz="1800" dirty="0" err="1" smtClean="0">
                <a:hlinkClick r:id="rId10"/>
              </a:rPr>
              <a:t>jivopis.org</a:t>
            </a:r>
            <a:r>
              <a:rPr lang="en-US" sz="1800" dirty="0" err="1" smtClean="0"/>
              <a:t>›</a:t>
            </a:r>
            <a:r>
              <a:rPr lang="en-US" sz="1800" b="1" dirty="0" err="1" smtClean="0">
                <a:hlinkClick r:id="rId11"/>
              </a:rPr>
              <a:t>repin</a:t>
            </a:r>
            <a:r>
              <a:rPr lang="en-US" sz="1800" dirty="0" err="1" smtClean="0">
                <a:hlinkClick r:id="rId11"/>
              </a:rPr>
              <a:t>-</a:t>
            </a:r>
            <a:r>
              <a:rPr lang="en-US" sz="1800" b="1" dirty="0" err="1" smtClean="0">
                <a:hlinkClick r:id="rId11"/>
              </a:rPr>
              <a:t>ilya</a:t>
            </a:r>
            <a:r>
              <a:rPr lang="en-US" sz="1800" dirty="0" smtClean="0">
                <a:hlinkClick r:id="rId11"/>
              </a:rPr>
              <a:t>…</a:t>
            </a:r>
            <a:r>
              <a:rPr lang="en-US" sz="1800" b="1" dirty="0" err="1" smtClean="0">
                <a:hlinkClick r:id="rId11"/>
              </a:rPr>
              <a:t>burlaki</a:t>
            </a:r>
            <a:r>
              <a:rPr lang="en-US" sz="1800" dirty="0" smtClean="0">
                <a:hlinkClick r:id="rId11"/>
              </a:rPr>
              <a:t>-</a:t>
            </a:r>
            <a:r>
              <a:rPr lang="en-US" sz="1800" b="1" dirty="0" err="1" smtClean="0">
                <a:hlinkClick r:id="rId11"/>
              </a:rPr>
              <a:t>na</a:t>
            </a:r>
            <a:r>
              <a:rPr lang="en-US" sz="1800" dirty="0" smtClean="0">
                <a:hlinkClick r:id="rId11"/>
              </a:rPr>
              <a:t>-</a:t>
            </a:r>
            <a:r>
              <a:rPr lang="en-US" sz="1800" b="1" dirty="0" err="1" smtClean="0">
                <a:hlinkClick r:id="rId11"/>
              </a:rPr>
              <a:t>volge</a:t>
            </a:r>
            <a:r>
              <a:rPr lang="en-US" sz="1800" dirty="0" smtClean="0">
                <a:hlinkClick r:id="rId11"/>
              </a:rPr>
              <a:t>-ne-</a:t>
            </a:r>
            <a:r>
              <a:rPr lang="en-US" sz="1800" dirty="0" err="1" smtClean="0">
                <a:hlinkClick r:id="rId11"/>
              </a:rPr>
              <a:t>zhdali</a:t>
            </a:r>
            <a:r>
              <a:rPr lang="en-US" sz="1800" dirty="0" smtClean="0">
                <a:hlinkClick r:id="rId11"/>
              </a:rPr>
              <a:t>/</a:t>
            </a:r>
            <a:endParaRPr lang="ru-RU" sz="1800" dirty="0" smtClean="0"/>
          </a:p>
          <a:p>
            <a:pPr>
              <a:buNone/>
            </a:pPr>
            <a:r>
              <a:rPr lang="ru-RU" sz="1800" dirty="0" err="1" smtClean="0">
                <a:hlinkClick r:id="rId12"/>
              </a:rPr>
              <a:t>ru.wikipedia.org</a:t>
            </a:r>
            <a:r>
              <a:rPr lang="ru-RU" sz="1800" dirty="0" smtClean="0"/>
              <a:t>›</a:t>
            </a:r>
            <a:r>
              <a:rPr lang="ru-RU" sz="1800" b="1" dirty="0" smtClean="0">
                <a:hlinkClick r:id="rId13"/>
              </a:rPr>
              <a:t>Утро</a:t>
            </a:r>
            <a:r>
              <a:rPr lang="ru-RU" sz="1800" dirty="0" smtClean="0">
                <a:hlinkClick r:id="rId13"/>
              </a:rPr>
              <a:t> </a:t>
            </a:r>
            <a:r>
              <a:rPr lang="ru-RU" sz="1800" b="1" dirty="0" smtClean="0">
                <a:hlinkClick r:id="rId13"/>
              </a:rPr>
              <a:t>в</a:t>
            </a:r>
            <a:r>
              <a:rPr lang="ru-RU" sz="1800" dirty="0" smtClean="0">
                <a:hlinkClick r:id="rId13"/>
              </a:rPr>
              <a:t> </a:t>
            </a:r>
            <a:r>
              <a:rPr lang="ru-RU" sz="1800" b="1" dirty="0" smtClean="0">
                <a:hlinkClick r:id="rId13"/>
              </a:rPr>
              <a:t>сосновом</a:t>
            </a:r>
            <a:r>
              <a:rPr lang="ru-RU" sz="1800" dirty="0" smtClean="0">
                <a:hlinkClick r:id="rId13"/>
              </a:rPr>
              <a:t> </a:t>
            </a:r>
            <a:r>
              <a:rPr lang="ru-RU" sz="1800" b="1" dirty="0" smtClean="0">
                <a:hlinkClick r:id="rId13"/>
              </a:rPr>
              <a:t>лесу</a:t>
            </a:r>
            <a:endParaRPr lang="ru-RU" sz="1800" b="1" dirty="0" smtClean="0"/>
          </a:p>
          <a:p>
            <a:pPr>
              <a:buNone/>
            </a:pPr>
            <a:r>
              <a:rPr lang="ru-RU" sz="1800" dirty="0" err="1" smtClean="0">
                <a:hlinkClick r:id="rId12"/>
              </a:rPr>
              <a:t>ru.wikipedia.org</a:t>
            </a:r>
            <a:r>
              <a:rPr lang="ru-RU" sz="1800" dirty="0" smtClean="0"/>
              <a:t>›</a:t>
            </a:r>
            <a:r>
              <a:rPr lang="ru-RU" sz="1800" b="1" dirty="0" smtClean="0">
                <a:hlinkClick r:id="rId14"/>
              </a:rPr>
              <a:t>Московский</a:t>
            </a:r>
            <a:r>
              <a:rPr lang="ru-RU" sz="1800" dirty="0" smtClean="0">
                <a:hlinkClick r:id="rId14"/>
              </a:rPr>
              <a:t> </a:t>
            </a:r>
            <a:r>
              <a:rPr lang="ru-RU" sz="1800" b="1" dirty="0" smtClean="0">
                <a:hlinkClick r:id="rId14"/>
              </a:rPr>
              <a:t>дворик</a:t>
            </a:r>
            <a:endParaRPr lang="ru-RU" sz="1800" dirty="0" smtClean="0"/>
          </a:p>
          <a:p>
            <a:pPr>
              <a:buNone/>
            </a:pPr>
            <a:r>
              <a:rPr lang="ru-RU" sz="1800" dirty="0" err="1" smtClean="0">
                <a:hlinkClick r:id="rId12"/>
              </a:rPr>
              <a:t>ru.wikipedia.org</a:t>
            </a:r>
            <a:r>
              <a:rPr lang="ru-RU" sz="1800" dirty="0" smtClean="0"/>
              <a:t>›</a:t>
            </a:r>
            <a:r>
              <a:rPr lang="ru-RU" sz="1800" dirty="0" err="1" smtClean="0">
                <a:hlinkClick r:id="rId15"/>
              </a:rPr>
              <a:t>wiki</a:t>
            </a:r>
            <a:r>
              <a:rPr lang="ru-RU" sz="1800" dirty="0" smtClean="0">
                <a:hlinkClick r:id="rId15"/>
              </a:rPr>
              <a:t>/</a:t>
            </a:r>
            <a:r>
              <a:rPr lang="ru-RU" sz="1800" b="1" dirty="0" err="1" smtClean="0">
                <a:hlinkClick r:id="rId15"/>
              </a:rPr>
              <a:t>Неизвестная</a:t>
            </a:r>
            <a:r>
              <a:rPr lang="ru-RU" sz="1800" dirty="0" err="1" smtClean="0">
                <a:hlinkClick r:id="rId15"/>
              </a:rPr>
              <a:t>_</a:t>
            </a:r>
            <a:r>
              <a:rPr lang="ru-RU" sz="1800" dirty="0" smtClean="0">
                <a:hlinkClick r:id="rId15"/>
              </a:rPr>
              <a:t>(картина)</a:t>
            </a:r>
            <a:endParaRPr lang="ru-RU" sz="1800" dirty="0" smtClean="0"/>
          </a:p>
          <a:p>
            <a:pPr>
              <a:buNone/>
            </a:pPr>
            <a:r>
              <a:rPr lang="ru-RU" sz="1800" dirty="0" err="1" smtClean="0">
                <a:hlinkClick r:id="rId12"/>
              </a:rPr>
              <a:t>ru.wikipedia.org</a:t>
            </a:r>
            <a:r>
              <a:rPr lang="ru-RU" sz="1800" dirty="0" smtClean="0"/>
              <a:t>›</a:t>
            </a:r>
            <a:r>
              <a:rPr lang="ru-RU" sz="1800" dirty="0" err="1" smtClean="0">
                <a:hlinkClick r:id="rId16"/>
              </a:rPr>
              <a:t>wiki</a:t>
            </a:r>
            <a:r>
              <a:rPr lang="ru-RU" sz="1800" dirty="0" smtClean="0">
                <a:hlinkClick r:id="rId16"/>
              </a:rPr>
              <a:t>/</a:t>
            </a:r>
            <a:r>
              <a:rPr lang="ru-RU" sz="1800" b="1" dirty="0" err="1" smtClean="0">
                <a:hlinkClick r:id="rId16"/>
              </a:rPr>
              <a:t>Март</a:t>
            </a:r>
            <a:r>
              <a:rPr lang="ru-RU" sz="1800" dirty="0" err="1" smtClean="0">
                <a:hlinkClick r:id="rId16"/>
              </a:rPr>
              <a:t>_</a:t>
            </a:r>
            <a:r>
              <a:rPr lang="ru-RU" sz="1800" dirty="0" smtClean="0">
                <a:hlinkClick r:id="rId16"/>
              </a:rPr>
              <a:t>(</a:t>
            </a:r>
            <a:r>
              <a:rPr lang="ru-RU" sz="1800" dirty="0" err="1" smtClean="0">
                <a:hlinkClick r:id="rId16"/>
              </a:rPr>
              <a:t>картина_</a:t>
            </a:r>
            <a:r>
              <a:rPr lang="ru-RU" sz="1800" b="1" dirty="0" err="1" smtClean="0">
                <a:hlinkClick r:id="rId16"/>
              </a:rPr>
              <a:t>Левитана</a:t>
            </a:r>
            <a:r>
              <a:rPr lang="ru-RU" sz="1800" dirty="0" smtClean="0">
                <a:hlinkClick r:id="rId16"/>
              </a:rPr>
              <a:t>)</a:t>
            </a:r>
            <a:endParaRPr lang="ru-RU" sz="1800" dirty="0" smtClean="0"/>
          </a:p>
          <a:p>
            <a:pPr>
              <a:buNone/>
            </a:pPr>
            <a:r>
              <a:rPr lang="ru-RU" sz="1800" dirty="0" err="1" smtClean="0">
                <a:hlinkClick r:id="rId17"/>
              </a:rPr>
              <a:t>artrussia.ru</a:t>
            </a:r>
            <a:r>
              <a:rPr lang="ru-RU" sz="1800" dirty="0" smtClean="0"/>
              <a:t>›</a:t>
            </a:r>
            <a:r>
              <a:rPr lang="ru-RU" sz="1800" dirty="0" smtClean="0">
                <a:hlinkClick r:id="rId18"/>
              </a:rPr>
              <a:t>Искусство России</a:t>
            </a:r>
            <a:r>
              <a:rPr lang="ru-RU" sz="1800" dirty="0" smtClean="0"/>
              <a:t>›</a:t>
            </a:r>
            <a:r>
              <a:rPr lang="ru-RU" sz="1800" dirty="0" smtClean="0">
                <a:hlinkClick r:id="rId19"/>
              </a:rPr>
              <a:t>…/bio.php?about_p=1&amp;foa…</a:t>
            </a: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content.foto.mail.ru/mail/ritassumgaita/_animated/i-5139.gif"/>
          <p:cNvPicPr/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940152" y="3284984"/>
            <a:ext cx="252028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26469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К.П.Брюллов «Последний день Помпеи»(1833).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         </a:t>
            </a:r>
            <a:r>
              <a:rPr lang="ru-RU" b="1" u="sng" dirty="0" smtClean="0">
                <a:solidFill>
                  <a:srgbClr val="740000"/>
                </a:solidFill>
              </a:rPr>
              <a:t>Шедевр.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</a:t>
            </a:r>
            <a:r>
              <a:rPr lang="ru-RU" sz="2000" b="1" i="1" dirty="0" smtClean="0">
                <a:solidFill>
                  <a:srgbClr val="660033"/>
                </a:solidFill>
              </a:rPr>
              <a:t>С лета 1827, когда Брюллов  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660033"/>
                </a:solidFill>
              </a:rPr>
              <a:t>                                                                                              впервые посетил раскопки             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660033"/>
                </a:solidFill>
              </a:rPr>
              <a:t>                                                                                             Помпеи,  в нем зреет 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660033"/>
                </a:solidFill>
              </a:rPr>
              <a:t>грандиозный замысел монументальной исторической картины.</a:t>
            </a:r>
            <a:r>
              <a:rPr lang="ru-RU" sz="2000" dirty="0" smtClean="0">
                <a:solidFill>
                  <a:srgbClr val="660033"/>
                </a:solidFill>
              </a:rPr>
              <a:t> </a:t>
            </a:r>
            <a:r>
              <a:rPr lang="ru-RU" sz="2000" b="1" i="1" dirty="0" smtClean="0">
                <a:solidFill>
                  <a:srgbClr val="660033"/>
                </a:solidFill>
              </a:rPr>
              <a:t>Брюллов построил картину как отдельные эпизоды, на первый взгляд не связанные между собой. Связь становится ясной лишь при одновременном охвате взглядом всех групп, всей картины.</a:t>
            </a:r>
            <a:r>
              <a:rPr lang="ru-RU" sz="2000" dirty="0" smtClean="0">
                <a:solidFill>
                  <a:srgbClr val="660033"/>
                </a:solidFill>
              </a:rPr>
              <a:t> </a:t>
            </a:r>
            <a:r>
              <a:rPr lang="ru-RU" sz="2000" b="1" i="1" dirty="0" smtClean="0">
                <a:solidFill>
                  <a:srgbClr val="660033"/>
                </a:solidFill>
              </a:rPr>
              <a:t>К. Брюллов выбрал один из самых трудных способов его композиционного построения, а именно: </a:t>
            </a:r>
            <a:r>
              <a:rPr lang="ru-RU" sz="2000" b="1" i="1" dirty="0" err="1" smtClean="0">
                <a:solidFill>
                  <a:srgbClr val="660033"/>
                </a:solidFill>
              </a:rPr>
              <a:t>свето</a:t>
            </a:r>
            <a:r>
              <a:rPr lang="ru-RU" sz="2000" dirty="0" smtClean="0">
                <a:solidFill>
                  <a:srgbClr val="660033"/>
                </a:solidFill>
              </a:rPr>
              <a:t> </a:t>
            </a:r>
            <a:r>
              <a:rPr lang="ru-RU" sz="2000" b="1" i="1" dirty="0" smtClean="0">
                <a:solidFill>
                  <a:srgbClr val="660033"/>
                </a:solidFill>
              </a:rPr>
              <a:t>– теневой и пространственный.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76F59-D024-4938-BFDE-89F0732F284E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6" name="Содержимое 8" descr="http://www.jpegshare.net/images/7f/10/7f1033e1025552819602aa64f4e6a3f5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23528" y="1124744"/>
            <a:ext cx="525658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-fotki.yandex.ru/get/6005/118487494.8f/0_71c65_37d3658a_X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822069">
            <a:off x="6231679" y="1719609"/>
            <a:ext cx="1563471" cy="118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РЮЛЛОВ Карл - Последний день Помпеи. 200 русских живописцев">
            <a:hlinkClick r:id="rId4" tgtFrame="&quot;_blank&quot;" tooltip="&quot;БРЮЛЛОВ Карл - Последний день Помпеи. 200 русских живописцев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196752"/>
            <a:ext cx="511256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-fotki.yandex.ru/get/3608/med-yuliya.54/0_2c95f_987c20d0_XL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61191">
            <a:off x="6500911" y="1612137"/>
            <a:ext cx="1033608" cy="14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3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336704"/>
          </a:xfrm>
        </p:spPr>
        <p:txBody>
          <a:bodyPr anchor="t"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b="1" dirty="0" smtClean="0">
                <a:solidFill>
                  <a:srgbClr val="C00000"/>
                </a:solidFill>
              </a:rPr>
              <a:t>И.К. Айвазовский «Девятый вал» (1850).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      </a:t>
            </a:r>
            <a:r>
              <a:rPr lang="ru-RU" sz="2800" b="1" u="sng" dirty="0" smtClean="0">
                <a:solidFill>
                  <a:srgbClr val="C00000"/>
                </a:solidFill>
              </a:rPr>
              <a:t>Реализм</a:t>
            </a:r>
            <a:endParaRPr lang="ru-RU" b="1" u="sng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660033"/>
                </a:solidFill>
              </a:rPr>
              <a:t>Противостояние людей и стихии — вот тема картины.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660033"/>
                </a:solidFill>
              </a:rPr>
              <a:t>Могучим усилием воображения и творческой памяти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660033"/>
                </a:solidFill>
              </a:rPr>
              <a:t>И.К.Айвазовский создал правдивый и впечатляющий образ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660033"/>
                </a:solidFill>
              </a:rPr>
              <a:t>разгневанной природы. Такого реализма, никто в его    время в изображении морских стихий достичь не мог.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76F59-D024-4938-BFDE-89F0732F284E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6" name="Содержимое 8" descr="http://www.jpegshare.net/images/7f/10/7f1033e1025552819602aa64f4e6a3f5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83568" y="836712"/>
            <a:ext cx="583264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030.radikal.ru/1107/ae/d3aa4eee6925.jpg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908720"/>
            <a:ext cx="568863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-fotki.yandex.ru/get/6005/118487494.8f/0_71c65_37d3658a_XL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651440">
            <a:off x="6609065" y="2327570"/>
            <a:ext cx="2010333" cy="1513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rulex.ru/portret/40-00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75212">
            <a:off x="6928408" y="2147207"/>
            <a:ext cx="1384868" cy="1897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76F59-D024-4938-BFDE-89F0732F284E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14282" y="142852"/>
            <a:ext cx="8715436" cy="642942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 В.Г.Перов "Охотники на привале" (1871)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C00000"/>
                </a:solidFill>
              </a:rPr>
              <a:t>Юмористическая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C00000"/>
                </a:solidFill>
              </a:rPr>
              <a:t>разрядка.</a:t>
            </a: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36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2400" b="1" i="1" dirty="0" smtClean="0">
              <a:solidFill>
                <a:srgbClr val="74000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Главное в этом произведении: три охотника с их разными характеристиками. Картина интересна также сочетанием разных живописных жанров: бытовой сценки, пейзажа и даже натюрморта. Перов подробно выписывает охотничье снаряжение: ружья, рожок, подстреленного зайца, уток. Пейзаж же прекрасно передает поэзию русской осени.</a:t>
            </a:r>
          </a:p>
          <a:p>
            <a:pPr>
              <a:buNone/>
            </a:pPr>
            <a:endParaRPr lang="ru-RU" sz="24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" name="Содержимое 8" descr="http://www.jpegshare.net/images/7f/10/7f1033e1025552819602aa64f4e6a3f5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428992" y="714356"/>
            <a:ext cx="527685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Ohotniki.jpg (600x390, 141Kb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785794"/>
            <a:ext cx="514353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detskiysad.ru/art/big/perov/perov0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69770">
            <a:off x="1220686" y="1899368"/>
            <a:ext cx="1395510" cy="182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3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28654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И.Е.Репин «Бурлаки на Волге» (1873).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      </a:t>
            </a:r>
            <a:r>
              <a:rPr lang="ru-RU" sz="2400" b="1" u="sng" dirty="0" smtClean="0">
                <a:solidFill>
                  <a:srgbClr val="C00000"/>
                </a:solidFill>
              </a:rPr>
              <a:t>Впечатление</a:t>
            </a:r>
            <a:endParaRPr lang="ru-RU" b="1" u="sng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Бурлаки Репина – это специально подобранная им галерея ярких личностей. Каждый из них обладает индивидуальностью, характером, внутренним миром, биографией, психологией и собственным отношением к жизни. Такие сильные, яркие и цельные характеры невозможно просто выдумать, их нужно было сначала найти, понять и только потом писать.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76F59-D024-4938-BFDE-89F0732F284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6" name="Содержимое 8" descr="http://www.jpegshare.net/images/7f/10/7f1033e1025552819602aa64f4e6a3f5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85720" y="785794"/>
            <a:ext cx="6572296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-fotki.yandex.ru/get/6005/118487494.8f/0_71c65_37d3658a_X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29134">
            <a:off x="7044152" y="1824703"/>
            <a:ext cx="1543875" cy="198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РЕПИН Илья - Бурлаки на Волге. 200 русских живописцев">
            <a:hlinkClick r:id="rId4" tgtFrame="&quot;_blank&quot;" tooltip="&quot;РЕПИН Илья - Бурлаки на Волге. 200 русских живописцев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857232"/>
            <a:ext cx="642942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Репин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19597">
            <a:off x="7101600" y="1885513"/>
            <a:ext cx="1423569" cy="183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1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86544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В.Д.Поленов "Московский дворик" (1878)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                                             </a:t>
            </a:r>
            <a:r>
              <a:rPr lang="ru-RU" sz="2800" b="1" u="sng" dirty="0" smtClean="0">
                <a:solidFill>
                  <a:srgbClr val="C00000"/>
                </a:solidFill>
              </a:rPr>
              <a:t>Любовь.</a:t>
            </a:r>
            <a:endParaRPr lang="ru-RU" sz="3600" b="1" u="sng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2400" b="1" i="1" dirty="0" smtClean="0"/>
          </a:p>
          <a:p>
            <a:pPr algn="ctr">
              <a:buNone/>
            </a:pPr>
            <a:r>
              <a:rPr lang="ru-RU" sz="2400" b="1" i="1" dirty="0" smtClean="0"/>
              <a:t>                                                                      </a:t>
            </a:r>
            <a:r>
              <a:rPr lang="ru-RU" sz="2400" b="1" i="1" dirty="0" smtClean="0">
                <a:solidFill>
                  <a:srgbClr val="740000"/>
                </a:solidFill>
              </a:rPr>
              <a:t>Поленов так описывал      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                                                                    историю создания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                                                                         картины: «Я ходил  искал квартиру. Увидал записку, зашел посмотреть, и прямо из окна мне представился этот вид. Я тут же сел и написал его». Лошадь, куры, люди — все элементы композиционно расположены так, что ведут взгляд зрителя от одной «вехи» к другой. Противопоставление двух планов</a:t>
            </a:r>
          </a:p>
          <a:p>
            <a:pPr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76F59-D024-4938-BFDE-89F0732F284E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6" name="Содержимое 8" descr="http://www.jpegshare.net/images/7f/10/7f1033e1025552819602aa64f4e6a3f5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28596" y="857232"/>
            <a:ext cx="450059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-fotki.yandex.ru/get/6005/118487494.8f/0_71c65_37d3658a_X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87455">
            <a:off x="6718504" y="1029744"/>
            <a:ext cx="1585389" cy="218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нтон\Desktop\65577_pol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928670"/>
            <a:ext cx="435771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ruskline.ru/images/2006/316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36120">
            <a:off x="6791837" y="1100045"/>
            <a:ext cx="1444707" cy="2020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1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76F59-D024-4938-BFDE-89F0732F284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8654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</a:t>
            </a:r>
            <a:r>
              <a:rPr lang="ru-RU" sz="3600" b="1" dirty="0" smtClean="0">
                <a:solidFill>
                  <a:srgbClr val="C00000"/>
                </a:solidFill>
              </a:rPr>
              <a:t>И.Н.Крамской "Неизвестная" (1883).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C00000"/>
                </a:solidFill>
              </a:rPr>
              <a:t>Таинственность</a:t>
            </a: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      Картина является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       самым загадочным и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интригующим произведением Крамского.</a:t>
            </a:r>
            <a:r>
              <a:rPr lang="ru-RU" sz="2400" dirty="0" smtClean="0">
                <a:solidFill>
                  <a:srgbClr val="740000"/>
                </a:solidFill>
              </a:rPr>
              <a:t> </a:t>
            </a:r>
            <a:r>
              <a:rPr lang="ru-RU" sz="2400" b="1" i="1" dirty="0" smtClean="0">
                <a:solidFill>
                  <a:srgbClr val="740000"/>
                </a:solidFill>
              </a:rPr>
              <a:t>На полотне изображена молодая женщина, проезжающая в открытом экипаже по Аничкову мосту. Она одета по последней моде 1880 годов. </a:t>
            </a:r>
            <a:r>
              <a:rPr lang="ru-RU" sz="2400" dirty="0" smtClean="0">
                <a:solidFill>
                  <a:srgbClr val="740000"/>
                </a:solidFill>
              </a:rPr>
              <a:t>«</a:t>
            </a:r>
            <a:r>
              <a:rPr lang="ru-RU" sz="2400" b="1" i="1" dirty="0" smtClean="0">
                <a:solidFill>
                  <a:srgbClr val="740000"/>
                </a:solidFill>
              </a:rPr>
              <a:t>Неизвестная» до сих пор остаётся загадкой .Нигде художник  не оставил  упоминаний о личности незнакомки.</a:t>
            </a: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8" name="Содержимое 8" descr="http://www.jpegshare.net/images/7f/10/7f1033e1025552819602aa64f4e6a3f5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000496" y="785794"/>
            <a:ext cx="470535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liveinternet.ru/images/attach/3406/34067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857232"/>
            <a:ext cx="457203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az.lib.ru/img/c/comakion_a_i/text_0004/01_kramskoy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367872" flipV="1">
            <a:off x="1159055" y="1562875"/>
            <a:ext cx="1367093" cy="192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9000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40871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И.И.Шишкин  «Утро в сосновом лесу»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(1889).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C00000"/>
                </a:solidFill>
              </a:rPr>
              <a:t>Красота.</a:t>
            </a:r>
          </a:p>
          <a:p>
            <a:pPr>
              <a:buNone/>
            </a:pPr>
            <a:endParaRPr lang="ru-RU" b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660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Картина  художников </a:t>
            </a:r>
            <a:r>
              <a:rPr lang="ru-RU" sz="2400" b="1" i="1" u="sng" dirty="0" smtClean="0">
                <a:solidFill>
                  <a:srgbClr val="740000"/>
                </a:solidFill>
              </a:rPr>
              <a:t>И. Шишкина </a:t>
            </a:r>
            <a:r>
              <a:rPr lang="ru-RU" sz="2400" b="1" i="1" dirty="0" smtClean="0">
                <a:solidFill>
                  <a:srgbClr val="740000"/>
                </a:solidFill>
              </a:rPr>
              <a:t> и </a:t>
            </a:r>
            <a:r>
              <a:rPr lang="ru-RU" sz="2400" b="1" i="1" u="sng" dirty="0" smtClean="0">
                <a:solidFill>
                  <a:srgbClr val="740000"/>
                </a:solidFill>
              </a:rPr>
              <a:t>К. Савицкого</a:t>
            </a:r>
            <a:r>
              <a:rPr lang="ru-RU" sz="2400" b="1" i="1" dirty="0" smtClean="0">
                <a:solidFill>
                  <a:srgbClr val="740000"/>
                </a:solidFill>
              </a:rPr>
              <a:t>. Савицкий написал медведей, но коллекционер </a:t>
            </a:r>
            <a:r>
              <a:rPr lang="ru-RU" sz="2400" b="1" i="1" u="sng" dirty="0" smtClean="0">
                <a:solidFill>
                  <a:srgbClr val="740000"/>
                </a:solidFill>
              </a:rPr>
              <a:t> П.Третьяков</a:t>
            </a:r>
            <a:r>
              <a:rPr lang="ru-RU" sz="2400" b="1" i="1" dirty="0" smtClean="0">
                <a:solidFill>
                  <a:srgbClr val="740000"/>
                </a:solidFill>
              </a:rPr>
              <a:t> стёр его подпись, так что автором картины часто указывается один Шишкин. Однако истинной ценностью произведения является прекрасно выраженное состояние природы, увиденное </a:t>
            </a:r>
            <a:r>
              <a:rPr lang="ru-RU" sz="2400" b="1" i="1" u="sng" dirty="0" smtClean="0">
                <a:solidFill>
                  <a:srgbClr val="740000"/>
                </a:solidFill>
              </a:rPr>
              <a:t>И.Шишкиным</a:t>
            </a:r>
            <a:r>
              <a:rPr lang="ru-RU" sz="2400" b="1" i="1" dirty="0" smtClean="0">
                <a:solidFill>
                  <a:srgbClr val="740000"/>
                </a:solidFill>
              </a:rPr>
              <a:t> в </a:t>
            </a:r>
            <a:r>
              <a:rPr lang="ru-RU" sz="2400" b="1" i="1" u="sng" dirty="0" smtClean="0">
                <a:solidFill>
                  <a:srgbClr val="740000"/>
                </a:solidFill>
              </a:rPr>
              <a:t>Беловежской пуще</a:t>
            </a:r>
            <a:r>
              <a:rPr lang="ru-RU" sz="2400" b="1" i="1" dirty="0" smtClean="0">
                <a:solidFill>
                  <a:srgbClr val="740000"/>
                </a:solidFill>
              </a:rPr>
              <a:t>.</a:t>
            </a:r>
          </a:p>
          <a:p>
            <a:pPr>
              <a:buNone/>
            </a:pP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76F59-D024-4938-BFDE-89F0732F284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pic>
        <p:nvPicPr>
          <p:cNvPr id="6" name="Рисунок 5" descr="http://www.jpegshare.net/images/7f/10/7f1033e1025552819602aa64f4e6a3f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339750" y="836712"/>
            <a:ext cx="648072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ШИШКИН Иван - Утро в сосновом лесу. 200 русских живописцев">
            <a:hlinkClick r:id="rId3" tgtFrame="&quot;_blank&quot;" tooltip="&quot;ШИШКИН Иван - Утро в сосновом лесу. 200 русских живописцев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908720"/>
            <a:ext cx="633670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g-fotki.yandex.ru/get/6005/118487494.8f/0_71c65_37d3658a_XL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636390">
            <a:off x="182597" y="2115651"/>
            <a:ext cx="2133260" cy="152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g-fotki.yandex.ru/get/3709/med-yuliya.74/0_30a2c_eee62826_XL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209370" flipV="1">
            <a:off x="525621" y="1836097"/>
            <a:ext cx="1455889" cy="203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3000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36957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И.И.Левитан "Март" (1895).      </a:t>
            </a:r>
            <a:r>
              <a:rPr lang="ru-RU" b="1" u="sng" dirty="0" smtClean="0">
                <a:solidFill>
                  <a:srgbClr val="C00000"/>
                </a:solidFill>
              </a:rPr>
              <a:t>Чудеса.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740000"/>
                </a:solidFill>
              </a:rPr>
              <a:t>Оттенки снега, синие тени деревьев и голубое небо создают очень живописную картину — сюжет, который стал открытием в русской пейзажной живописи. Так </a:t>
            </a:r>
            <a:r>
              <a:rPr lang="ru-RU" sz="2400" b="1" i="1" dirty="0" err="1" smtClean="0">
                <a:solidFill>
                  <a:srgbClr val="740000"/>
                </a:solidFill>
              </a:rPr>
              <a:t>цветно</a:t>
            </a:r>
            <a:r>
              <a:rPr lang="ru-RU" sz="2400" b="1" i="1" dirty="0" smtClean="0">
                <a:solidFill>
                  <a:srgbClr val="740000"/>
                </a:solidFill>
              </a:rPr>
              <a:t> и живописно, с голубыми тенями, никто до него не писал снег, освещенный солнцем; никто так не изображал весеннее небо и деревья. 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                                                                          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76F59-D024-4938-BFDE-89F0732F284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6" name="Содержимое 8" descr="http://www.jpegshare.net/images/7f/10/7f1033e1025552819602aa64f4e6a3f5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43608" y="836712"/>
            <a:ext cx="561662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нтон\Desktop\6615728_levit_7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908720"/>
            <a:ext cx="547260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g-fotki.yandex.ru/get/6005/118487494.8f/0_71c65_37d3658a_XL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996176">
            <a:off x="6823592" y="1625628"/>
            <a:ext cx="2148176" cy="1507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mbdou59.ucoz.ru/avatar/files/4q/levit34an_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47900">
            <a:off x="7178152" y="1340411"/>
            <a:ext cx="1432233" cy="206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1000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стория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История 1</Template>
  <TotalTime>507</TotalTime>
  <Words>775</Words>
  <Application>Microsoft Office PowerPoint</Application>
  <PresentationFormat>Экран (4:3)</PresentationFormat>
  <Paragraphs>186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История 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Шаблоны презентаций</dc:subject>
  <dc:creator>Антон</dc:creator>
  <cp:keywords>http:/aida.ucoz.ru</cp:keywords>
  <dc:description>http://aida.ucoz.ru</dc:description>
  <cp:lastModifiedBy>Антон</cp:lastModifiedBy>
  <cp:revision>97</cp:revision>
  <dcterms:created xsi:type="dcterms:W3CDTF">2013-02-12T14:39:42Z</dcterms:created>
  <dcterms:modified xsi:type="dcterms:W3CDTF">2013-03-31T06:46:10Z</dcterms:modified>
</cp:coreProperties>
</file>