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D3FF3-3904-47CD-9C28-05A9A29EB42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2307D-2FB4-456B-8109-7CB351347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99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2307D-2FB4-456B-8109-7CB351347B7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44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4954A94-F5A1-44C5-B6C3-F4550621EE8E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59C12A-3924-47DB-93BE-F235FDF2B6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3962"/>
            <a:ext cx="7776864" cy="3054201"/>
          </a:xfrm>
        </p:spPr>
        <p:txBody>
          <a:bodyPr>
            <a:noAutofit/>
          </a:bodyPr>
          <a:lstStyle/>
          <a:p>
            <a:pPr algn="ctr"/>
            <a:r>
              <a:rPr lang="ru-RU" sz="4000" i="1" u="sng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Электрокардиостимуляция</a:t>
            </a:r>
            <a:r>
              <a:rPr lang="ru-RU" sz="4000" i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i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патологии </a:t>
            </a:r>
            <a:r>
              <a:rPr lang="ru-RU" sz="4000" i="1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проводящей системы сердца.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2708920"/>
            <a:ext cx="2701457" cy="265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1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7776" y="44624"/>
            <a:ext cx="2728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u="sng" dirty="0" smtClean="0">
                <a:solidFill>
                  <a:srgbClr val="00B0F0"/>
                </a:solidFill>
              </a:rPr>
              <a:t>Экстрасистолия</a:t>
            </a:r>
            <a:endParaRPr lang="ru-RU" sz="2400" i="1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27453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Экстрасистолия – </a:t>
            </a:r>
            <a:r>
              <a:rPr lang="ru-RU" sz="1600" dirty="0" smtClean="0"/>
              <a:t>вид аритмии, характеризующийся внеочередными сокращениями(экстрасистолы), которые могут начинаться из предсердий или желудочков.</a:t>
            </a:r>
          </a:p>
          <a:p>
            <a:r>
              <a:rPr lang="ru-RU" sz="1600" dirty="0" smtClean="0"/>
              <a:t>Это довольно распространенный вид аритмии: согласно данным медицинской статистики, единичные эпизоды экстрасистолии хотя бы раз в жизни возникали у всех людей, никогда не жалующихся на проблемы с сердцем. У здорового человека допускается 4% экстрасистол от общего количества сокращений за сутки. Как патология экстрасистолия встречается у 70-80% людей в возрасте старше 50 лет.</a:t>
            </a: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3" y="3068960"/>
            <a:ext cx="2504881" cy="1637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7505" y="2647444"/>
            <a:ext cx="60121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>
                <a:solidFill>
                  <a:srgbClr val="00B0F0"/>
                </a:solidFill>
              </a:rPr>
              <a:t>Симптомы: </a:t>
            </a:r>
            <a:r>
              <a:rPr lang="ru-RU" sz="1600" dirty="0" smtClean="0"/>
              <a:t>одиночные или парные преждевременные</a:t>
            </a:r>
            <a:r>
              <a:rPr lang="ru-RU" sz="1600" dirty="0"/>
              <a:t> </a:t>
            </a:r>
            <a:r>
              <a:rPr lang="ru-RU" sz="1600" dirty="0" smtClean="0"/>
              <a:t>сокращения сердца (экстрасистолы) с ощущением</a:t>
            </a:r>
          </a:p>
          <a:p>
            <a:r>
              <a:rPr lang="ru-RU" sz="1600" dirty="0" smtClean="0"/>
              <a:t>сильного толчка, чувство «замирания» сердца,</a:t>
            </a:r>
          </a:p>
          <a:p>
            <a:r>
              <a:rPr lang="ru-RU" sz="1600" dirty="0" smtClean="0"/>
              <a:t>тревоги, нехватки воздуха, обусловленные энергичным сокращением желудочков после компенсаторной паузы.</a:t>
            </a:r>
          </a:p>
          <a:p>
            <a:r>
              <a:rPr lang="ru-RU" sz="1600" dirty="0" smtClean="0"/>
              <a:t> Также отмечаются </a:t>
            </a:r>
            <a:r>
              <a:rPr lang="ru-RU" sz="1600" i="1" u="sng" dirty="0" smtClean="0"/>
              <a:t>«кувырканье или переворачивание»</a:t>
            </a:r>
          </a:p>
          <a:p>
            <a:r>
              <a:rPr lang="ru-RU" sz="1600" dirty="0" smtClean="0"/>
              <a:t>сердца, перебои в его работе.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318" y="49924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Частые экстрасистолии, носящие ранний и групповой характер, вызывают снижение сердечного выброса, а, следовательно, </a:t>
            </a:r>
            <a:r>
              <a:rPr lang="ru-RU" sz="1600" dirty="0" smtClean="0">
                <a:solidFill>
                  <a:srgbClr val="00B0F0"/>
                </a:solidFill>
              </a:rPr>
              <a:t>уменьшение</a:t>
            </a:r>
            <a:r>
              <a:rPr lang="ru-RU" sz="1600" dirty="0" smtClean="0"/>
              <a:t> коронарного, мозгового и почечного </a:t>
            </a:r>
            <a:r>
              <a:rPr lang="ru-RU" sz="1600" dirty="0" smtClean="0">
                <a:solidFill>
                  <a:srgbClr val="00B0F0"/>
                </a:solidFill>
              </a:rPr>
              <a:t>кровообращения на 8-25%.</a:t>
            </a:r>
            <a:endParaRPr lang="ru-RU" sz="1600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584417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В угрожающих ситуациях экстрасистолы могут быть подавлены </a:t>
            </a:r>
            <a:r>
              <a:rPr lang="ru-RU" sz="1600" dirty="0" smtClean="0">
                <a:solidFill>
                  <a:srgbClr val="00B0F0"/>
                </a:solidFill>
              </a:rPr>
              <a:t>электрической стимуляцией </a:t>
            </a:r>
            <a:r>
              <a:rPr lang="ru-RU" sz="1600" dirty="0" smtClean="0"/>
              <a:t>сердца.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4145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0888"/>
            <a:ext cx="44807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u="sng" dirty="0" smtClean="0">
                <a:solidFill>
                  <a:srgbClr val="00B0F0"/>
                </a:solidFill>
              </a:rPr>
              <a:t>Мерцательная аритмия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40" y="45911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Мерцательная аритмия </a:t>
            </a:r>
            <a:r>
              <a:rPr lang="ru-RU" sz="1600" dirty="0" smtClean="0">
                <a:solidFill>
                  <a:srgbClr val="00B0F0"/>
                </a:solidFill>
              </a:rPr>
              <a:t>(фибрилляция предсердий) </a:t>
            </a:r>
            <a:r>
              <a:rPr lang="ru-RU" sz="1600" dirty="0" smtClean="0"/>
              <a:t>— беспорядочные некоординированные сокращения отдельных пучков мышечных волокон сердца с частотой 450-600 в минуту.</a:t>
            </a:r>
          </a:p>
          <a:p>
            <a:r>
              <a:rPr lang="ru-RU" sz="1600" dirty="0" smtClean="0"/>
              <a:t>Мерцательная аритмия представляет собой ощущение неравномерных сердечных сокращений, «трепетание» предсердий и неритмичное сокращение желудочков. Сердце работает с перебоями , сердечная мышца то ускоряет свою работу, то удары становятся более медленными, то на секунду или две исчезают совсем.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22839" y="2274994"/>
            <a:ext cx="68990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Это состояние возникает, когда нарушается работа предсердий. Вместо того чтобы 60-80 раз в минуту мощно сократиться и протолкнуть кровь желудочки, эти участки сердца неритмично </a:t>
            </a:r>
            <a:r>
              <a:rPr lang="ru-RU" sz="1600" i="1" dirty="0" smtClean="0">
                <a:solidFill>
                  <a:srgbClr val="00B0F0"/>
                </a:solidFill>
              </a:rPr>
              <a:t>дрожат и трепещут.</a:t>
            </a:r>
            <a:endParaRPr lang="ru-RU" sz="1600" i="1" dirty="0">
              <a:solidFill>
                <a:srgbClr val="00B0F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0272" y="118610"/>
            <a:ext cx="1886184" cy="384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40" y="3352212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>
                <a:solidFill>
                  <a:srgbClr val="00B0F0"/>
                </a:solidFill>
              </a:rPr>
              <a:t>Симптомы: </a:t>
            </a:r>
            <a:r>
              <a:rPr lang="ru-RU" sz="1600" dirty="0" smtClean="0"/>
              <a:t>учащение сердечного ритма до 130-150, иногда до 180 ударов в минуту, ощущение перебоев в работе сердца, боли в груди, комок в горле, резкое чувство нехватки воздуха, одышка, быстрая утомляемость, головокружение, может возникнуть приступ паники.</a:t>
            </a:r>
          </a:p>
          <a:p>
            <a:r>
              <a:rPr lang="ru-RU" sz="1600" dirty="0" smtClean="0"/>
              <a:t>От этих явлений можно избавиться с помощью медикаментов, но основная</a:t>
            </a:r>
          </a:p>
          <a:p>
            <a:r>
              <a:rPr lang="ru-RU" sz="1600" dirty="0" smtClean="0"/>
              <a:t>опасность в другом. Мерцательная аритмия вызывает </a:t>
            </a:r>
            <a:r>
              <a:rPr lang="ru-RU" sz="1600" dirty="0" smtClean="0">
                <a:solidFill>
                  <a:srgbClr val="00B0F0"/>
                </a:solidFill>
              </a:rPr>
              <a:t>образование тромба </a:t>
            </a:r>
            <a:r>
              <a:rPr lang="ru-RU" sz="1600" dirty="0" smtClean="0"/>
              <a:t>в предсердии. Этот сгусток крови может по сосудам попасть в мозг и стать причиной инсульта или даже смерти.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40" y="5428845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Лечение мерцательной аритмии имеет две основные цели. </a:t>
            </a:r>
            <a:r>
              <a:rPr lang="ru-RU" sz="1600" i="1" u="sng" dirty="0" smtClean="0"/>
              <a:t>Во-первых</a:t>
            </a:r>
            <a:r>
              <a:rPr lang="ru-RU" sz="1600" dirty="0" smtClean="0"/>
              <a:t> – это восстановить нормальный ритм. А</a:t>
            </a:r>
            <a:r>
              <a:rPr lang="ru-RU" sz="1600" dirty="0" smtClean="0">
                <a:solidFill>
                  <a:srgbClr val="00B0F0"/>
                </a:solidFill>
              </a:rPr>
              <a:t> во-вторых </a:t>
            </a:r>
            <a:r>
              <a:rPr lang="ru-RU" sz="1600" dirty="0" smtClean="0"/>
              <a:t>– удержать его и не дать случиться новому приступу. В этом могут помочь лекарственные травы и медикаменты.</a:t>
            </a:r>
          </a:p>
          <a:p>
            <a:r>
              <a:rPr lang="ru-RU" sz="1600" dirty="0" smtClean="0"/>
              <a:t>Если они окажутся неэффективны, то нужно будет устанавливать </a:t>
            </a:r>
            <a:r>
              <a:rPr lang="ru-RU" sz="1600" dirty="0" smtClean="0">
                <a:solidFill>
                  <a:srgbClr val="00B0F0"/>
                </a:solidFill>
              </a:rPr>
              <a:t>кардиостимулятор</a:t>
            </a:r>
            <a:r>
              <a:rPr lang="ru-RU" sz="1600" dirty="0" smtClean="0"/>
              <a:t>,</a:t>
            </a:r>
          </a:p>
          <a:p>
            <a:r>
              <a:rPr lang="ru-RU" sz="1600" dirty="0" smtClean="0"/>
              <a:t>который возьмет на себя функцию управления сердцем.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22" y="75128"/>
            <a:ext cx="1824256" cy="440020"/>
          </a:xfrm>
          <a:prstGeom prst="rect">
            <a:avLst/>
          </a:prstGeom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7890" y="2492896"/>
            <a:ext cx="1822419" cy="85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975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99" y="10524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Блокады сердца – </a:t>
            </a:r>
            <a:r>
              <a:rPr lang="ru-RU" sz="1600" dirty="0" smtClean="0"/>
              <a:t>вид аритмии, связанный с замедлением или прекращением прохождения импульсов по структурам миокарда. По локализации различают </a:t>
            </a:r>
            <a:r>
              <a:rPr lang="ru-RU" sz="1600" dirty="0" smtClean="0">
                <a:solidFill>
                  <a:srgbClr val="00B0F0"/>
                </a:solidFill>
              </a:rPr>
              <a:t>синоаурикулярную</a:t>
            </a:r>
            <a:r>
              <a:rPr lang="ru-RU" sz="1600" dirty="0" smtClean="0"/>
              <a:t> (</a:t>
            </a:r>
            <a:r>
              <a:rPr lang="ru-RU" sz="1600" dirty="0" err="1" smtClean="0"/>
              <a:t>синоатриальную</a:t>
            </a:r>
            <a:r>
              <a:rPr lang="ru-RU" sz="1600" dirty="0" smtClean="0"/>
              <a:t>), </a:t>
            </a:r>
            <a:r>
              <a:rPr lang="ru-RU" sz="1600" dirty="0" err="1" smtClean="0">
                <a:solidFill>
                  <a:srgbClr val="00B0F0"/>
                </a:solidFill>
              </a:rPr>
              <a:t>внутрипредсердную</a:t>
            </a:r>
            <a:r>
              <a:rPr lang="ru-RU" sz="1600" dirty="0" smtClean="0">
                <a:solidFill>
                  <a:srgbClr val="00B0F0"/>
                </a:solidFill>
              </a:rPr>
              <a:t>, </a:t>
            </a:r>
            <a:r>
              <a:rPr lang="ru-RU" sz="1600" dirty="0" err="1" smtClean="0">
                <a:solidFill>
                  <a:srgbClr val="00B0F0"/>
                </a:solidFill>
              </a:rPr>
              <a:t>межпредсердную</a:t>
            </a:r>
            <a:r>
              <a:rPr lang="ru-RU" sz="1600" dirty="0" smtClean="0">
                <a:solidFill>
                  <a:srgbClr val="00B0F0"/>
                </a:solidFill>
              </a:rPr>
              <a:t>, атриовентрикулярную</a:t>
            </a:r>
            <a:r>
              <a:rPr lang="ru-RU" sz="1600" dirty="0" smtClean="0">
                <a:solidFill>
                  <a:schemeClr val="accent1"/>
                </a:solidFill>
              </a:rPr>
              <a:t> </a:t>
            </a:r>
            <a:r>
              <a:rPr lang="ru-RU" sz="1600" dirty="0" smtClean="0"/>
              <a:t>(предсердно-желудочковую), а также </a:t>
            </a:r>
            <a:r>
              <a:rPr lang="ru-RU" sz="1600" dirty="0" err="1" smtClean="0">
                <a:solidFill>
                  <a:srgbClr val="00B0F0"/>
                </a:solidFill>
              </a:rPr>
              <a:t>внутрижелудочковую</a:t>
            </a:r>
            <a:r>
              <a:rPr lang="ru-RU" sz="1600" dirty="0" smtClean="0">
                <a:solidFill>
                  <a:srgbClr val="00B0F0"/>
                </a:solidFill>
              </a:rPr>
              <a:t> блокаду </a:t>
            </a:r>
            <a:r>
              <a:rPr lang="ru-RU" sz="1600" dirty="0" smtClean="0"/>
              <a:t>(блокады ножек пучка Гиса и нарушения проводимости в конечных разветвлениях волокон </a:t>
            </a:r>
            <a:r>
              <a:rPr lang="ru-RU" sz="1600" dirty="0" err="1" smtClean="0"/>
              <a:t>Пуркинье</a:t>
            </a:r>
            <a:r>
              <a:rPr lang="ru-RU" sz="1600" dirty="0" smtClean="0"/>
              <a:t> и миокарде).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4864" y="16288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>
                <a:solidFill>
                  <a:srgbClr val="00B0F0"/>
                </a:solidFill>
              </a:rPr>
              <a:t>Симптомы:</a:t>
            </a:r>
            <a:r>
              <a:rPr lang="ru-RU" sz="1600" dirty="0" smtClean="0">
                <a:solidFill>
                  <a:srgbClr val="00B0F0"/>
                </a:solidFill>
              </a:rPr>
              <a:t> </a:t>
            </a:r>
            <a:r>
              <a:rPr lang="ru-RU" sz="1600" dirty="0" smtClean="0"/>
              <a:t>периодическое пропадание пульса, обмороки, судороги. При некоторых видах блокад сердца могут возникнуть острая сердечная недостаточность и внезапная смерть.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86434" y="2362746"/>
            <a:ext cx="57711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u="sng" dirty="0" smtClean="0">
                <a:solidFill>
                  <a:srgbClr val="00B0F0"/>
                </a:solidFill>
              </a:rPr>
              <a:t>Атриовентрикулярная блокада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666" y="3573016"/>
            <a:ext cx="1934770" cy="1813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70" y="3110986"/>
            <a:ext cx="56101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Атриовентрикулярная блокада </a:t>
            </a:r>
            <a:r>
              <a:rPr lang="ru-RU" sz="1600" dirty="0" smtClean="0">
                <a:solidFill>
                  <a:srgbClr val="00B0F0"/>
                </a:solidFill>
              </a:rPr>
              <a:t>(АВБ) — </a:t>
            </a:r>
            <a:r>
              <a:rPr lang="ru-RU" sz="1600" dirty="0" smtClean="0"/>
              <a:t>разновидность блокады сердца, обозначающая нарушение проведения</a:t>
            </a:r>
          </a:p>
          <a:p>
            <a:r>
              <a:rPr lang="ru-RU" sz="1600" dirty="0" smtClean="0"/>
              <a:t>электрического импульса из предсердий в желудочки (атриовентрикулярная проводимость), приводящее к нарушению ритма сердца и гемодинамики.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4573" y="5013176"/>
            <a:ext cx="55904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основе атриовентрикулярной блокады лежит </a:t>
            </a:r>
            <a:r>
              <a:rPr lang="ru-RU" sz="1600" u="sng" dirty="0" smtClean="0"/>
              <a:t>замедление или полное прекращение прохождения импульса</a:t>
            </a:r>
            <a:r>
              <a:rPr lang="ru-RU" sz="1600" dirty="0" smtClean="0"/>
              <a:t> от предсердий к желудочкам вследствие поражения собственно АВ-узла, пучка Гиса или ножек пучка Гиса.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4099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408" y="116632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B0F0"/>
                </a:solidFill>
              </a:rPr>
              <a:t>Различают три степени атриовентрикулярной блокады:</a:t>
            </a:r>
            <a:endParaRPr lang="ru-RU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20688"/>
            <a:ext cx="9108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I степень – </a:t>
            </a:r>
            <a:r>
              <a:rPr lang="ru-RU" sz="1600" dirty="0" smtClean="0"/>
              <a:t>атриовентрикулярная проводимость через АВ-узел замедлена, однако все импульсы из предсердий достигают желудочков. Клинически не распознается; на ЭКГ интервал P-Q удлинен &gt; 0,20 секунд.</a:t>
            </a:r>
            <a:endParaRPr lang="ru-RU" sz="16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1180" y="1315857"/>
            <a:ext cx="4139952" cy="193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20552" y="1451685"/>
            <a:ext cx="916455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II степень – </a:t>
            </a:r>
            <a:r>
              <a:rPr lang="ru-RU" sz="1600" dirty="0" smtClean="0"/>
              <a:t>неполная </a:t>
            </a:r>
            <a:r>
              <a:rPr lang="ru-RU" sz="1600" dirty="0" err="1" smtClean="0"/>
              <a:t>атриовентриулярная</a:t>
            </a:r>
            <a:r>
              <a:rPr lang="ru-RU" sz="1600" dirty="0" smtClean="0"/>
              <a:t> </a:t>
            </a:r>
          </a:p>
          <a:p>
            <a:r>
              <a:rPr lang="ru-RU" sz="1600" dirty="0" smtClean="0"/>
              <a:t>блокада; не все предсердные импульсы </a:t>
            </a:r>
          </a:p>
          <a:p>
            <a:r>
              <a:rPr lang="ru-RU" sz="1600" dirty="0" smtClean="0"/>
              <a:t>достигают желудочков. На ЭКГ – </a:t>
            </a:r>
          </a:p>
          <a:p>
            <a:r>
              <a:rPr lang="ru-RU" sz="1600" dirty="0" smtClean="0"/>
              <a:t>периодическое выпадение желудочковых </a:t>
            </a:r>
          </a:p>
          <a:p>
            <a:r>
              <a:rPr lang="ru-RU" sz="1600" dirty="0"/>
              <a:t>к</a:t>
            </a:r>
            <a:r>
              <a:rPr lang="ru-RU" sz="1600" dirty="0" smtClean="0"/>
              <a:t>омплексов. Из-за малой ЧСС и падения </a:t>
            </a:r>
          </a:p>
          <a:p>
            <a:r>
              <a:rPr lang="ru-RU" sz="1600" dirty="0" smtClean="0"/>
              <a:t>минутного выброса крови сердцем в </a:t>
            </a:r>
          </a:p>
          <a:p>
            <a:r>
              <a:rPr lang="ru-RU" sz="1600" dirty="0" smtClean="0"/>
              <a:t>условиях физической нагрузки у таких </a:t>
            </a:r>
          </a:p>
          <a:p>
            <a:r>
              <a:rPr lang="ru-RU" sz="1600" dirty="0" smtClean="0"/>
              <a:t>пациентов отмечается: снижение ЧСС, перебои в области сердца, слабость, одышка, иногда – приступы стенокардии. Из-за снижения церебрального кровотока головокружение, преходящие ощущения спутанности сознания и обмороки.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3993" y="4077072"/>
            <a:ext cx="91314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III степень - </a:t>
            </a:r>
            <a:r>
              <a:rPr lang="ru-RU" sz="1600" dirty="0" smtClean="0"/>
              <a:t>(полная атриовентрикулярная блокада) – полное прекращение прохождения импульсов от предсердий к желудочкам. Предсердия сокращаются под влиянием синусового узла, желудочки — в собственном ритме, реже 40 раз в мин., что недостаточно для обеспечения адекватного кровообращения.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3993" y="5301208"/>
            <a:ext cx="907886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При АВ-блокаде III типа возникают </a:t>
            </a:r>
            <a:r>
              <a:rPr lang="ru-RU" sz="1600" dirty="0" smtClean="0">
                <a:solidFill>
                  <a:srgbClr val="00B0F0"/>
                </a:solidFill>
              </a:rPr>
              <a:t>приступы </a:t>
            </a:r>
            <a:r>
              <a:rPr lang="ru-RU" sz="1600" dirty="0" err="1" smtClean="0">
                <a:solidFill>
                  <a:srgbClr val="00B0F0"/>
                </a:solidFill>
              </a:rPr>
              <a:t>Морганьи</a:t>
            </a:r>
            <a:r>
              <a:rPr lang="ru-RU" sz="1600" dirty="0" smtClean="0">
                <a:solidFill>
                  <a:srgbClr val="00B0F0"/>
                </a:solidFill>
              </a:rPr>
              <a:t>-</a:t>
            </a:r>
            <a:r>
              <a:rPr lang="ru-RU" sz="1600" dirty="0" err="1" smtClean="0">
                <a:solidFill>
                  <a:srgbClr val="00B0F0"/>
                </a:solidFill>
              </a:rPr>
              <a:t>Эдамса</a:t>
            </a:r>
            <a:r>
              <a:rPr lang="ru-RU" sz="1600" dirty="0" smtClean="0">
                <a:solidFill>
                  <a:srgbClr val="00B0F0"/>
                </a:solidFill>
              </a:rPr>
              <a:t>-Стокса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Радикальным методом лечения АВ-блокады 2-й степени и 3-степени является имплантация </a:t>
            </a:r>
            <a:r>
              <a:rPr lang="ru-RU" sz="1600" dirty="0" smtClean="0">
                <a:solidFill>
                  <a:srgbClr val="00B0F0"/>
                </a:solidFill>
              </a:rPr>
              <a:t>электрокардиостимулятора</a:t>
            </a:r>
            <a:r>
              <a:rPr lang="ru-RU" sz="1600" dirty="0" smtClean="0"/>
              <a:t> (ЭКС), восстанавливающего нормальный ритм и частоту сердечных сокращений.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1015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556792"/>
            <a:ext cx="2737977" cy="18253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51639" y="108573"/>
            <a:ext cx="752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u="sng" dirty="0" smtClean="0">
                <a:solidFill>
                  <a:srgbClr val="00B0F0"/>
                </a:solidFill>
              </a:rPr>
              <a:t>Кардиостимулятор  сердца </a:t>
            </a:r>
            <a:endParaRPr lang="ru-RU" sz="4000" i="1" u="sng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69821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Кардиостимулятор сердца </a:t>
            </a:r>
            <a:r>
              <a:rPr lang="ru-RU" dirty="0" smtClean="0"/>
              <a:t>– искусственный водитель ритма, способный стимулировать сердце электрическими импульсами. Прибор, задает сердцу постоянный и адекватный ритм, заставляя сердечную мышцу ритмично сокращаться. Таким образом нормализуется циркуляция крови и снабжение организма кислородом и питательными веществами.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56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521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B0F0"/>
                </a:solidFill>
              </a:rPr>
              <a:t>Кардиордиостмулятор</a:t>
            </a:r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(Искусственный водитель ритма, ИВР, электрокардиостимулятор, ЭКС) </a:t>
            </a:r>
            <a:r>
              <a:rPr lang="ru-RU" dirty="0" smtClean="0"/>
              <a:t>– это устройство, состоящее из микросхемы, генерирующей импульсы, миниатюрной батарейки, питающей микросхему и электрода, проводящего электрический импульс к сердцу. Современные кардиостимуляторы следят за работой сердца и работают только тогда, когда это необходимо (режим </a:t>
            </a:r>
            <a:r>
              <a:rPr lang="ru-RU" dirty="0" err="1" smtClean="0"/>
              <a:t>demand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7" y="1780847"/>
            <a:ext cx="2487365" cy="1544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780847"/>
            <a:ext cx="2160240" cy="141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22108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Стимулятор – </a:t>
            </a:r>
            <a:r>
              <a:rPr lang="ru-RU" dirty="0" smtClean="0"/>
              <a:t>это небольшая </a:t>
            </a:r>
            <a:r>
              <a:rPr lang="ru-RU" dirty="0" smtClean="0"/>
              <a:t> металлическая </a:t>
            </a:r>
            <a:r>
              <a:rPr lang="ru-RU" dirty="0" smtClean="0"/>
              <a:t>коробочка и тонкие </a:t>
            </a:r>
          </a:p>
          <a:p>
            <a:r>
              <a:rPr lang="ru-RU" dirty="0" smtClean="0"/>
              <a:t>электроды длиной 20-30 см. Корпус </a:t>
            </a:r>
          </a:p>
          <a:p>
            <a:r>
              <a:rPr lang="ru-RU" dirty="0" smtClean="0"/>
              <a:t>прибора изготовлен из особого сплава, который не вызывает отторжения в теле. В корпусе кардиостимулятора есть микропроцессор и батарея. Пока у человека сердце работает в нормальном режиме – кардиостимулятор бездействует. Но когда он улавливает, что ритм сбился, прибор по электродам посылает в сердце слабые электрические импульсы. Они заставляют мышцу сердца сокращаться с нужной частотой.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1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44" y="0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u="sng" dirty="0" smtClean="0">
                <a:solidFill>
                  <a:srgbClr val="00B0F0"/>
                </a:solidFill>
              </a:rPr>
              <a:t>Причины установки кардиостимулятора: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1762909"/>
            <a:ext cx="1800200" cy="182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144" y="962139"/>
            <a:ext cx="49113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Естественный водитель ритма организма, </a:t>
            </a:r>
            <a:r>
              <a:rPr lang="ru-RU" dirty="0" err="1" smtClean="0"/>
              <a:t>синоатриальный</a:t>
            </a:r>
            <a:r>
              <a:rPr lang="ru-RU" dirty="0" smtClean="0"/>
              <a:t> (SA) узел, </a:t>
            </a:r>
            <a:r>
              <a:rPr lang="ru-RU" i="1" u="sng" dirty="0" smtClean="0"/>
              <a:t>не работает должным образом</a:t>
            </a:r>
            <a:r>
              <a:rPr lang="ru-RU" dirty="0" smtClean="0"/>
              <a:t>. Когда узел SA работает неправильно, сердце может биться слишком медленно;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u="sng" dirty="0" smtClean="0"/>
              <a:t>Есть сбои в работе </a:t>
            </a:r>
            <a:r>
              <a:rPr lang="ru-RU" dirty="0" smtClean="0"/>
              <a:t>атриовентрикулярного (AV) узла, части электрической системы сердца, который посылает сигналы от узла SA в желудочки. Это приводит к очень медленному сердцебиению;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Должна быть улучшена работа сердца у людей </a:t>
            </a:r>
            <a:r>
              <a:rPr lang="ru-RU" i="1" u="sng" dirty="0" smtClean="0"/>
              <a:t>с</a:t>
            </a:r>
            <a:r>
              <a:rPr lang="ru-RU" dirty="0" smtClean="0"/>
              <a:t> тяжелыми </a:t>
            </a:r>
            <a:r>
              <a:rPr lang="ru-RU" i="1" u="sng" dirty="0" smtClean="0"/>
              <a:t>симптомами застойной сердечной недостаточности и ослабленной сердечной </a:t>
            </a:r>
            <a:r>
              <a:rPr lang="ru-RU" i="1" u="sng" dirty="0" err="1" smtClean="0"/>
              <a:t>мышцой</a:t>
            </a:r>
            <a:r>
              <a:rPr lang="ru-RU" i="1" u="sng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кардиомиопатия</a:t>
            </a:r>
            <a:r>
              <a:rPr lang="ru-RU" dirty="0" smtClean="0"/>
              <a:t>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После проведения </a:t>
            </a:r>
            <a:r>
              <a:rPr lang="ru-RU" i="1" u="sng" dirty="0" smtClean="0"/>
              <a:t>операции</a:t>
            </a:r>
            <a:r>
              <a:rPr lang="ru-RU" dirty="0" smtClean="0"/>
              <a:t> на сердце.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74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16632"/>
            <a:ext cx="50962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u="sng" dirty="0" smtClean="0">
                <a:solidFill>
                  <a:srgbClr val="00B0F0"/>
                </a:solidFill>
              </a:rPr>
              <a:t>Как работает  стимулятор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632" y="639852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Вся система электрокардиостимулятора</a:t>
            </a:r>
          </a:p>
          <a:p>
            <a:r>
              <a:rPr lang="ru-RU" dirty="0" smtClean="0"/>
              <a:t>состоит из </a:t>
            </a:r>
            <a:r>
              <a:rPr lang="ru-RU" i="1" u="sng" dirty="0" smtClean="0"/>
              <a:t>двух частей:</a:t>
            </a:r>
            <a:endParaRPr lang="ru-RU" i="1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6776" y="1286183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1) </a:t>
            </a:r>
            <a:r>
              <a:rPr lang="ru-RU" dirty="0" smtClean="0">
                <a:solidFill>
                  <a:srgbClr val="00B0F0"/>
                </a:solidFill>
              </a:rPr>
              <a:t>Импульсного генератора</a:t>
            </a:r>
            <a:r>
              <a:rPr lang="ru-RU" dirty="0" smtClean="0"/>
              <a:t>, который собственно и называется ЭКС. Импульсный генератор состоит из электронной схемы и батареи, которые помещены в герметичный корпус.</a:t>
            </a:r>
          </a:p>
          <a:p>
            <a:r>
              <a:rPr lang="ru-RU" dirty="0" smtClean="0"/>
              <a:t>Электронная схема проводит исследование активности Вашего сердца и генерирует посылаемые к сердцу импульсы, контролируя их синхронизацию.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112" y="2996952"/>
            <a:ext cx="89644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2) </a:t>
            </a:r>
            <a:r>
              <a:rPr lang="ru-RU" dirty="0" smtClean="0">
                <a:solidFill>
                  <a:srgbClr val="00B0F0"/>
                </a:solidFill>
              </a:rPr>
              <a:t>Электрод </a:t>
            </a:r>
            <a:r>
              <a:rPr lang="ru-RU" dirty="0" smtClean="0"/>
              <a:t>(или два электрода), который представляет собой специальный спиральный проводник, обладающий достаточной гибкостью, чтобы выдерживать кручение и сгибание, вызываемые движениями тела и сокращениями сердца.</a:t>
            </a:r>
          </a:p>
          <a:p>
            <a:r>
              <a:rPr lang="ru-RU" dirty="0" smtClean="0"/>
              <a:t>Электрод передает сердцу электрический импульс,</a:t>
            </a:r>
          </a:p>
          <a:p>
            <a:r>
              <a:rPr lang="ru-RU" dirty="0" smtClean="0"/>
              <a:t>вырабатываемый импульсным генератором, и несет</a:t>
            </a:r>
          </a:p>
          <a:p>
            <a:r>
              <a:rPr lang="ru-RU" dirty="0" smtClean="0"/>
              <a:t>обратно информацию об активности сердца.</a:t>
            </a:r>
          </a:p>
          <a:p>
            <a:r>
              <a:rPr lang="ru-RU" dirty="0" smtClean="0"/>
              <a:t>Контакт электрода с сердцем осуществляется </a:t>
            </a:r>
          </a:p>
          <a:p>
            <a:r>
              <a:rPr lang="ru-RU" dirty="0"/>
              <a:t>ч</a:t>
            </a:r>
            <a:r>
              <a:rPr lang="ru-RU" dirty="0" smtClean="0"/>
              <a:t>ерез металлическую головку на конце провода.</a:t>
            </a:r>
          </a:p>
          <a:p>
            <a:r>
              <a:rPr lang="ru-RU" dirty="0" smtClean="0"/>
              <a:t>С помощью нее стимулятор "следит" за </a:t>
            </a:r>
          </a:p>
          <a:p>
            <a:r>
              <a:rPr lang="ru-RU" dirty="0"/>
              <a:t>э</a:t>
            </a:r>
            <a:r>
              <a:rPr lang="ru-RU" dirty="0" smtClean="0"/>
              <a:t>лектрической активностью сердца и посылает </a:t>
            </a:r>
          </a:p>
          <a:p>
            <a:r>
              <a:rPr lang="ru-RU" dirty="0" smtClean="0"/>
              <a:t>Электрические импульсы (стимулирует) только </a:t>
            </a:r>
          </a:p>
          <a:p>
            <a:r>
              <a:rPr lang="ru-RU" dirty="0" smtClean="0"/>
              <a:t>тогда, когда они требуются сердцу.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4437112"/>
            <a:ext cx="1800200" cy="169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7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4"/>
            <a:ext cx="6401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u="sng" dirty="0" smtClean="0">
                <a:solidFill>
                  <a:srgbClr val="00B0F0"/>
                </a:solidFill>
              </a:rPr>
              <a:t>Типы электрокардиостимуляторов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1440" y="523844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Однокамерные электрокардиостимуляторы.</a:t>
            </a:r>
          </a:p>
          <a:p>
            <a:r>
              <a:rPr lang="ru-RU" dirty="0" smtClean="0"/>
              <a:t>В однокамерном электрокардиостимуляторе используется один электрод, размещаемый либо в правом предсердии, либо в правом желудочке (в зависимости от диагноза) с целью </a:t>
            </a:r>
            <a:r>
              <a:rPr lang="ru-RU" dirty="0" err="1" smtClean="0"/>
              <a:t>детекции</a:t>
            </a:r>
            <a:r>
              <a:rPr lang="ru-RU" dirty="0" smtClean="0"/>
              <a:t> собственных потенциалов сердца и его стимуляции.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97" y="2007838"/>
            <a:ext cx="914305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Двухкамерные электрокардиостимуляторы.</a:t>
            </a:r>
          </a:p>
          <a:p>
            <a:r>
              <a:rPr lang="ru-RU" dirty="0" smtClean="0"/>
              <a:t>Для двухкамерного электрокардиостимулятора обычно требуются два электрода, один из которых размещается в предсердии, а другой в желудочке.</a:t>
            </a:r>
          </a:p>
          <a:p>
            <a:r>
              <a:rPr lang="ru-RU" dirty="0" smtClean="0"/>
              <a:t>Двухкамерный электрокардиостимулятор детектирует сердечную активность предсердия и желудочка, определяя потребность в стимуляции. В процессе последовательной (</a:t>
            </a:r>
            <a:r>
              <a:rPr lang="ru-RU" dirty="0" err="1" smtClean="0"/>
              <a:t>секвенциальной</a:t>
            </a:r>
            <a:r>
              <a:rPr lang="ru-RU" dirty="0" smtClean="0"/>
              <a:t>) стимуляции за сокращением предсердий сразу же следует сокращение желудочков, что делает ритм сердца наиболее близким к естественному, т.е. более физиологичным.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365104"/>
            <a:ext cx="2741240" cy="185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5013176"/>
            <a:ext cx="57432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solidFill>
                  <a:srgbClr val="00B0F0"/>
                </a:solidFill>
              </a:rPr>
              <a:t>Трехкамерные</a:t>
            </a:r>
            <a:r>
              <a:rPr lang="ru-RU" b="1" i="1" dirty="0" smtClean="0">
                <a:solidFill>
                  <a:srgbClr val="00B0F0"/>
                </a:solidFill>
              </a:rPr>
              <a:t> электрокардиостимуляторы.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Применяется для ресинхронизация сердечной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25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solidFill>
                  <a:srgbClr val="00B0F0"/>
                </a:solidFill>
              </a:rPr>
              <a:t>Операция по имплантации электрокардиостимулятора</a:t>
            </a:r>
            <a:endParaRPr lang="ru-RU" sz="2400" i="1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894" y="581761"/>
            <a:ext cx="54369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Операция имплантации выполняется под местной анестезией </a:t>
            </a:r>
            <a:r>
              <a:rPr lang="ru-RU" sz="1600" i="1" u="sng" dirty="0" smtClean="0"/>
              <a:t>в операционной</a:t>
            </a:r>
            <a:r>
              <a:rPr lang="ru-RU" sz="1600" dirty="0" smtClean="0"/>
              <a:t>, оснащенной рентгеновским аппаратом. Под ключицей пунктируется (прокалывается) вена, в нее вводится специальная пластмассовая трубка (</a:t>
            </a:r>
            <a:r>
              <a:rPr lang="ru-RU" sz="1600" dirty="0" err="1" smtClean="0"/>
              <a:t>интродьюсер</a:t>
            </a:r>
            <a:r>
              <a:rPr lang="ru-RU" sz="1600" dirty="0" smtClean="0"/>
              <a:t>), через которую в верхнюю полую вену вводится электрод.</a:t>
            </a:r>
            <a:endParaRPr lang="ru-RU" sz="16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029098"/>
            <a:ext cx="2353161" cy="118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71124"/>
            <a:ext cx="2011378" cy="148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4923" y="2276872"/>
            <a:ext cx="58599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Под контролем рентгена он направляется в </a:t>
            </a:r>
            <a:r>
              <a:rPr lang="ru-RU" sz="1600" i="1" u="sng" dirty="0" smtClean="0"/>
              <a:t>правое предсердие </a:t>
            </a:r>
            <a:r>
              <a:rPr lang="ru-RU" sz="1600" dirty="0" smtClean="0"/>
              <a:t>и фиксируется к его стенке, или же проводится в верхушку правого желудочка.</a:t>
            </a:r>
            <a:endParaRPr lang="ru-RU" sz="1600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4966458"/>
            <a:ext cx="1666096" cy="128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92873" y="2996952"/>
            <a:ext cx="59353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Самой сложной процедурой является </a:t>
            </a:r>
            <a:r>
              <a:rPr lang="ru-RU" sz="1600" i="1" u="sng" dirty="0" smtClean="0"/>
              <a:t>установка и закрепление кончика электрода </a:t>
            </a:r>
            <a:r>
              <a:rPr lang="ru-RU" sz="1600" dirty="0" smtClean="0"/>
              <a:t>в предсердии или желудочке так, чтобы получить хороший контакт.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6045" y="3779002"/>
            <a:ext cx="61330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Обычно хирург делает несколько проб, все время измеряя порог возбудимости, т.е. наименьшую величину импульса (в вольтах), на которые сердце отвечает сокращением, видимым по ЭКГ.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075" y="4890222"/>
            <a:ext cx="65171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Задача состоит в том, чтобы </a:t>
            </a:r>
            <a:r>
              <a:rPr lang="ru-RU" sz="1600" i="1" u="sng" dirty="0" smtClean="0"/>
              <a:t>найти наиболее чувствительное </a:t>
            </a:r>
            <a:r>
              <a:rPr lang="ru-RU" sz="1600" dirty="0" smtClean="0"/>
              <a:t>место и в то же время получить </a:t>
            </a:r>
            <a:r>
              <a:rPr lang="ru-RU" sz="1600" i="1" u="sng" dirty="0" smtClean="0"/>
              <a:t>хорошую графику ЭКГ</a:t>
            </a:r>
            <a:r>
              <a:rPr lang="ru-RU" sz="1600" dirty="0" smtClean="0"/>
              <a:t>, регистрируемую с устанавливаемых электродов. После того, как цель достигнута, делают небольшой "карман" под кожей, а если человек худой, то "карман" делается под мышцей. В него укладывается стимулятор и ткани над ним зашиваются.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6305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4096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Анатомия проводящей системы сердца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Проводящая система сердца </a:t>
            </a:r>
            <a:r>
              <a:rPr lang="ru-RU" dirty="0" smtClean="0"/>
              <a:t>– это особое образование в сердечной мышце. Она состоит из узлов, которые вырабатывают электрические сигналы и пучков, по которым они передаются.</a:t>
            </a:r>
          </a:p>
          <a:p>
            <a:r>
              <a:rPr lang="ru-RU" dirty="0" smtClean="0"/>
              <a:t>Система состоит из особых клеток, которые могут создавать электрические импульсы. Клетки плохо сокращаются, но хорошо генерируют и проводят импульсы. Эти электрические разряды являются командами для сокращения разных участков сердца. На кардиограмме мы видим эти импульсы в виде зубцов.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18509" y="3934213"/>
            <a:ext cx="2961603" cy="2383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9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12852" y="16789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solidFill>
                  <a:srgbClr val="00B0F0"/>
                </a:solidFill>
              </a:rPr>
              <a:t>История создания электрокардиостимулятора</a:t>
            </a:r>
            <a:endParaRPr lang="ru-RU" sz="2400" i="1" u="sng" dirty="0">
              <a:solidFill>
                <a:srgbClr val="00B0F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594108"/>
            <a:ext cx="1391244" cy="148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3831" y="764704"/>
            <a:ext cx="8781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Впервые способность импульсов электрического тока вызвать </a:t>
            </a:r>
          </a:p>
          <a:p>
            <a:r>
              <a:rPr lang="ru-RU" sz="1600" dirty="0"/>
              <a:t>с</a:t>
            </a:r>
            <a:r>
              <a:rPr lang="ru-RU" sz="1600" dirty="0" smtClean="0"/>
              <a:t>окращения мышцы заметил знаменитый итальянец </a:t>
            </a:r>
            <a:r>
              <a:rPr lang="ru-RU" sz="1600" dirty="0" err="1" smtClean="0">
                <a:solidFill>
                  <a:srgbClr val="00B0F0"/>
                </a:solidFill>
              </a:rPr>
              <a:t>Гальвани</a:t>
            </a:r>
            <a:r>
              <a:rPr lang="ru-RU" sz="1600" dirty="0" smtClean="0"/>
              <a:t>. </a:t>
            </a:r>
          </a:p>
          <a:p>
            <a:r>
              <a:rPr lang="ru-RU" sz="1600" dirty="0" smtClean="0"/>
              <a:t>Затем Российские физиологи </a:t>
            </a:r>
            <a:r>
              <a:rPr lang="ru-RU" sz="1600" dirty="0" err="1" smtClean="0">
                <a:solidFill>
                  <a:srgbClr val="00B0F0"/>
                </a:solidFill>
              </a:rPr>
              <a:t>Ю.М.Чаговец</a:t>
            </a:r>
            <a:r>
              <a:rPr lang="ru-RU" sz="1600" dirty="0" smtClean="0">
                <a:solidFill>
                  <a:srgbClr val="00B0F0"/>
                </a:solidFill>
              </a:rPr>
              <a:t> и </a:t>
            </a:r>
            <a:r>
              <a:rPr lang="ru-RU" sz="1600" dirty="0" err="1" smtClean="0">
                <a:solidFill>
                  <a:srgbClr val="00B0F0"/>
                </a:solidFill>
              </a:rPr>
              <a:t>Н.Е.Введенский</a:t>
            </a:r>
            <a:r>
              <a:rPr lang="ru-RU" sz="16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sz="1600" dirty="0" smtClean="0"/>
              <a:t>предположили возможность использования их для лечения </a:t>
            </a:r>
          </a:p>
          <a:p>
            <a:r>
              <a:rPr lang="ru-RU" sz="1600" dirty="0" smtClean="0"/>
              <a:t>некоторых заболеваний сердца.</a:t>
            </a:r>
            <a:br>
              <a:rPr lang="ru-RU" sz="1600" dirty="0" smtClean="0"/>
            </a:br>
            <a:r>
              <a:rPr lang="ru-RU" sz="1600" dirty="0" smtClean="0"/>
              <a:t>В </a:t>
            </a:r>
            <a:r>
              <a:rPr lang="ru-RU" sz="1600" i="1" u="sng" dirty="0" smtClean="0"/>
              <a:t>1927</a:t>
            </a:r>
            <a:r>
              <a:rPr lang="ru-RU" sz="1600" dirty="0" smtClean="0"/>
              <a:t> г. </a:t>
            </a:r>
            <a:r>
              <a:rPr lang="ru-RU" sz="1600" dirty="0" smtClean="0">
                <a:solidFill>
                  <a:srgbClr val="00B0F0"/>
                </a:solidFill>
              </a:rPr>
              <a:t>Альберт </a:t>
            </a:r>
            <a:r>
              <a:rPr lang="ru-RU" sz="1600" dirty="0" err="1" smtClean="0">
                <a:solidFill>
                  <a:srgbClr val="00B0F0"/>
                </a:solidFill>
              </a:rPr>
              <a:t>Хаймен</a:t>
            </a:r>
            <a:r>
              <a:rPr lang="ru-RU" sz="1600" dirty="0" smtClean="0">
                <a:solidFill>
                  <a:srgbClr val="00B0F0"/>
                </a:solidFill>
              </a:rPr>
              <a:t>  </a:t>
            </a:r>
            <a:r>
              <a:rPr lang="ru-RU" sz="1600" dirty="0" smtClean="0"/>
              <a:t>создал первый в мире наружный электрокардиостимулятор.</a:t>
            </a:r>
            <a:br>
              <a:rPr lang="ru-RU" sz="1600" dirty="0" smtClean="0"/>
            </a:br>
            <a:r>
              <a:rPr lang="ru-RU" sz="1600" dirty="0" smtClean="0"/>
              <a:t>В </a:t>
            </a:r>
            <a:r>
              <a:rPr lang="ru-RU" sz="1600" i="1" u="sng" dirty="0" smtClean="0"/>
              <a:t>1951</a:t>
            </a:r>
            <a:r>
              <a:rPr lang="ru-RU" sz="1600" dirty="0" smtClean="0"/>
              <a:t> году американские кардиохирурги </a:t>
            </a:r>
            <a:r>
              <a:rPr lang="ru-RU" sz="1600" dirty="0" err="1" smtClean="0">
                <a:solidFill>
                  <a:srgbClr val="00B0F0"/>
                </a:solidFill>
              </a:rPr>
              <a:t>Каллаган</a:t>
            </a:r>
            <a:r>
              <a:rPr lang="ru-RU" sz="1600" dirty="0" smtClean="0">
                <a:solidFill>
                  <a:srgbClr val="00B0F0"/>
                </a:solidFill>
              </a:rPr>
              <a:t> и </a:t>
            </a:r>
            <a:r>
              <a:rPr lang="ru-RU" sz="1600" dirty="0" err="1" smtClean="0">
                <a:solidFill>
                  <a:srgbClr val="00B0F0"/>
                </a:solidFill>
              </a:rPr>
              <a:t>Бигелоу</a:t>
            </a:r>
            <a:r>
              <a:rPr lang="ru-RU" sz="16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sz="1600" dirty="0" smtClean="0"/>
              <a:t>использовали кардиостимулятор для лечения больной после </a:t>
            </a:r>
          </a:p>
          <a:p>
            <a:r>
              <a:rPr lang="ru-RU" sz="1600" dirty="0" smtClean="0"/>
              <a:t>операции. Однако, у данного прибора имелся большой недостаток - он находился вне тела пациента и импульсы к сердцу проводились по проводам через кожу.</a:t>
            </a:r>
            <a:br>
              <a:rPr lang="ru-RU" sz="1600" dirty="0" smtClean="0"/>
            </a:br>
            <a:r>
              <a:rPr lang="ru-RU" sz="1600" dirty="0" smtClean="0"/>
              <a:t>В</a:t>
            </a:r>
            <a:r>
              <a:rPr lang="ru-RU" sz="1600" i="1" dirty="0" smtClean="0"/>
              <a:t> </a:t>
            </a:r>
            <a:r>
              <a:rPr lang="ru-RU" sz="1600" i="1" u="sng" dirty="0" smtClean="0"/>
              <a:t>1959</a:t>
            </a:r>
            <a:r>
              <a:rPr lang="ru-RU" sz="1600" i="1" dirty="0" smtClean="0"/>
              <a:t> </a:t>
            </a:r>
            <a:r>
              <a:rPr lang="ru-RU" sz="1600" dirty="0" smtClean="0"/>
              <a:t>году шведские ученые создали имплантируемый, т.е. полностью находящийся под кожей, кардиостимулятор. </a:t>
            </a:r>
          </a:p>
          <a:p>
            <a:r>
              <a:rPr lang="ru-RU" sz="1600" dirty="0" smtClean="0"/>
              <a:t>В России история </a:t>
            </a:r>
            <a:r>
              <a:rPr lang="ru-RU" sz="1600" dirty="0" err="1" smtClean="0"/>
              <a:t>кардиостимуляции</a:t>
            </a:r>
            <a:r>
              <a:rPr lang="ru-RU" sz="1600" dirty="0" smtClean="0"/>
              <a:t> ведет отсчет с </a:t>
            </a:r>
            <a:r>
              <a:rPr lang="ru-RU" sz="1600" i="1" u="sng" dirty="0" smtClean="0">
                <a:solidFill>
                  <a:srgbClr val="00B0F0"/>
                </a:solidFill>
              </a:rPr>
              <a:t>1960</a:t>
            </a:r>
            <a:r>
              <a:rPr lang="ru-RU" sz="1600" dirty="0" smtClean="0"/>
              <a:t> года, когда академик </a:t>
            </a:r>
            <a:r>
              <a:rPr lang="ru-RU" sz="1600" dirty="0" err="1" smtClean="0">
                <a:solidFill>
                  <a:srgbClr val="00B0F0"/>
                </a:solidFill>
              </a:rPr>
              <a:t>А.Н.Бакулев</a:t>
            </a:r>
            <a:r>
              <a:rPr lang="ru-RU" sz="1600" dirty="0" smtClean="0">
                <a:solidFill>
                  <a:srgbClr val="00B0F0"/>
                </a:solidFill>
              </a:rPr>
              <a:t> </a:t>
            </a:r>
            <a:r>
              <a:rPr lang="ru-RU" sz="1600" dirty="0" smtClean="0"/>
              <a:t>обратился к ведущим конструкторам страны с предложением о разработке медицинских аппаратов.</a:t>
            </a:r>
            <a:br>
              <a:rPr lang="ru-RU" sz="1600" dirty="0" smtClean="0"/>
            </a:br>
            <a:r>
              <a:rPr lang="ru-RU" sz="1600" dirty="0" smtClean="0"/>
              <a:t>И тогда в Конструкторском Бюро точного машиностроения возглавляемом </a:t>
            </a:r>
            <a:r>
              <a:rPr lang="ru-RU" sz="1600" u="sng" dirty="0" err="1" smtClean="0"/>
              <a:t>А.Э.Нудельманом</a:t>
            </a:r>
            <a:r>
              <a:rPr lang="ru-RU" sz="1600" dirty="0" smtClean="0"/>
              <a:t> - начались первые разработки имплантируемых ЭКС.</a:t>
            </a:r>
            <a:br>
              <a:rPr lang="ru-RU" sz="1600" dirty="0" smtClean="0"/>
            </a:br>
            <a:r>
              <a:rPr lang="ru-RU" sz="1600" dirty="0" smtClean="0"/>
              <a:t>В декабре </a:t>
            </a:r>
            <a:r>
              <a:rPr lang="ru-RU" sz="1600" i="1" u="sng" dirty="0" smtClean="0"/>
              <a:t>1961</a:t>
            </a:r>
            <a:r>
              <a:rPr lang="ru-RU" sz="1600" dirty="0" smtClean="0"/>
              <a:t> года первый Российский стимулятор, ЭКС-2, был имплантирован академиком А.Н. Бакулевым больной с полной атриовентрикулярной блокадой. </a:t>
            </a:r>
            <a:br>
              <a:rPr lang="ru-RU" sz="1600" dirty="0" smtClean="0"/>
            </a:br>
            <a:r>
              <a:rPr lang="ru-RU" sz="1600" dirty="0" smtClean="0"/>
              <a:t>ЭКС-2 был на вооружении врачей более 15 лет, спас жизнь тысячам больных и зарекомендовал себя как один из наиболее надежных и миниатюрных стимуляторов того периода в мире.</a:t>
            </a:r>
          </a:p>
        </p:txBody>
      </p:sp>
    </p:spTree>
    <p:extLst>
      <p:ext uri="{BB962C8B-B14F-4D97-AF65-F5344CB8AC3E}">
        <p14:creationId xmlns:p14="http://schemas.microsoft.com/office/powerpoint/2010/main" val="288141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u="sng" dirty="0" smtClean="0">
                <a:solidFill>
                  <a:srgbClr val="00B0F0"/>
                </a:solidFill>
              </a:rPr>
              <a:t>Известные люди с кардиостимуляторами: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3901" y="1113698"/>
            <a:ext cx="1371544" cy="2001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659" y="1113698"/>
            <a:ext cx="1395081" cy="201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0295" y="1113698"/>
            <a:ext cx="1480804" cy="201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9" y="3275824"/>
            <a:ext cx="25922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B0F0"/>
                </a:solidFill>
              </a:rPr>
              <a:t>президент Италии </a:t>
            </a:r>
            <a:endParaRPr lang="ru-RU" sz="1600" dirty="0" smtClean="0">
              <a:solidFill>
                <a:srgbClr val="00B0F0"/>
              </a:solidFill>
            </a:endParaRPr>
          </a:p>
          <a:p>
            <a:pPr algn="ctr"/>
            <a:r>
              <a:rPr lang="ru-RU" sz="1600" dirty="0" smtClean="0">
                <a:solidFill>
                  <a:srgbClr val="00B0F0"/>
                </a:solidFill>
              </a:rPr>
              <a:t>Джулио </a:t>
            </a:r>
            <a:r>
              <a:rPr lang="ru-RU" sz="1600" dirty="0" err="1" smtClean="0">
                <a:solidFill>
                  <a:srgbClr val="00B0F0"/>
                </a:solidFill>
              </a:rPr>
              <a:t>Анчелотти</a:t>
            </a:r>
            <a:endParaRPr lang="ru-RU" sz="1600" dirty="0" smtClean="0">
              <a:solidFill>
                <a:srgbClr val="00B0F0"/>
              </a:solidFill>
            </a:endParaRPr>
          </a:p>
          <a:p>
            <a:pPr algn="ctr"/>
            <a:r>
              <a:rPr lang="ru-RU" sz="1600" dirty="0" smtClean="0"/>
              <a:t>14.01.1919  — 6.05.2013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3275823"/>
            <a:ext cx="2232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B0F0"/>
                </a:solidFill>
              </a:rPr>
              <a:t>английский актер </a:t>
            </a:r>
            <a:endParaRPr lang="ru-RU" sz="1600" dirty="0" smtClean="0">
              <a:solidFill>
                <a:srgbClr val="00B0F0"/>
              </a:solidFill>
            </a:endParaRPr>
          </a:p>
          <a:p>
            <a:pPr algn="ctr"/>
            <a:r>
              <a:rPr lang="ru-RU" sz="1600" dirty="0" smtClean="0">
                <a:solidFill>
                  <a:srgbClr val="00B0F0"/>
                </a:solidFill>
              </a:rPr>
              <a:t>Роджер </a:t>
            </a:r>
            <a:r>
              <a:rPr lang="ru-RU" sz="1600" dirty="0" err="1" smtClean="0">
                <a:solidFill>
                  <a:srgbClr val="00B0F0"/>
                </a:solidFill>
              </a:rPr>
              <a:t>Мур</a:t>
            </a:r>
            <a:endParaRPr lang="ru-RU" sz="1600" dirty="0" smtClean="0">
              <a:solidFill>
                <a:srgbClr val="00B0F0"/>
              </a:solidFill>
            </a:endParaRPr>
          </a:p>
          <a:p>
            <a:pPr algn="ctr"/>
            <a:r>
              <a:rPr lang="ru-RU" sz="1600" dirty="0" smtClean="0"/>
              <a:t>14.08.1927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26459" y="3275824"/>
            <a:ext cx="266429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u="sng" dirty="0" smtClean="0">
                <a:solidFill>
                  <a:srgbClr val="00B0F0"/>
                </a:solidFill>
              </a:rPr>
              <a:t>Николай Амосов</a:t>
            </a:r>
          </a:p>
          <a:p>
            <a:pPr algn="ctr"/>
            <a:r>
              <a:rPr lang="ru-RU" sz="1600" dirty="0" smtClean="0"/>
              <a:t>6.12.1913 – 12.12.2002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266407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Почти двадцать лет прожил с таким прибором, периодически заменяя модели более современными, академик </a:t>
            </a:r>
            <a:r>
              <a:rPr lang="ru-RU" sz="1600" dirty="0" smtClean="0">
                <a:solidFill>
                  <a:srgbClr val="00B0F0"/>
                </a:solidFill>
              </a:rPr>
              <a:t>Николай Амосов</a:t>
            </a:r>
            <a:r>
              <a:rPr lang="ru-RU" sz="1600" dirty="0" smtClean="0"/>
              <a:t>. Сегодня в Институте сердечно-сосудистой хирургии, первым директором которого он был, операции по имплантации кардиостимулятора хорошо отработаны, хоть и требуют огромного мастерства хирурга. Есть люди, сердца которых, благодаря этому прибору, ритмично бьются уже </a:t>
            </a:r>
            <a:r>
              <a:rPr lang="ru-RU" sz="1600" i="1" u="sng" dirty="0" smtClean="0"/>
              <a:t>более 30 лет</a:t>
            </a:r>
            <a:r>
              <a:rPr lang="ru-RU" sz="1600" dirty="0" smtClean="0"/>
              <a:t>. Ежегодно в стране выполняется около 2, 5 тыс. имплантаций, освоили их в 28 медицинских Центрах.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4829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err="1" smtClean="0">
                <a:solidFill>
                  <a:srgbClr val="00B0F0"/>
                </a:solidFill>
              </a:rPr>
              <a:t>Синоатриальный</a:t>
            </a:r>
            <a:r>
              <a:rPr lang="ru-RU" dirty="0" smtClean="0"/>
              <a:t> (синусовый узел или водитель ритма) – это самая крупная и главная структура, формирующая сердечный ритм. Узел находится в правом предсердии, его размеры 15/5/2мм. Именно от него зависит процесс генерации сократительных импульсов, которые в десятки раз превышают по силе импульсы других структур. Они просто гасят слабые возбуждения, что и является обоснованием наличия только одного водителя сердечного ритма. На основе этого формируется лечение аритмий.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80928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rgbClr val="00B0F0"/>
                </a:solidFill>
              </a:rPr>
              <a:t>Атриовентрикулярный узел(АВ-узел) </a:t>
            </a:r>
            <a:r>
              <a:rPr lang="ru-RU" dirty="0" smtClean="0"/>
              <a:t>- менее сильный, является водителем</a:t>
            </a:r>
          </a:p>
          <a:p>
            <a:r>
              <a:rPr lang="ru-RU" dirty="0" smtClean="0"/>
              <a:t>ритма второго порядка и управляет работой желудочков. Его основная часть лежит на межжелудочковой перегородке, размеры меньше – 6/3 мм. Движение электрических импульсов, поступающих из синусового узла, замедляется в АВ-узле, обеспечивая возможность сокращения предсердий и нагнетания крови в желудочки. После небольшой задержки импульсы распространяются по пучку Гиса и его ножкам к правому и левому</a:t>
            </a:r>
          </a:p>
          <a:p>
            <a:r>
              <a:rPr lang="ru-RU" dirty="0" smtClean="0"/>
              <a:t>желудочку, способствуя их возбуждению и сокращению. Этот механизм обеспечивает поочередное сокращение миокарда предсердий и желудочков и поддерживает стабильную гемодинамику. Если из-за болезни синусовый узел не справляется со своей задачей, то атриовентрикулярный узел обеспечивает автоматизм сердца, задавая темп 40-60 ударов в минуту.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69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B0F0"/>
                </a:solidFill>
              </a:rPr>
              <a:t>Непосредственные проводниковые пути</a:t>
            </a:r>
            <a:r>
              <a:rPr lang="ru-RU" dirty="0" smtClean="0"/>
              <a:t>, водители ритма 3-его порядка, осуществляющие проведение нервных импульсов к миокарду: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Пучок Гиса </a:t>
            </a:r>
            <a:r>
              <a:rPr lang="ru-RU" dirty="0" smtClean="0"/>
              <a:t>– координирует работу предсердий и желудочков. Распадается на две ножки, которые оканчиваются в правом и левом желудочках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Волокна </a:t>
            </a:r>
            <a:r>
              <a:rPr lang="ru-RU" dirty="0" err="1" smtClean="0">
                <a:solidFill>
                  <a:srgbClr val="00B0F0"/>
                </a:solidFill>
              </a:rPr>
              <a:t>Пуркинье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/>
              <a:t>– волокна, которые отходят от пучка Гиса вглубь мышечной стенки желудочков.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5643" y="3282970"/>
            <a:ext cx="1958405" cy="276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40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587289"/>
            <a:ext cx="7291080" cy="3838977"/>
          </a:xfrm>
          <a:prstGeom prst="rect">
            <a:avLst/>
          </a:prstGeom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42983"/>
            <a:ext cx="7363087" cy="3876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90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842177"/>
              </p:ext>
            </p:extLst>
          </p:nvPr>
        </p:nvGraphicFramePr>
        <p:xfrm>
          <a:off x="251520" y="692696"/>
          <a:ext cx="8413297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3297"/>
              </a:tblGrid>
              <a:tr h="35318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F0"/>
                          </a:solidFill>
                        </a:rPr>
                        <a:t>ПРИЧИНЫ ВОЗНИКНОВЕНИЯ АРИТМИЙ СЕРДЦА:</a:t>
                      </a:r>
                      <a:endParaRPr lang="ru-RU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618074">
                <a:tc>
                  <a:txBody>
                    <a:bodyPr/>
                    <a:lstStyle/>
                    <a:p>
                      <a:r>
                        <a:rPr lang="ru-RU" dirty="0" smtClean="0"/>
                        <a:t>Заболевания сердечно-сосудистой системы (ишемическая болезнь сердца, пороки сердца, воспаления сердечной мышцы (миокардиты), артериальная гипертония и др.);</a:t>
                      </a:r>
                      <a:endParaRPr lang="ru-RU" dirty="0"/>
                    </a:p>
                  </a:txBody>
                  <a:tcPr/>
                </a:tc>
              </a:tr>
              <a:tr h="353185">
                <a:tc>
                  <a:txBody>
                    <a:bodyPr/>
                    <a:lstStyle/>
                    <a:p>
                      <a:r>
                        <a:rPr lang="ru-RU" dirty="0" smtClean="0"/>
                        <a:t>Заболевания мозга;</a:t>
                      </a:r>
                      <a:endParaRPr lang="ru-RU" dirty="0"/>
                    </a:p>
                  </a:txBody>
                  <a:tcPr/>
                </a:tc>
              </a:tr>
              <a:tr h="353185">
                <a:tc>
                  <a:txBody>
                    <a:bodyPr/>
                    <a:lstStyle/>
                    <a:p>
                      <a:r>
                        <a:rPr lang="ru-RU" dirty="0" smtClean="0"/>
                        <a:t>Заболевания щитовидной железы и надпочечников;</a:t>
                      </a:r>
                      <a:endParaRPr lang="ru-RU" dirty="0"/>
                    </a:p>
                  </a:txBody>
                  <a:tcPr/>
                </a:tc>
              </a:tr>
              <a:tr h="353185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Различные инфекционные заболевания;</a:t>
                      </a:r>
                      <a:endParaRPr lang="ru-RU" dirty="0"/>
                    </a:p>
                  </a:txBody>
                  <a:tcPr/>
                </a:tc>
              </a:tr>
              <a:tr h="353185">
                <a:tc>
                  <a:txBody>
                    <a:bodyPr/>
                    <a:lstStyle/>
                    <a:p>
                      <a:r>
                        <a:rPr lang="ru-RU" dirty="0" smtClean="0"/>
                        <a:t>Климактерический период (у женщин);</a:t>
                      </a:r>
                      <a:endParaRPr lang="ru-RU" dirty="0"/>
                    </a:p>
                  </a:txBody>
                  <a:tcPr/>
                </a:tc>
              </a:tr>
              <a:tr h="618074">
                <a:tc>
                  <a:txBody>
                    <a:bodyPr/>
                    <a:lstStyle/>
                    <a:p>
                      <a:r>
                        <a:rPr lang="ru-RU" dirty="0" smtClean="0"/>
                        <a:t>Обменные нарушения внутри миокарда (например, калиево-натриево-кальциевый обмен);</a:t>
                      </a:r>
                      <a:endParaRPr lang="ru-RU" dirty="0"/>
                    </a:p>
                  </a:txBody>
                  <a:tcPr/>
                </a:tc>
              </a:tr>
              <a:tr h="353185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Стрессы, нервные и физические перегрузки;</a:t>
                      </a:r>
                      <a:endParaRPr lang="ru-RU" dirty="0"/>
                    </a:p>
                  </a:txBody>
                  <a:tcPr/>
                </a:tc>
              </a:tr>
              <a:tr h="353185">
                <a:tc>
                  <a:txBody>
                    <a:bodyPr/>
                    <a:lstStyle/>
                    <a:p>
                      <a:r>
                        <a:rPr lang="ru-RU" dirty="0" smtClean="0"/>
                        <a:t>Курение, алкоголь;</a:t>
                      </a:r>
                      <a:endParaRPr lang="ru-RU" dirty="0"/>
                    </a:p>
                  </a:txBody>
                  <a:tcPr/>
                </a:tc>
              </a:tr>
              <a:tr h="353185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Прием некоторых лекарственных и токсических веществ.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8305" y="5301208"/>
            <a:ext cx="2414040" cy="1229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68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8472" y="221673"/>
            <a:ext cx="6497783" cy="56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74143"/>
              </p:ext>
            </p:extLst>
          </p:nvPr>
        </p:nvGraphicFramePr>
        <p:xfrm>
          <a:off x="360899" y="789709"/>
          <a:ext cx="8352928" cy="560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0571"/>
                <a:gridCol w="4442357"/>
              </a:tblGrid>
              <a:tr h="35167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F0"/>
                          </a:solidFill>
                        </a:rPr>
                        <a:t>Патогенетические основы развития:</a:t>
                      </a:r>
                      <a:endParaRPr lang="ru-RU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F0"/>
                          </a:solidFill>
                        </a:rPr>
                        <a:t>Конкретные виды и признаки аритмии:</a:t>
                      </a:r>
                      <a:endParaRPr lang="ru-RU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19634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Нарушение автоматизма синусового узла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Синусовая тахикардия (ЧСС более 90 до 120/мин.)</a:t>
                      </a:r>
                    </a:p>
                    <a:p>
                      <a:r>
                        <a:rPr lang="ru-RU" sz="1600" dirty="0" smtClean="0"/>
                        <a:t>Синусовая брадикардия (ЧСС менее 60/мин.)</a:t>
                      </a:r>
                    </a:p>
                    <a:p>
                      <a:r>
                        <a:rPr lang="ru-RU" sz="1600" dirty="0" smtClean="0"/>
                        <a:t>Остановка синусового узла – отсутствие сердечных сокращений</a:t>
                      </a:r>
                    </a:p>
                    <a:p>
                      <a:r>
                        <a:rPr lang="ru-RU" sz="1600" dirty="0" smtClean="0"/>
                        <a:t>Синдром слабости синусового узла – нерегулярный сердечный ритм из синусового узла, проявляющийся перебоями.</a:t>
                      </a:r>
                    </a:p>
                  </a:txBody>
                  <a:tcPr/>
                </a:tc>
              </a:tr>
              <a:tr h="102570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Мерцание, трепетание и </a:t>
                      </a:r>
                      <a:r>
                        <a:rPr lang="ru-RU" sz="1600" dirty="0" err="1" smtClean="0"/>
                        <a:t>фибриляция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Предсердий (ЧСС 120-140, 140-180, и более 180/мин)</a:t>
                      </a:r>
                    </a:p>
                    <a:p>
                      <a:r>
                        <a:rPr lang="ru-RU" sz="1600" dirty="0" smtClean="0"/>
                        <a:t>Желудочков (ЧСЖ 120-160, 160-220 и более 220/мин)</a:t>
                      </a:r>
                    </a:p>
                  </a:txBody>
                  <a:tcPr/>
                </a:tc>
              </a:tr>
              <a:tr h="149460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Нарушение проводимости (блокады) – в основе лежит замедленное проведение импульсов с возможным выпадением одного или нескольких. В тяжелых случаях предсердия сокращаются не зависимо от желудочков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Синоаурикулярная</a:t>
                      </a:r>
                    </a:p>
                    <a:p>
                      <a:r>
                        <a:rPr lang="ru-RU" sz="1600" dirty="0" err="1" smtClean="0"/>
                        <a:t>Внутрипредсердная</a:t>
                      </a:r>
                      <a:endParaRPr lang="ru-RU" sz="1600" dirty="0" smtClean="0"/>
                    </a:p>
                    <a:p>
                      <a:r>
                        <a:rPr lang="ru-RU" sz="1600" dirty="0" smtClean="0"/>
                        <a:t>Атриовентрикулярная – имеет много видов и самая тяжелая по последствиям</a:t>
                      </a:r>
                    </a:p>
                    <a:p>
                      <a:r>
                        <a:rPr lang="ru-RU" sz="1600" dirty="0" smtClean="0"/>
                        <a:t>Желудочковая</a:t>
                      </a:r>
                    </a:p>
                    <a:p>
                      <a:r>
                        <a:rPr lang="ru-RU" sz="1600" dirty="0" smtClean="0"/>
                        <a:t>Ножек пучка Гиса и его ветвей</a:t>
                      </a:r>
                    </a:p>
                  </a:txBody>
                  <a:tcPr/>
                </a:tc>
              </a:tr>
              <a:tr h="55681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Преждевременное возбуждение желудочков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Синдром преждевременного возбуждения желудочков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45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-18975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u="sng" dirty="0" smtClean="0">
                <a:solidFill>
                  <a:srgbClr val="00B0F0"/>
                </a:solidFill>
              </a:rPr>
              <a:t>Брадикардия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54227"/>
            <a:ext cx="91447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Брадикардия - </a:t>
            </a:r>
            <a:r>
              <a:rPr lang="ru-RU" sz="1600" dirty="0" smtClean="0"/>
              <a:t>вид аритмии, при котором частота сердечных сокращений составляет меньше нормы (менее 60 ударов в минуту). Независимо от причины, в основе брадикардии лежит нарушение способности синусового узла вырабатывать электрические импульсы с частотой выше 60 в минут, либо неадекватное их распространение по проводящим путям.</a:t>
            </a:r>
            <a:endParaRPr lang="ru-RU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511" y="1677666"/>
            <a:ext cx="6653687" cy="629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8792" y="2555964"/>
            <a:ext cx="91535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>
                <a:solidFill>
                  <a:srgbClr val="00B0F0"/>
                </a:solidFill>
              </a:rPr>
              <a:t>Симптомы: </a:t>
            </a:r>
            <a:r>
              <a:rPr lang="ru-RU" sz="1600" dirty="0" smtClean="0"/>
              <a:t>слабость, полуобморочные состояния, кратковременная потеря сознания, холодный пот, боли в области сердца, головокружение, нестабильное артериальное давление.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24555" y="3298867"/>
            <a:ext cx="913520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Ярко выраженная брадикардия с частотой сердечных сокращений менее 40 ударов в минуту может стать причиной развития </a:t>
            </a:r>
            <a:r>
              <a:rPr lang="ru-RU" sz="1600" dirty="0" smtClean="0">
                <a:solidFill>
                  <a:srgbClr val="00B0F0"/>
                </a:solidFill>
              </a:rPr>
              <a:t>сердечной недостаточности</a:t>
            </a:r>
            <a:r>
              <a:rPr lang="ru-RU" sz="1600" dirty="0" smtClean="0"/>
              <a:t>. На ослабление сократительной функции миокарда и замедление кровообращения первым реагирует головной мозг, испытывая гипоксию. Поэтому брадикардия нередко приводит к </a:t>
            </a:r>
            <a:r>
              <a:rPr lang="ru-RU" sz="1600" dirty="0" smtClean="0">
                <a:solidFill>
                  <a:srgbClr val="00B0F0"/>
                </a:solidFill>
              </a:rPr>
              <a:t>приступам </a:t>
            </a:r>
            <a:r>
              <a:rPr lang="ru-RU" sz="1600" dirty="0" err="1" smtClean="0">
                <a:solidFill>
                  <a:srgbClr val="00B0F0"/>
                </a:solidFill>
              </a:rPr>
              <a:t>Морганьи</a:t>
            </a:r>
            <a:r>
              <a:rPr lang="ru-RU" sz="1600" dirty="0" smtClean="0">
                <a:solidFill>
                  <a:srgbClr val="00B0F0"/>
                </a:solidFill>
              </a:rPr>
              <a:t>-</a:t>
            </a:r>
            <a:r>
              <a:rPr lang="ru-RU" sz="1600" dirty="0" err="1" smtClean="0">
                <a:solidFill>
                  <a:srgbClr val="00B0F0"/>
                </a:solidFill>
              </a:rPr>
              <a:t>Эдемса</a:t>
            </a:r>
            <a:r>
              <a:rPr lang="ru-RU" sz="1600" dirty="0" smtClean="0">
                <a:solidFill>
                  <a:srgbClr val="00B0F0"/>
                </a:solidFill>
              </a:rPr>
              <a:t>-Стокса</a:t>
            </a:r>
            <a:r>
              <a:rPr lang="ru-RU" sz="1600" dirty="0" smtClean="0"/>
              <a:t>. Это самое опасное состояние при брадикардии, требующее оказания неотложных медицинских мероприятий, т. к. при затянувшемся приступе может наступить остановка дыхательной деятельности.</a:t>
            </a:r>
          </a:p>
          <a:p>
            <a:r>
              <a:rPr lang="ru-RU" sz="1600" dirty="0" smtClean="0"/>
              <a:t>Как правило, в таких случаях пациенту рекомендуется имплантация </a:t>
            </a:r>
            <a:r>
              <a:rPr lang="ru-RU" sz="1600" dirty="0" smtClean="0">
                <a:solidFill>
                  <a:srgbClr val="00B0F0"/>
                </a:solidFill>
              </a:rPr>
              <a:t>электрокардиостимулятора</a:t>
            </a:r>
            <a:r>
              <a:rPr lang="ru-RU" sz="1600" dirty="0" smtClean="0"/>
              <a:t> – искусственного водителя </a:t>
            </a:r>
          </a:p>
          <a:p>
            <a:r>
              <a:rPr lang="ru-RU" sz="1600" dirty="0" smtClean="0"/>
              <a:t>ритма, вырабатывающего электрические импульсы с </a:t>
            </a:r>
          </a:p>
          <a:p>
            <a:r>
              <a:rPr lang="ru-RU" sz="1600" dirty="0" smtClean="0"/>
              <a:t>физиологической частотой. Адекватный и постоянный </a:t>
            </a:r>
          </a:p>
          <a:p>
            <a:r>
              <a:rPr lang="ru-RU" sz="1600" dirty="0" smtClean="0"/>
              <a:t>заданный сердечный ритм способствует восстановлению </a:t>
            </a:r>
          </a:p>
          <a:p>
            <a:r>
              <a:rPr lang="ru-RU" sz="1600" dirty="0" smtClean="0"/>
              <a:t>нормальной гемодинамики.</a:t>
            </a:r>
            <a:endParaRPr lang="ru-RU" sz="16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7" y="5498904"/>
            <a:ext cx="2088232" cy="109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05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116632"/>
            <a:ext cx="268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u="sng" dirty="0" smtClean="0">
                <a:solidFill>
                  <a:srgbClr val="00B0F0"/>
                </a:solidFill>
              </a:rPr>
              <a:t>Тахикардия</a:t>
            </a:r>
            <a:endParaRPr lang="ru-RU" sz="2800" i="1" u="sng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3153" y="605745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Тахикардия – </a:t>
            </a:r>
            <a:r>
              <a:rPr lang="ru-RU" dirty="0" smtClean="0"/>
              <a:t>вид аритмии, при котором частота сердечных сокращений составляет более 90 ударов в минуту.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293222"/>
            <a:ext cx="5844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B0F0"/>
                </a:solidFill>
              </a:rPr>
              <a:t>Синусовая тахикардия — </a:t>
            </a:r>
            <a:r>
              <a:rPr lang="ru-RU" dirty="0" smtClean="0"/>
              <a:t>сокращения </a:t>
            </a:r>
          </a:p>
          <a:p>
            <a:r>
              <a:rPr lang="ru-RU" dirty="0" smtClean="0"/>
              <a:t>сердца с частотой 110-120 в минуту.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B0F0"/>
                </a:solidFill>
              </a:rPr>
              <a:t>Пароксизмальная тахикардия — </a:t>
            </a:r>
            <a:r>
              <a:rPr lang="ru-RU" dirty="0" smtClean="0"/>
              <a:t>приступы </a:t>
            </a:r>
          </a:p>
          <a:p>
            <a:r>
              <a:rPr lang="ru-RU" dirty="0" smtClean="0"/>
              <a:t>частых 160-220 в минуту сокращений сердца.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u="sng" dirty="0" smtClean="0"/>
              <a:t>Желудочковой (</a:t>
            </a:r>
            <a:r>
              <a:rPr lang="ru-RU" u="sng" dirty="0" err="1" smtClean="0"/>
              <a:t>Вентрикулярной</a:t>
            </a:r>
            <a:r>
              <a:rPr lang="ru-RU" u="sng" dirty="0" smtClean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ru-RU" u="sng" dirty="0" err="1" smtClean="0"/>
              <a:t>Наджелудочковой</a:t>
            </a:r>
            <a:r>
              <a:rPr lang="ru-RU" u="sng" dirty="0" smtClean="0"/>
              <a:t> (</a:t>
            </a:r>
            <a:r>
              <a:rPr lang="ru-RU" u="sng" dirty="0" err="1" smtClean="0"/>
              <a:t>Суправентрикулярной</a:t>
            </a:r>
            <a:r>
              <a:rPr lang="ru-RU" u="sng" dirty="0" smtClean="0"/>
              <a:t>)</a:t>
            </a:r>
            <a:endParaRPr lang="ru-RU" u="sng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05027"/>
            <a:ext cx="2046543" cy="1130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3153" y="3160245"/>
            <a:ext cx="91250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rgbClr val="00B0F0"/>
                </a:solidFill>
              </a:rPr>
              <a:t>Симптомы: </a:t>
            </a:r>
            <a:r>
              <a:rPr lang="ru-RU" dirty="0" smtClean="0"/>
              <a:t>учащенное сердцебиение, пульсация шейной артерии, беспокойство, головокружение, волнение, обмороки.</a:t>
            </a:r>
          </a:p>
          <a:p>
            <a:r>
              <a:rPr lang="ru-RU" dirty="0" smtClean="0"/>
              <a:t>Патологическая тахикардия может привести к развитию острой сердечной недостаточности, возникновению инфаркта миокарда, внезапной остановке сердца.</a:t>
            </a: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829398"/>
            <a:ext cx="3816424" cy="1577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79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156</TotalTime>
  <Words>2341</Words>
  <Application>Microsoft Office PowerPoint</Application>
  <PresentationFormat>Экран (4:3)</PresentationFormat>
  <Paragraphs>156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Электрокардиостимуляция при патологии проводящей системы сердца.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Электрокардиостимуляция и медикаментозное лечение патологии проводящей системы сердца.</dc:title>
  <dc:creator>User</dc:creator>
  <cp:lastModifiedBy>Пользователь</cp:lastModifiedBy>
  <cp:revision>17</cp:revision>
  <dcterms:created xsi:type="dcterms:W3CDTF">2015-05-05T09:14:35Z</dcterms:created>
  <dcterms:modified xsi:type="dcterms:W3CDTF">2017-12-04T16:35:52Z</dcterms:modified>
</cp:coreProperties>
</file>