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41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91" r:id="rId29"/>
    <p:sldId id="292" r:id="rId30"/>
    <p:sldId id="293" r:id="rId31"/>
    <p:sldId id="290" r:id="rId32"/>
    <p:sldId id="282" r:id="rId33"/>
    <p:sldId id="287" r:id="rId34"/>
    <p:sldId id="288" r:id="rId35"/>
    <p:sldId id="286" r:id="rId36"/>
    <p:sldId id="295" r:id="rId37"/>
    <p:sldId id="283" r:id="rId38"/>
    <p:sldId id="294" r:id="rId39"/>
    <p:sldId id="285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3803" autoAdjust="0"/>
  </p:normalViewPr>
  <p:slideViewPr>
    <p:cSldViewPr>
      <p:cViewPr varScale="1">
        <p:scale>
          <a:sx n="64" d="100"/>
          <a:sy n="64" d="100"/>
        </p:scale>
        <p:origin x="-148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E0A781-5C4C-4F57-BF24-22F6BDE4812F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38C048-06A1-4742-BD55-C39843019EE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38C048-06A1-4742-BD55-C39843019EE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7C6EA-D4CE-4742-8835-CD5F5CAB79F7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650BD-46C3-41BC-9679-8B5A57EF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7C6EA-D4CE-4742-8835-CD5F5CAB79F7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650BD-46C3-41BC-9679-8B5A57EF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7C6EA-D4CE-4742-8835-CD5F5CAB79F7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650BD-46C3-41BC-9679-8B5A57EF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7C6EA-D4CE-4742-8835-CD5F5CAB79F7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650BD-46C3-41BC-9679-8B5A57EF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350042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4348" y="200024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7C6EA-D4CE-4742-8835-CD5F5CAB79F7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650BD-46C3-41BC-9679-8B5A57EF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7C6EA-D4CE-4742-8835-CD5F5CAB79F7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650BD-46C3-41BC-9679-8B5A57EF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7C6EA-D4CE-4742-8835-CD5F5CAB79F7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650BD-46C3-41BC-9679-8B5A57EF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7C6EA-D4CE-4742-8835-CD5F5CAB79F7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650BD-46C3-41BC-9679-8B5A57EF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7C6EA-D4CE-4742-8835-CD5F5CAB79F7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650BD-46C3-41BC-9679-8B5A57EF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7C6EA-D4CE-4742-8835-CD5F5CAB79F7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650BD-46C3-41BC-9679-8B5A57EF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7C6EA-D4CE-4742-8835-CD5F5CAB79F7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650BD-46C3-41BC-9679-8B5A57EF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  <a:scene3d>
              <a:camera prst="orthographicFront">
                <a:rot lat="300000" lon="0" rev="0"/>
              </a:camera>
              <a:lightRig rig="threePt" dir="t"/>
            </a:scene3d>
            <a:sp3d extrusionH="57150" contourW="12700">
              <a:bevelB w="38100" h="38100"/>
              <a:extrusionClr>
                <a:srgbClr val="FFC000"/>
              </a:extrusionClr>
              <a:contourClr>
                <a:schemeClr val="tx1"/>
              </a:contourClr>
            </a:sp3d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7364"/>
            <a:ext cx="8229600" cy="42687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A7C6EA-D4CE-4742-8835-CD5F5CAB79F7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A650BD-46C3-41BC-9679-8B5A57EF4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00"/>
          </a:solidFill>
          <a:effectLst>
            <a:innerShdw blurRad="63500" dist="50800">
              <a:prstClr val="black">
                <a:alpha val="88000"/>
              </a:prstClr>
            </a:innerShdw>
          </a:effectLst>
          <a:latin typeface="Mistral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4"/>
        </a:buBlip>
        <a:defRPr sz="3200" kern="1200">
          <a:solidFill>
            <a:schemeClr val="tx1"/>
          </a:solidFill>
          <a:latin typeface="Constantia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4"/>
        </a:buBlip>
        <a:defRPr sz="2800" kern="1200">
          <a:solidFill>
            <a:schemeClr val="tx1"/>
          </a:solidFill>
          <a:latin typeface="Constantia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400" kern="1200">
          <a:solidFill>
            <a:schemeClr val="tx1"/>
          </a:solidFill>
          <a:latin typeface="Constantia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000" kern="1200">
          <a:solidFill>
            <a:schemeClr val="tx1"/>
          </a:solidFill>
          <a:latin typeface="Constantia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000" kern="1200">
          <a:solidFill>
            <a:schemeClr val="tx1"/>
          </a:solidFill>
          <a:latin typeface="Constant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slide" Target="slide2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29.xml"/><Relationship Id="rId1" Type="http://schemas.openxmlformats.org/officeDocument/2006/relationships/slideLayout" Target="../slideLayouts/slideLayout4.xml"/><Relationship Id="rId6" Type="http://schemas.openxmlformats.org/officeDocument/2006/relationships/slide" Target="slide32.xml"/><Relationship Id="rId5" Type="http://schemas.openxmlformats.org/officeDocument/2006/relationships/slide" Target="slide34.xml"/><Relationship Id="rId4" Type="http://schemas.openxmlformats.org/officeDocument/2006/relationships/image" Target="../media/image17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3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gif"/><Relationship Id="rId4" Type="http://schemas.openxmlformats.org/officeDocument/2006/relationships/slide" Target="slide3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gif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slide" Target="slide3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gi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Relationship Id="rId4" Type="http://schemas.openxmlformats.org/officeDocument/2006/relationships/slide" Target="slide3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slide" Target="slide3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9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8206680" cy="2234679"/>
          </a:xfrm>
        </p:spPr>
        <p:txBody>
          <a:bodyPr>
            <a:normAutofit fontScale="90000"/>
          </a:bodyPr>
          <a:lstStyle/>
          <a:p>
            <a:r>
              <a:rPr lang="ru-RU" alt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</a:rPr>
              <a:t>Проверь свои знания по теме </a:t>
            </a:r>
            <a:r>
              <a:rPr lang="ru-RU" sz="67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«Уравнение состояния идеального газа»</a:t>
            </a:r>
            <a:endParaRPr lang="ru-RU" sz="67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5656" y="4653136"/>
            <a:ext cx="6400800" cy="576064"/>
          </a:xfrm>
        </p:spPr>
        <p:txBody>
          <a:bodyPr>
            <a:normAutofit lnSpcReduction="10000"/>
          </a:bodyPr>
          <a:lstStyle/>
          <a:p>
            <a:r>
              <a:rPr lang="ru-RU" alt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Проверочный тест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11152" y="1340768"/>
            <a:ext cx="7632848" cy="11430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Масса газа равна: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2708920"/>
            <a:ext cx="3168352" cy="122413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>
              <a:buNone/>
            </a:pPr>
            <a:r>
              <a:rPr lang="en-US" altLang="ru-RU" b="1" dirty="0" smtClean="0">
                <a:hlinkClick r:id="rId2" action="ppaction://hlinksldjump"/>
              </a:rPr>
              <a:t>m = RT</a:t>
            </a:r>
            <a:r>
              <a:rPr lang="en-US" altLang="ru-RU" sz="3200" b="1" dirty="0" smtClean="0">
                <a:hlinkClick r:id="rId2" action="ppaction://hlinksldjump"/>
              </a:rPr>
              <a:t>/</a:t>
            </a:r>
            <a:r>
              <a:rPr lang="en-US" altLang="ru-RU" b="1" dirty="0" err="1" smtClean="0">
                <a:hlinkClick r:id="rId2" action="ppaction://hlinksldjump"/>
              </a:rPr>
              <a:t>pvM</a:t>
            </a:r>
            <a:endParaRPr lang="ru-RU" altLang="ru-RU" b="1" dirty="0">
              <a:hlinkClick r:id="rId2" action="ppaction://hlinksldjump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8064" y="4365104"/>
            <a:ext cx="3312368" cy="115212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>
              <a:buNone/>
            </a:pPr>
            <a:r>
              <a:rPr lang="en-US" altLang="ru-RU" b="1" dirty="0" smtClean="0">
                <a:hlinkClick r:id="rId2" action="ppaction://hlinksldjump"/>
              </a:rPr>
              <a:t>m = </a:t>
            </a:r>
            <a:r>
              <a:rPr lang="en-US" altLang="ru-RU" b="1" dirty="0" err="1" smtClean="0">
                <a:hlinkClick r:id="rId2" action="ppaction://hlinksldjump"/>
              </a:rPr>
              <a:t>pRT</a:t>
            </a:r>
            <a:r>
              <a:rPr lang="en-US" altLang="ru-RU" sz="3200" b="1" dirty="0" smtClean="0">
                <a:hlinkClick r:id="rId2" action="ppaction://hlinksldjump"/>
              </a:rPr>
              <a:t>/</a:t>
            </a:r>
            <a:r>
              <a:rPr lang="en-US" altLang="ru-RU" b="1" dirty="0" err="1" smtClean="0">
                <a:hlinkClick r:id="rId2" action="ppaction://hlinksldjump"/>
              </a:rPr>
              <a:t>vM</a:t>
            </a:r>
            <a:endParaRPr lang="ru-RU" altLang="ru-RU" b="1" dirty="0">
              <a:hlinkClick r:id="rId2" action="ppaction://hlinksldjump"/>
            </a:endParaRPr>
          </a:p>
        </p:txBody>
      </p:sp>
      <p:sp>
        <p:nvSpPr>
          <p:cNvPr id="5" name="Содержимое 2">
            <a:hlinkClick r:id="rId3" action="ppaction://hlinksldjump"/>
          </p:cNvPr>
          <p:cNvSpPr txBox="1">
            <a:spLocks/>
          </p:cNvSpPr>
          <p:nvPr/>
        </p:nvSpPr>
        <p:spPr>
          <a:xfrm>
            <a:off x="323528" y="4293096"/>
            <a:ext cx="3240360" cy="11087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altLang="ru-RU" sz="2800" b="1" dirty="0" smtClean="0">
                <a:hlinkClick r:id="rId3" action="ppaction://hlinksldjump"/>
              </a:rPr>
              <a:t>m = </a:t>
            </a:r>
            <a:r>
              <a:rPr lang="en-US" altLang="ru-RU" sz="2800" b="1" dirty="0" err="1" smtClean="0">
                <a:hlinkClick r:id="rId3" action="ppaction://hlinksldjump"/>
              </a:rPr>
              <a:t>pvM</a:t>
            </a:r>
            <a:r>
              <a:rPr lang="en-US" altLang="ru-RU" sz="3200" b="1" dirty="0" smtClean="0">
                <a:hlinkClick r:id="rId3" action="ppaction://hlinksldjump"/>
              </a:rPr>
              <a:t>/</a:t>
            </a:r>
            <a:r>
              <a:rPr lang="en-US" altLang="ru-RU" sz="2800" b="1" dirty="0" smtClean="0">
                <a:hlinkClick r:id="rId3" action="ppaction://hlinksldjump"/>
              </a:rPr>
              <a:t>RT</a:t>
            </a:r>
            <a:endParaRPr lang="ru-RU" altLang="ru-RU" sz="2800" b="1" dirty="0"/>
          </a:p>
        </p:txBody>
      </p:sp>
      <p:sp>
        <p:nvSpPr>
          <p:cNvPr id="6" name="Содержимое 2">
            <a:hlinkClick r:id="rId2" action="ppaction://hlinksldjump"/>
          </p:cNvPr>
          <p:cNvSpPr txBox="1">
            <a:spLocks/>
          </p:cNvSpPr>
          <p:nvPr/>
        </p:nvSpPr>
        <p:spPr>
          <a:xfrm>
            <a:off x="5148064" y="2708920"/>
            <a:ext cx="3329136" cy="118072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en-US" altLang="ru-RU" sz="2800" b="1" dirty="0" smtClean="0">
                <a:hlinkClick r:id="rId2" action="ppaction://hlinksldjump"/>
              </a:rPr>
              <a:t>m = </a:t>
            </a:r>
            <a:r>
              <a:rPr lang="en-US" altLang="ru-RU" sz="2800" b="1" dirty="0" err="1" smtClean="0">
                <a:hlinkClick r:id="rId2" action="ppaction://hlinksldjump"/>
              </a:rPr>
              <a:t>vM</a:t>
            </a:r>
            <a:r>
              <a:rPr lang="en-US" altLang="ru-RU" sz="3200" b="1" dirty="0" smtClean="0">
                <a:hlinkClick r:id="rId2" action="ppaction://hlinksldjump"/>
              </a:rPr>
              <a:t>/</a:t>
            </a:r>
            <a:r>
              <a:rPr lang="en-US" altLang="ru-RU" sz="2800" b="1" dirty="0" err="1" smtClean="0">
                <a:hlinkClick r:id="rId2" action="ppaction://hlinksldjump"/>
              </a:rPr>
              <a:t>pRT</a:t>
            </a:r>
            <a:endParaRPr lang="ru-RU" altLang="ru-RU" sz="2800" b="1" dirty="0" smtClean="0"/>
          </a:p>
        </p:txBody>
      </p:sp>
      <p:pic>
        <p:nvPicPr>
          <p:cNvPr id="7" name="Picture 6" descr="Шустрик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2780928"/>
            <a:ext cx="2955734" cy="3240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1520" y="764704"/>
            <a:ext cx="8661648" cy="468052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altLang="ru-RU" b="1" dirty="0" smtClean="0">
                <a:solidFill>
                  <a:srgbClr val="002060"/>
                </a:solidFill>
              </a:rPr>
              <a:t>Чтобы выразить неизвестную величину из уравнения Менделеева – </a:t>
            </a:r>
            <a:r>
              <a:rPr lang="ru-RU" altLang="ru-RU" b="1" dirty="0" err="1" smtClean="0">
                <a:solidFill>
                  <a:srgbClr val="002060"/>
                </a:solidFill>
              </a:rPr>
              <a:t>Клапейрона</a:t>
            </a:r>
            <a:r>
              <a:rPr lang="ru-RU" altLang="ru-RU" b="1" dirty="0" smtClean="0">
                <a:solidFill>
                  <a:srgbClr val="002060"/>
                </a:solidFill>
              </a:rPr>
              <a:t>, умножь левую и правую часть уравнения на знаменатель </a:t>
            </a:r>
            <a:r>
              <a:rPr lang="ru-RU" altLang="ru-RU" b="1" dirty="0" smtClean="0">
                <a:solidFill>
                  <a:srgbClr val="FF0000"/>
                </a:solidFill>
              </a:rPr>
              <a:t>(М)</a:t>
            </a:r>
            <a:r>
              <a:rPr lang="ru-RU" altLang="ru-RU" b="1" dirty="0" smtClean="0">
                <a:solidFill>
                  <a:srgbClr val="002060"/>
                </a:solidFill>
              </a:rPr>
              <a:t>, получишь: </a:t>
            </a:r>
            <a:r>
              <a:rPr lang="ru-RU" altLang="ru-RU" b="1" dirty="0" err="1" smtClean="0">
                <a:solidFill>
                  <a:srgbClr val="FF0000"/>
                </a:solidFill>
              </a:rPr>
              <a:t>р</a:t>
            </a:r>
            <a:r>
              <a:rPr lang="en-US" altLang="ru-RU" b="1" dirty="0" err="1" smtClean="0">
                <a:solidFill>
                  <a:srgbClr val="FF0000"/>
                </a:solidFill>
              </a:rPr>
              <a:t>vM</a:t>
            </a:r>
            <a:r>
              <a:rPr lang="en-US" altLang="ru-RU" b="1" dirty="0" smtClean="0">
                <a:solidFill>
                  <a:srgbClr val="FF0000"/>
                </a:solidFill>
              </a:rPr>
              <a:t> = </a:t>
            </a:r>
            <a:r>
              <a:rPr lang="en-US" altLang="ru-RU" b="1" dirty="0" err="1" smtClean="0">
                <a:solidFill>
                  <a:srgbClr val="FF0000"/>
                </a:solidFill>
              </a:rPr>
              <a:t>mRT</a:t>
            </a:r>
            <a:r>
              <a:rPr lang="ru-RU" altLang="ru-RU" b="1" dirty="0" smtClean="0">
                <a:solidFill>
                  <a:srgbClr val="002060"/>
                </a:solidFill>
              </a:rPr>
              <a:t>, найди неизвестный множитель, разделив произведение на известные множители.</a:t>
            </a:r>
            <a:endParaRPr lang="ru-RU" altLang="ru-RU" dirty="0">
              <a:solidFill>
                <a:srgbClr val="002060"/>
              </a:solidFill>
            </a:endParaRPr>
          </a:p>
        </p:txBody>
      </p:sp>
      <p:sp>
        <p:nvSpPr>
          <p:cNvPr id="7" name="AutoShape 6">
            <a:hlinkClick r:id="rId2" action="ppaction://hlinksldjump" highlightClick="1"/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4211960" y="5733256"/>
            <a:ext cx="4104456" cy="957262"/>
          </a:xfrm>
          <a:prstGeom prst="actionButtonForwardNex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3" action="ppaction://hlinksldjump"/>
              </a:rPr>
              <a:t>Вернуться к вопросу!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hlinkClick r:id="rId3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691680" y="1772816"/>
            <a:ext cx="6192688" cy="194421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altLang="ru-RU" sz="7200" dirty="0" smtClean="0">
                <a:solidFill>
                  <a:srgbClr val="F151C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Молодец!</a:t>
            </a:r>
            <a:r>
              <a:rPr lang="ru-RU" altLang="ru-RU" sz="7200" dirty="0" smtClean="0"/>
              <a:t> </a:t>
            </a:r>
            <a:r>
              <a:rPr lang="ru-RU" altLang="ru-RU" sz="7200" b="1" dirty="0" smtClean="0"/>
              <a:t/>
            </a:r>
            <a:br>
              <a:rPr lang="ru-RU" altLang="ru-RU" sz="7200" b="1" dirty="0" smtClean="0"/>
            </a:br>
            <a:endParaRPr lang="ru-RU" sz="7200" dirty="0"/>
          </a:p>
        </p:txBody>
      </p:sp>
      <p:sp>
        <p:nvSpPr>
          <p:cNvPr id="7" name="AutoShape 6">
            <a:hlinkClick r:id="rId2" action="ppaction://hlinksldjump" highlightClick="1"/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051720" y="5301208"/>
            <a:ext cx="6120680" cy="957262"/>
          </a:xfrm>
          <a:prstGeom prst="actionButtonForwardNex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3" action="ppaction://hlinksldjump"/>
              </a:rPr>
              <a:t>Переходи к следующему вопросу!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hlinkClick r:id="rId3" action="ppaction://hlinksldjump"/>
            </a:endParaRPr>
          </a:p>
        </p:txBody>
      </p:sp>
      <p:pic>
        <p:nvPicPr>
          <p:cNvPr id="4" name="Picture 39" descr="солнце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26746" y="1556792"/>
            <a:ext cx="2317254" cy="3752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051720" y="1700808"/>
            <a:ext cx="6192688" cy="194421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altLang="ru-RU" sz="7200" b="1" dirty="0" smtClean="0">
                <a:solidFill>
                  <a:schemeClr val="accent2"/>
                </a:solidFill>
              </a:rPr>
              <a:t>Неправильно!</a:t>
            </a:r>
            <a:br>
              <a:rPr lang="ru-RU" altLang="ru-RU" sz="7200" b="1" dirty="0" smtClean="0">
                <a:solidFill>
                  <a:schemeClr val="accent2"/>
                </a:solidFill>
              </a:rPr>
            </a:br>
            <a:endParaRPr lang="ru-RU" sz="72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843808" y="4077073"/>
            <a:ext cx="3909120" cy="64807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/>
              </a:rPr>
              <a:t>Вспомни теорию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10" descr="ae7125b032b97b698f903407ce24b4c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789040"/>
            <a:ext cx="2362155" cy="1763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11152" y="1340768"/>
            <a:ext cx="7632848" cy="11430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Универсальная газовая постоянная равна: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3568" y="2708920"/>
            <a:ext cx="3672408" cy="122413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>
              <a:buNone/>
            </a:pPr>
            <a:r>
              <a:rPr lang="ru-RU" altLang="ru-RU" b="1" dirty="0" smtClean="0">
                <a:hlinkClick r:id="rId2" action="ppaction://hlinksldjump"/>
              </a:rPr>
              <a:t>6,022 *10 </a:t>
            </a:r>
            <a:r>
              <a:rPr lang="ru-RU" altLang="ru-RU" b="1" baseline="30000" dirty="0" smtClean="0">
                <a:hlinkClick r:id="rId2" action="ppaction://hlinksldjump"/>
              </a:rPr>
              <a:t>23 </a:t>
            </a:r>
            <a:r>
              <a:rPr lang="ru-RU" altLang="ru-RU" b="1" dirty="0" smtClean="0">
                <a:hlinkClick r:id="rId2" action="ppaction://hlinksldjump"/>
              </a:rPr>
              <a:t>моль</a:t>
            </a:r>
            <a:r>
              <a:rPr lang="ru-RU" altLang="ru-RU" b="1" baseline="30000" dirty="0" smtClean="0">
                <a:hlinkClick r:id="rId2" action="ppaction://hlinksldjump"/>
              </a:rPr>
              <a:t>-1</a:t>
            </a:r>
            <a:endParaRPr lang="ru-RU" altLang="ru-RU" b="1" baseline="30000" dirty="0">
              <a:hlinkClick r:id="rId2" action="ppaction://hlinksldjump"/>
            </a:endParaRPr>
          </a:p>
        </p:txBody>
      </p:sp>
      <p:sp>
        <p:nvSpPr>
          <p:cNvPr id="5" name="Содержимое 2">
            <a:hlinkClick r:id="rId3" action="ppaction://hlinksldjump"/>
          </p:cNvPr>
          <p:cNvSpPr txBox="1">
            <a:spLocks/>
          </p:cNvSpPr>
          <p:nvPr/>
        </p:nvSpPr>
        <p:spPr>
          <a:xfrm>
            <a:off x="683568" y="4293096"/>
            <a:ext cx="3672408" cy="11087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ru-RU" altLang="ru-RU" sz="2800" b="1" dirty="0" smtClean="0">
                <a:hlinkClick r:id="rId3" action="ppaction://hlinksldjump"/>
              </a:rPr>
              <a:t>8,31 Дж/ (моль*К)</a:t>
            </a:r>
            <a:endParaRPr lang="ru-RU" altLang="ru-RU" sz="2800" b="1" dirty="0"/>
          </a:p>
        </p:txBody>
      </p:sp>
      <p:sp>
        <p:nvSpPr>
          <p:cNvPr id="6" name="Содержимое 2">
            <a:hlinkClick r:id="rId2" action="ppaction://hlinksldjump"/>
          </p:cNvPr>
          <p:cNvSpPr txBox="1">
            <a:spLocks/>
          </p:cNvSpPr>
          <p:nvPr/>
        </p:nvSpPr>
        <p:spPr>
          <a:xfrm>
            <a:off x="4572000" y="2708920"/>
            <a:ext cx="3329136" cy="118072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ru-RU" altLang="ru-RU" sz="2800" b="1" dirty="0" smtClean="0">
                <a:hlinkClick r:id="rId2" action="ppaction://hlinksldjump"/>
              </a:rPr>
              <a:t>1,38 * 10 </a:t>
            </a:r>
            <a:r>
              <a:rPr lang="ru-RU" altLang="ru-RU" sz="2800" b="1" baseline="30000" dirty="0" smtClean="0">
                <a:hlinkClick r:id="rId2" action="ppaction://hlinksldjump"/>
              </a:rPr>
              <a:t>– 23</a:t>
            </a:r>
            <a:r>
              <a:rPr lang="ru-RU" altLang="ru-RU" sz="2800" b="1" dirty="0" smtClean="0">
                <a:hlinkClick r:id="rId2" action="ppaction://hlinksldjump"/>
              </a:rPr>
              <a:t>Дж/К </a:t>
            </a:r>
            <a:endParaRPr lang="ru-RU" alt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1520" y="764704"/>
            <a:ext cx="8661648" cy="468052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altLang="ru-RU" b="1" dirty="0" smtClean="0">
                <a:solidFill>
                  <a:srgbClr val="002060"/>
                </a:solidFill>
              </a:rPr>
              <a:t>Универсальной газовой постоянной называется произведение числа Авогадро и постоянной Больцмана: </a:t>
            </a:r>
            <a:r>
              <a:rPr lang="en-US" altLang="ru-RU" b="1" dirty="0" smtClean="0">
                <a:solidFill>
                  <a:srgbClr val="FF0000"/>
                </a:solidFill>
              </a:rPr>
              <a:t>R=k</a:t>
            </a:r>
            <a:r>
              <a:rPr lang="ru-RU" altLang="ru-RU" b="1" dirty="0" smtClean="0">
                <a:solidFill>
                  <a:srgbClr val="FF0000"/>
                </a:solidFill>
              </a:rPr>
              <a:t>*</a:t>
            </a:r>
            <a:r>
              <a:rPr lang="en-US" altLang="ru-RU" b="1" dirty="0" smtClean="0">
                <a:solidFill>
                  <a:srgbClr val="FF0000"/>
                </a:solidFill>
              </a:rPr>
              <a:t>N</a:t>
            </a:r>
            <a:r>
              <a:rPr lang="en-US" altLang="ru-RU" b="1" baseline="-25000" dirty="0" smtClean="0">
                <a:solidFill>
                  <a:srgbClr val="FF0000"/>
                </a:solidFill>
              </a:rPr>
              <a:t>A</a:t>
            </a:r>
            <a:r>
              <a:rPr lang="ru-RU" altLang="ru-RU" b="1" dirty="0" smtClean="0">
                <a:solidFill>
                  <a:srgbClr val="FF0000"/>
                </a:solidFill>
              </a:rPr>
              <a:t>=</a:t>
            </a:r>
            <a:r>
              <a:rPr lang="en-US" altLang="ru-RU" b="1" dirty="0" smtClean="0">
                <a:solidFill>
                  <a:srgbClr val="FF0000"/>
                </a:solidFill>
              </a:rPr>
              <a:t> </a:t>
            </a:r>
            <a:br>
              <a:rPr lang="en-US" altLang="ru-RU" b="1" dirty="0" smtClean="0">
                <a:solidFill>
                  <a:srgbClr val="FF0000"/>
                </a:solidFill>
              </a:rPr>
            </a:br>
            <a:r>
              <a:rPr lang="ru-RU" altLang="ru-RU" b="1" dirty="0" smtClean="0">
                <a:solidFill>
                  <a:srgbClr val="FF0000"/>
                </a:solidFill>
              </a:rPr>
              <a:t>=6,02 * 10</a:t>
            </a:r>
            <a:r>
              <a:rPr lang="ru-RU" altLang="ru-RU" b="1" baseline="30000" dirty="0" smtClean="0">
                <a:solidFill>
                  <a:srgbClr val="FF0000"/>
                </a:solidFill>
              </a:rPr>
              <a:t>23</a:t>
            </a:r>
            <a:r>
              <a:rPr lang="ru-RU" altLang="ru-RU" b="1" dirty="0" smtClean="0">
                <a:solidFill>
                  <a:srgbClr val="FF0000"/>
                </a:solidFill>
              </a:rPr>
              <a:t> * 1,38 * 10 </a:t>
            </a:r>
            <a:r>
              <a:rPr lang="ru-RU" altLang="ru-RU" b="1" baseline="30000" dirty="0" smtClean="0">
                <a:solidFill>
                  <a:srgbClr val="FF0000"/>
                </a:solidFill>
              </a:rPr>
              <a:t>-23</a:t>
            </a:r>
          </a:p>
        </p:txBody>
      </p:sp>
      <p:sp>
        <p:nvSpPr>
          <p:cNvPr id="7" name="AutoShape 6">
            <a:hlinkClick r:id="rId2" action="ppaction://hlinksldjump" highlightClick="1"/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4211960" y="5733256"/>
            <a:ext cx="4104456" cy="957262"/>
          </a:xfrm>
          <a:prstGeom prst="actionButtonForwardNex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3" action="ppaction://hlinksldjump"/>
              </a:rPr>
              <a:t>Вернуться к вопросу!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hlinkClick r:id="rId3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051720" y="1700808"/>
            <a:ext cx="6192688" cy="194421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altLang="ru-RU" sz="7200" dirty="0" smtClean="0">
                <a:solidFill>
                  <a:srgbClr val="F151C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Молодец!</a:t>
            </a:r>
            <a:r>
              <a:rPr lang="ru-RU" altLang="ru-RU" sz="7200" dirty="0" smtClean="0"/>
              <a:t> </a:t>
            </a:r>
            <a:r>
              <a:rPr lang="ru-RU" altLang="ru-RU" sz="7200" b="1" dirty="0" smtClean="0"/>
              <a:t/>
            </a:r>
            <a:br>
              <a:rPr lang="ru-RU" altLang="ru-RU" sz="7200" b="1" dirty="0" smtClean="0"/>
            </a:br>
            <a:endParaRPr lang="ru-RU" sz="7200" dirty="0"/>
          </a:p>
        </p:txBody>
      </p:sp>
      <p:sp>
        <p:nvSpPr>
          <p:cNvPr id="7" name="AutoShape 6">
            <a:hlinkClick r:id="rId2" action="ppaction://hlinksldjump" highlightClick="1"/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051720" y="5301208"/>
            <a:ext cx="6120680" cy="957262"/>
          </a:xfrm>
          <a:prstGeom prst="actionButtonForwardNex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3" action="ppaction://hlinksldjump"/>
              </a:rPr>
              <a:t>Переходи к следующему вопросу!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hlinkClick r:id="rId3" action="ppaction://hlinksldjump"/>
            </a:endParaRPr>
          </a:p>
        </p:txBody>
      </p:sp>
      <p:pic>
        <p:nvPicPr>
          <p:cNvPr id="4" name="Picture 8" descr="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484784"/>
            <a:ext cx="2641771" cy="415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051720" y="1700808"/>
            <a:ext cx="6192688" cy="194421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altLang="ru-RU" sz="7200" b="1" dirty="0" smtClean="0">
                <a:solidFill>
                  <a:schemeClr val="accent2"/>
                </a:solidFill>
              </a:rPr>
              <a:t>Неправильно!</a:t>
            </a:r>
            <a:br>
              <a:rPr lang="ru-RU" altLang="ru-RU" sz="7200" b="1" dirty="0" smtClean="0">
                <a:solidFill>
                  <a:schemeClr val="accent2"/>
                </a:solidFill>
              </a:rPr>
            </a:br>
            <a:endParaRPr lang="ru-RU" sz="72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843808" y="4077073"/>
            <a:ext cx="3909120" cy="64807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/>
              </a:rPr>
              <a:t>Вспомни теорию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r:id="rId2" action="ppaction://hlinksldjump"/>
            </a:endParaRPr>
          </a:p>
        </p:txBody>
      </p:sp>
      <p:pic>
        <p:nvPicPr>
          <p:cNvPr id="6" name="Picture 5" descr="Ученик за партой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564904"/>
            <a:ext cx="2991247" cy="3221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11152" y="1340768"/>
            <a:ext cx="7381328" cy="2520280"/>
          </a:xfrm>
        </p:spPr>
        <p:txBody>
          <a:bodyPr>
            <a:normAutofit fontScale="90000"/>
          </a:bodyPr>
          <a:lstStyle/>
          <a:p>
            <a:pPr marL="514350" indent="-514350">
              <a:buFont typeface="+mj-lt"/>
              <a:buAutoNum type="arabicPeriod" startAt="5"/>
            </a:pP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Процесс изменения состояния термодинамической системы макроскопических тел при постоянной температуре называется… 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99592" y="4149080"/>
            <a:ext cx="3672408" cy="122413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>
              <a:buNone/>
            </a:pPr>
            <a:r>
              <a:rPr lang="ru-RU" altLang="ru-RU" b="1" dirty="0" smtClean="0">
                <a:hlinkClick r:id="rId2" action="ppaction://hlinksldjump"/>
              </a:rPr>
              <a:t>изобарный</a:t>
            </a:r>
            <a:endParaRPr lang="ru-RU" altLang="ru-RU" b="1" baseline="30000" dirty="0">
              <a:hlinkClick r:id="rId2" action="ppaction://hlinksldjump"/>
            </a:endParaRPr>
          </a:p>
        </p:txBody>
      </p:sp>
      <p:sp>
        <p:nvSpPr>
          <p:cNvPr id="5" name="Содержимое 2">
            <a:hlinkClick r:id="rId2" action="ppaction://hlinksldjump"/>
          </p:cNvPr>
          <p:cNvSpPr txBox="1">
            <a:spLocks/>
          </p:cNvSpPr>
          <p:nvPr/>
        </p:nvSpPr>
        <p:spPr>
          <a:xfrm>
            <a:off x="4716016" y="5445224"/>
            <a:ext cx="3312368" cy="11087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ru-RU" altLang="ru-RU" sz="2800" b="1" dirty="0" smtClean="0">
                <a:hlinkClick r:id="rId2" action="ppaction://hlinksldjump"/>
              </a:rPr>
              <a:t>изохорный</a:t>
            </a:r>
            <a:endParaRPr lang="ru-RU" altLang="ru-RU" sz="2800" b="1" dirty="0"/>
          </a:p>
        </p:txBody>
      </p:sp>
      <p:sp>
        <p:nvSpPr>
          <p:cNvPr id="6" name="Содержимое 2">
            <a:hlinkClick r:id="rId3" action="ppaction://hlinksldjump"/>
          </p:cNvPr>
          <p:cNvSpPr txBox="1">
            <a:spLocks/>
          </p:cNvSpPr>
          <p:nvPr/>
        </p:nvSpPr>
        <p:spPr>
          <a:xfrm>
            <a:off x="4716016" y="4149080"/>
            <a:ext cx="3329136" cy="118072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ru-RU" altLang="ru-RU" sz="2800" b="1" dirty="0" smtClean="0">
                <a:hlinkClick r:id="rId3" action="ppaction://hlinksldjump"/>
              </a:rPr>
              <a:t>изотермический</a:t>
            </a:r>
            <a:endParaRPr lang="ru-RU" altLang="ru-RU" sz="2800" b="1" dirty="0"/>
          </a:p>
        </p:txBody>
      </p:sp>
      <p:pic>
        <p:nvPicPr>
          <p:cNvPr id="7" name="Picture 4" descr="ura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772816"/>
            <a:ext cx="2555776" cy="2473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1520" y="764704"/>
            <a:ext cx="8661648" cy="468052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altLang="ru-RU" b="1" dirty="0" smtClean="0">
                <a:solidFill>
                  <a:srgbClr val="002060"/>
                </a:solidFill>
              </a:rPr>
              <a:t>Согласно уравнению состояния газа в любом состоянии с неизменной температурой произведение давления газа на его объем остается постоянным. Процесс </a:t>
            </a:r>
            <a:r>
              <a:rPr lang="ru-RU" altLang="ru-RU" b="1" dirty="0" smtClean="0">
                <a:solidFill>
                  <a:srgbClr val="FF0000"/>
                </a:solidFill>
              </a:rPr>
              <a:t>изотермический.</a:t>
            </a:r>
            <a:br>
              <a:rPr lang="ru-RU" altLang="ru-RU" b="1" dirty="0" smtClean="0">
                <a:solidFill>
                  <a:srgbClr val="FF0000"/>
                </a:solidFill>
              </a:rPr>
            </a:br>
            <a:r>
              <a:rPr lang="ru-RU" altLang="ru-RU" b="1" dirty="0" smtClean="0">
                <a:solidFill>
                  <a:srgbClr val="FF0000"/>
                </a:solidFill>
              </a:rPr>
              <a:t>T = </a:t>
            </a:r>
            <a:r>
              <a:rPr lang="ru-RU" altLang="ru-RU" b="1" dirty="0" err="1" smtClean="0">
                <a:solidFill>
                  <a:srgbClr val="FF0000"/>
                </a:solidFill>
              </a:rPr>
              <a:t>const</a:t>
            </a:r>
            <a:r>
              <a:rPr lang="ru-RU" altLang="ru-RU" b="1" dirty="0" smtClean="0">
                <a:solidFill>
                  <a:srgbClr val="FF0000"/>
                </a:solidFill>
              </a:rPr>
              <a:t/>
            </a:r>
            <a:br>
              <a:rPr lang="ru-RU" altLang="ru-RU" b="1" dirty="0" smtClean="0">
                <a:solidFill>
                  <a:srgbClr val="FF0000"/>
                </a:solidFill>
              </a:rPr>
            </a:br>
            <a:r>
              <a:rPr lang="ru-RU" altLang="ru-RU" b="1" dirty="0" smtClean="0">
                <a:solidFill>
                  <a:srgbClr val="FF0000"/>
                </a:solidFill>
              </a:rPr>
              <a:t>Закон Бойля-Мариотта</a:t>
            </a:r>
          </a:p>
        </p:txBody>
      </p:sp>
      <p:sp>
        <p:nvSpPr>
          <p:cNvPr id="7" name="AutoShape 6">
            <a:hlinkClick r:id="rId2" action="ppaction://hlinksldjump" highlightClick="1"/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4211960" y="5733256"/>
            <a:ext cx="4104456" cy="957262"/>
          </a:xfrm>
          <a:prstGeom prst="actionButtonForwardNex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3" action="ppaction://hlinksldjump"/>
              </a:rPr>
              <a:t>Вернуться к вопросу!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hlinkClick r:id="rId3" action="ppaction://hlinksldjump"/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7164288" y="4869160"/>
            <a:ext cx="1728192" cy="52322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ru-RU" sz="2800" b="1">
                <a:solidFill>
                  <a:srgbClr val="FFFF00"/>
                </a:solidFill>
              </a:rPr>
              <a:t>pv = const</a:t>
            </a:r>
            <a:endParaRPr lang="ru-RU" altLang="ru-RU" sz="2800" b="1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1484784"/>
            <a:ext cx="5238324" cy="1143000"/>
          </a:xfrm>
        </p:spPr>
        <p:txBody>
          <a:bodyPr>
            <a:normAutofit fontScale="9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Назовите макроскопические параметры: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15616" y="3645024"/>
            <a:ext cx="7128792" cy="96470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alt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  <a:hlinkClick r:id="rId2" action="ppaction://hlinksldjump"/>
              </a:rPr>
              <a:t>Масса, давление, объем, температура</a:t>
            </a:r>
            <a:endParaRPr lang="ru-RU" altLang="ru-RU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mic Sans MS" panose="030F0702030302020204" pitchFamily="66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115616" y="4797152"/>
            <a:ext cx="7128792" cy="86409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alt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  <a:hlinkClick r:id="rId3" action="ppaction://hlinksldjump"/>
              </a:rPr>
              <a:t>Давление, объем, температура</a:t>
            </a:r>
          </a:p>
        </p:txBody>
      </p:sp>
      <p:pic>
        <p:nvPicPr>
          <p:cNvPr id="5" name="Picture 6" descr="задумался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709622"/>
            <a:ext cx="2088232" cy="2779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051720" y="1700808"/>
            <a:ext cx="6192688" cy="194421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altLang="ru-RU" sz="7200" dirty="0" smtClean="0">
                <a:solidFill>
                  <a:srgbClr val="F151C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Молодец!</a:t>
            </a:r>
            <a:r>
              <a:rPr lang="ru-RU" altLang="ru-RU" sz="7200" dirty="0" smtClean="0"/>
              <a:t> </a:t>
            </a:r>
            <a:r>
              <a:rPr lang="ru-RU" altLang="ru-RU" sz="7200" b="1" dirty="0" smtClean="0"/>
              <a:t/>
            </a:r>
            <a:br>
              <a:rPr lang="ru-RU" altLang="ru-RU" sz="7200" b="1" dirty="0" smtClean="0"/>
            </a:br>
            <a:endParaRPr lang="ru-RU" sz="7200" dirty="0"/>
          </a:p>
        </p:txBody>
      </p:sp>
      <p:sp>
        <p:nvSpPr>
          <p:cNvPr id="7" name="AutoShape 6">
            <a:hlinkClick r:id="rId2" action="ppaction://hlinksldjump" highlightClick="1"/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051720" y="5301208"/>
            <a:ext cx="6120680" cy="957262"/>
          </a:xfrm>
          <a:prstGeom prst="actionButtonForwardNex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3" action="ppaction://hlinksldjump"/>
              </a:rPr>
              <a:t>Переходи к следующему вопросу!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hlinkClick r:id="rId3" action="ppaction://hlinksldjump"/>
            </a:endParaRPr>
          </a:p>
        </p:txBody>
      </p:sp>
      <p:pic>
        <p:nvPicPr>
          <p:cNvPr id="8" name="Picture 8" descr="BIRD10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628800"/>
            <a:ext cx="2395904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051720" y="1700808"/>
            <a:ext cx="6192688" cy="194421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altLang="ru-RU" sz="7200" b="1" dirty="0" smtClean="0">
                <a:solidFill>
                  <a:schemeClr val="accent2"/>
                </a:solidFill>
              </a:rPr>
              <a:t>Неправильно!</a:t>
            </a:r>
            <a:br>
              <a:rPr lang="ru-RU" altLang="ru-RU" sz="7200" b="1" dirty="0" smtClean="0">
                <a:solidFill>
                  <a:schemeClr val="accent2"/>
                </a:solidFill>
              </a:rPr>
            </a:br>
            <a:endParaRPr lang="ru-RU" sz="72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843808" y="4077073"/>
            <a:ext cx="3909120" cy="64807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/>
              </a:rPr>
              <a:t>Вспомни теорию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r:id="rId2" action="ppaction://hlinksldjump"/>
            </a:endParaRPr>
          </a:p>
        </p:txBody>
      </p:sp>
      <p:pic>
        <p:nvPicPr>
          <p:cNvPr id="6" name="Picture 4" descr="писатель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708920"/>
            <a:ext cx="2198241" cy="3012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11152" y="1340768"/>
            <a:ext cx="7381328" cy="18002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6"/>
            </a:pP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Газовый закон Шарля устанавливает зависимость между: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99592" y="4149080"/>
            <a:ext cx="3672408" cy="122413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>
              <a:buNone/>
            </a:pPr>
            <a:r>
              <a:rPr lang="ru-RU" altLang="ru-RU" b="1" dirty="0" smtClean="0">
                <a:hlinkClick r:id="rId2" action="ppaction://hlinksldjump"/>
              </a:rPr>
              <a:t>Давлением и объемом</a:t>
            </a:r>
            <a:endParaRPr lang="ru-RU" altLang="ru-RU" b="1" baseline="30000" dirty="0">
              <a:hlinkClick r:id="rId2" action="ppaction://hlinksldjump"/>
            </a:endParaRPr>
          </a:p>
        </p:txBody>
      </p:sp>
      <p:sp>
        <p:nvSpPr>
          <p:cNvPr id="5" name="Содержимое 2">
            <a:hlinkClick r:id="rId3" action="ppaction://hlinksldjump"/>
          </p:cNvPr>
          <p:cNvSpPr txBox="1">
            <a:spLocks/>
          </p:cNvSpPr>
          <p:nvPr/>
        </p:nvSpPr>
        <p:spPr>
          <a:xfrm>
            <a:off x="4716016" y="5445224"/>
            <a:ext cx="3312368" cy="11087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ru-RU" altLang="ru-RU" sz="2800" b="1" dirty="0" smtClean="0">
                <a:hlinkClick r:id="rId3" action="ppaction://hlinksldjump"/>
              </a:rPr>
              <a:t>Давлением и температурой</a:t>
            </a:r>
            <a:endParaRPr lang="ru-RU" altLang="ru-RU" sz="2800" b="1" dirty="0"/>
          </a:p>
        </p:txBody>
      </p:sp>
      <p:sp>
        <p:nvSpPr>
          <p:cNvPr id="6" name="Содержимое 2">
            <a:hlinkClick r:id="rId2" action="ppaction://hlinksldjump"/>
          </p:cNvPr>
          <p:cNvSpPr txBox="1">
            <a:spLocks/>
          </p:cNvSpPr>
          <p:nvPr/>
        </p:nvSpPr>
        <p:spPr>
          <a:xfrm>
            <a:off x="4716016" y="4149080"/>
            <a:ext cx="3329136" cy="118072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ru-RU" altLang="ru-RU" sz="2800" b="1" dirty="0" smtClean="0">
                <a:hlinkClick r:id="rId2" action="ppaction://hlinksldjump"/>
              </a:rPr>
              <a:t>Объемом  и температурой</a:t>
            </a:r>
            <a:endParaRPr lang="ru-RU" altLang="ru-RU" sz="2800" b="1" dirty="0"/>
          </a:p>
        </p:txBody>
      </p:sp>
      <p:pic>
        <p:nvPicPr>
          <p:cNvPr id="7" name="Picture 6" descr="задумался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1124744"/>
            <a:ext cx="2164050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1520" y="764704"/>
            <a:ext cx="8661648" cy="468052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altLang="ru-RU" b="1" dirty="0" smtClean="0">
                <a:solidFill>
                  <a:srgbClr val="002060"/>
                </a:solidFill>
              </a:rPr>
              <a:t>Процесс изменения состояния термодинамической системы при постоянном объеме называют </a:t>
            </a:r>
            <a:r>
              <a:rPr lang="ru-RU" altLang="ru-RU" b="1" dirty="0" smtClean="0">
                <a:solidFill>
                  <a:srgbClr val="FF0000"/>
                </a:solidFill>
              </a:rPr>
              <a:t>изохорным.</a:t>
            </a:r>
            <a:br>
              <a:rPr lang="ru-RU" altLang="ru-RU" b="1" dirty="0" smtClean="0">
                <a:solidFill>
                  <a:srgbClr val="FF0000"/>
                </a:solidFill>
              </a:rPr>
            </a:br>
            <a:r>
              <a:rPr lang="ru-RU" altLang="ru-RU" b="1" dirty="0" smtClean="0">
                <a:solidFill>
                  <a:srgbClr val="FF0000"/>
                </a:solidFill>
              </a:rPr>
              <a:t>Газовый закон Шарля.</a:t>
            </a:r>
            <a:r>
              <a:rPr lang="en-US" altLang="ru-RU" b="1" dirty="0" smtClean="0">
                <a:solidFill>
                  <a:srgbClr val="FF0000"/>
                </a:solidFill>
              </a:rPr>
              <a:t/>
            </a:r>
            <a:br>
              <a:rPr lang="en-US" altLang="ru-RU" b="1" dirty="0" smtClean="0">
                <a:solidFill>
                  <a:srgbClr val="FF0000"/>
                </a:solidFill>
              </a:rPr>
            </a:br>
            <a:r>
              <a:rPr lang="en-US" altLang="ru-RU" b="1" dirty="0" smtClean="0">
                <a:solidFill>
                  <a:srgbClr val="FF0000"/>
                </a:solidFill>
              </a:rPr>
              <a:t>V = const.</a:t>
            </a:r>
            <a:endParaRPr lang="ru-RU" altLang="ru-RU" b="1" dirty="0">
              <a:solidFill>
                <a:srgbClr val="FF0000"/>
              </a:solidFill>
            </a:endParaRPr>
          </a:p>
        </p:txBody>
      </p:sp>
      <p:sp>
        <p:nvSpPr>
          <p:cNvPr id="7" name="AutoShape 6">
            <a:hlinkClick r:id="rId2" action="ppaction://hlinksldjump" highlightClick="1"/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4211960" y="5733256"/>
            <a:ext cx="4104456" cy="957262"/>
          </a:xfrm>
          <a:prstGeom prst="actionButtonForwardNex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3" action="ppaction://hlinksldjump"/>
              </a:rPr>
              <a:t>Вернуться к вопросу!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hlinkClick r:id="rId3" action="ppaction://hlinksldjump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6084168" y="4653136"/>
            <a:ext cx="2160240" cy="5847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US" altLang="ru-RU" sz="3200" b="1" dirty="0">
                <a:solidFill>
                  <a:srgbClr val="FFFF00"/>
                </a:solidFill>
              </a:rPr>
              <a:t>p/T = const</a:t>
            </a:r>
            <a:endParaRPr lang="ru-RU" altLang="ru-RU" sz="3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051720" y="1700808"/>
            <a:ext cx="6192688" cy="194421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altLang="ru-RU" sz="7200" dirty="0" smtClean="0">
                <a:solidFill>
                  <a:srgbClr val="F151C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Молодец!</a:t>
            </a:r>
            <a:r>
              <a:rPr lang="ru-RU" altLang="ru-RU" sz="7200" dirty="0" smtClean="0"/>
              <a:t> </a:t>
            </a:r>
            <a:r>
              <a:rPr lang="ru-RU" altLang="ru-RU" sz="7200" b="1" dirty="0" smtClean="0"/>
              <a:t/>
            </a:r>
            <a:br>
              <a:rPr lang="ru-RU" altLang="ru-RU" sz="7200" b="1" dirty="0" smtClean="0"/>
            </a:br>
            <a:endParaRPr lang="ru-RU" sz="7200" dirty="0"/>
          </a:p>
        </p:txBody>
      </p:sp>
      <p:sp>
        <p:nvSpPr>
          <p:cNvPr id="7" name="AutoShape 6">
            <a:hlinkClick r:id="rId2" action="ppaction://hlinksldjump" highlightClick="1"/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051720" y="5301208"/>
            <a:ext cx="6120680" cy="957262"/>
          </a:xfrm>
          <a:prstGeom prst="actionButtonForwardNex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3" action="ppaction://hlinksldjump"/>
              </a:rPr>
              <a:t>Переходи к следующему вопросу!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hlinkClick r:id="rId3" action="ppaction://hlinksldjump"/>
            </a:endParaRPr>
          </a:p>
        </p:txBody>
      </p:sp>
      <p:pic>
        <p:nvPicPr>
          <p:cNvPr id="6" name="Picture 4" descr="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492896"/>
            <a:ext cx="2391736" cy="2639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051720" y="1700808"/>
            <a:ext cx="6192688" cy="194421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altLang="ru-RU" sz="7200" b="1" dirty="0" smtClean="0">
                <a:solidFill>
                  <a:schemeClr val="accent2"/>
                </a:solidFill>
              </a:rPr>
              <a:t>Неправильно!</a:t>
            </a:r>
            <a:br>
              <a:rPr lang="ru-RU" altLang="ru-RU" sz="7200" b="1" dirty="0" smtClean="0">
                <a:solidFill>
                  <a:schemeClr val="accent2"/>
                </a:solidFill>
              </a:rPr>
            </a:br>
            <a:endParaRPr lang="ru-RU" sz="72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843808" y="4077073"/>
            <a:ext cx="3909120" cy="64807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/>
              </a:rPr>
              <a:t>Вспомни теорию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r:id="rId2" action="ppaction://hlinksldjump"/>
            </a:endParaRPr>
          </a:p>
        </p:txBody>
      </p:sp>
      <p:pic>
        <p:nvPicPr>
          <p:cNvPr id="7" name="Picture 4" descr="chel1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3" y="3717033"/>
            <a:ext cx="208823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>
            <a:hlinkClick r:id="rId2" action="ppaction://hlinksldjump"/>
          </p:cNvPr>
          <p:cNvSpPr/>
          <p:nvPr/>
        </p:nvSpPr>
        <p:spPr>
          <a:xfrm>
            <a:off x="5580112" y="2492896"/>
            <a:ext cx="2808312" cy="35283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>
            <a:hlinkClick r:id="rId3" action="ppaction://hlinksldjump"/>
          </p:cNvPr>
          <p:cNvSpPr/>
          <p:nvPr/>
        </p:nvSpPr>
        <p:spPr>
          <a:xfrm>
            <a:off x="2699792" y="2492896"/>
            <a:ext cx="2808312" cy="35283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476672"/>
            <a:ext cx="6085184" cy="1944216"/>
          </a:xfrm>
        </p:spPr>
        <p:txBody>
          <a:bodyPr>
            <a:normAutofit fontScale="90000"/>
          </a:bodyPr>
          <a:lstStyle/>
          <a:p>
            <a:pPr marL="514350" indent="-514350">
              <a:buFont typeface="+mj-lt"/>
              <a:buAutoNum type="arabicPeriod" startAt="7"/>
            </a:pP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Графиком изотермического процесса в координатах PV является: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15" descr="DUCK6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924944"/>
            <a:ext cx="2157388" cy="3651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Группа 9"/>
          <p:cNvGrpSpPr/>
          <p:nvPr/>
        </p:nvGrpSpPr>
        <p:grpSpPr>
          <a:xfrm>
            <a:off x="3131840" y="2708920"/>
            <a:ext cx="2160240" cy="2736304"/>
            <a:chOff x="971550" y="2060575"/>
            <a:chExt cx="3600450" cy="4105275"/>
          </a:xfrm>
        </p:grpSpPr>
        <p:sp>
          <p:nvSpPr>
            <p:cNvPr id="11" name="AutoShape 4">
              <a:hlinkClick r:id="rId5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971550" y="2060575"/>
              <a:ext cx="3600450" cy="4105275"/>
            </a:xfrm>
            <a:prstGeom prst="actionButtonBlank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2" name="Line 6"/>
            <p:cNvSpPr>
              <a:spLocks noChangeShapeType="1"/>
            </p:cNvSpPr>
            <p:nvPr/>
          </p:nvSpPr>
          <p:spPr bwMode="auto">
            <a:xfrm>
              <a:off x="1547813" y="2492375"/>
              <a:ext cx="0" cy="288131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Line 7"/>
            <p:cNvSpPr>
              <a:spLocks noChangeShapeType="1"/>
            </p:cNvSpPr>
            <p:nvPr/>
          </p:nvSpPr>
          <p:spPr bwMode="auto">
            <a:xfrm>
              <a:off x="1403350" y="5373688"/>
              <a:ext cx="259238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Arc 8"/>
            <p:cNvSpPr>
              <a:spLocks/>
            </p:cNvSpPr>
            <p:nvPr/>
          </p:nvSpPr>
          <p:spPr bwMode="auto">
            <a:xfrm rot="11122079">
              <a:off x="1763713" y="2781300"/>
              <a:ext cx="2087562" cy="2376488"/>
            </a:xfrm>
            <a:custGeom>
              <a:avLst/>
              <a:gdLst>
                <a:gd name="T0" fmla="*/ 0 w 21600"/>
                <a:gd name="T1" fmla="*/ 0 h 21600"/>
                <a:gd name="T2" fmla="*/ 201755304 w 21600"/>
                <a:gd name="T3" fmla="*/ 261467386 h 21600"/>
                <a:gd name="T4" fmla="*/ 0 w 21600"/>
                <a:gd name="T5" fmla="*/ 261467386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Text Box 13"/>
            <p:cNvSpPr txBox="1">
              <a:spLocks noChangeArrowheads="1"/>
            </p:cNvSpPr>
            <p:nvPr/>
          </p:nvSpPr>
          <p:spPr bwMode="auto">
            <a:xfrm>
              <a:off x="1116013" y="2276475"/>
              <a:ext cx="360362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rgbClr val="FFFF00"/>
                  </a:solidFill>
                </a:rPr>
                <a:t>P</a:t>
              </a:r>
              <a:endParaRPr lang="ru-RU" sz="2000" b="1">
                <a:solidFill>
                  <a:srgbClr val="FFFF00"/>
                </a:solidFill>
              </a:endParaRPr>
            </a:p>
          </p:txBody>
        </p:sp>
        <p:sp>
          <p:nvSpPr>
            <p:cNvPr id="16" name="Text Box 15"/>
            <p:cNvSpPr txBox="1">
              <a:spLocks noChangeArrowheads="1"/>
            </p:cNvSpPr>
            <p:nvPr/>
          </p:nvSpPr>
          <p:spPr bwMode="auto">
            <a:xfrm>
              <a:off x="3851275" y="5516563"/>
              <a:ext cx="433388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rgbClr val="FFFF00"/>
                  </a:solidFill>
                </a:rPr>
                <a:t>V</a:t>
              </a:r>
              <a:endParaRPr lang="ru-RU" sz="2000" b="1">
                <a:solidFill>
                  <a:srgbClr val="FFFF00"/>
                </a:solidFill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6084168" y="2636912"/>
            <a:ext cx="2232248" cy="2664296"/>
            <a:chOff x="5076825" y="2060575"/>
            <a:chExt cx="3455988" cy="4105275"/>
          </a:xfrm>
        </p:grpSpPr>
        <p:sp>
          <p:nvSpPr>
            <p:cNvPr id="18" name="AutoShape 5">
              <a:hlinkClick r:id="rId6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5076825" y="2060575"/>
              <a:ext cx="3455988" cy="4105275"/>
            </a:xfrm>
            <a:prstGeom prst="actionButtonBlank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9" name="Line 9"/>
            <p:cNvSpPr>
              <a:spLocks noChangeShapeType="1"/>
            </p:cNvSpPr>
            <p:nvPr/>
          </p:nvSpPr>
          <p:spPr bwMode="auto">
            <a:xfrm>
              <a:off x="5795963" y="2565400"/>
              <a:ext cx="0" cy="288131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Line 10"/>
            <p:cNvSpPr>
              <a:spLocks noChangeShapeType="1"/>
            </p:cNvSpPr>
            <p:nvPr/>
          </p:nvSpPr>
          <p:spPr bwMode="auto">
            <a:xfrm>
              <a:off x="5580063" y="5445125"/>
              <a:ext cx="259238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Line 11"/>
            <p:cNvSpPr>
              <a:spLocks noChangeShapeType="1"/>
            </p:cNvSpPr>
            <p:nvPr/>
          </p:nvSpPr>
          <p:spPr bwMode="auto">
            <a:xfrm flipV="1">
              <a:off x="5795963" y="4581525"/>
              <a:ext cx="647700" cy="86360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Line 12"/>
            <p:cNvSpPr>
              <a:spLocks noChangeShapeType="1"/>
            </p:cNvSpPr>
            <p:nvPr/>
          </p:nvSpPr>
          <p:spPr bwMode="auto">
            <a:xfrm flipV="1">
              <a:off x="6443663" y="3141663"/>
              <a:ext cx="1152525" cy="1439862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Text Box 14"/>
            <p:cNvSpPr txBox="1">
              <a:spLocks noChangeArrowheads="1"/>
            </p:cNvSpPr>
            <p:nvPr/>
          </p:nvSpPr>
          <p:spPr bwMode="auto">
            <a:xfrm>
              <a:off x="5364163" y="2420938"/>
              <a:ext cx="287337" cy="809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rgbClr val="FFFF00"/>
                  </a:solidFill>
                </a:rPr>
                <a:t>P</a:t>
              </a:r>
              <a:endParaRPr lang="ru-RU" sz="2000" b="1">
                <a:solidFill>
                  <a:srgbClr val="FFFF00"/>
                </a:solidFill>
              </a:endParaRPr>
            </a:p>
            <a:p>
              <a:pPr>
                <a:spcBef>
                  <a:spcPct val="50000"/>
                </a:spcBef>
              </a:pPr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1520" y="620688"/>
            <a:ext cx="8661648" cy="482453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altLang="ru-RU" b="1" dirty="0" smtClean="0">
                <a:solidFill>
                  <a:srgbClr val="002060"/>
                </a:solidFill>
              </a:rPr>
              <a:t>Зависимость между давлением и объемом в изотермическом процессе обратно пропорциональная. Графиком  в координатах PV является изотерма – </a:t>
            </a:r>
            <a:r>
              <a:rPr lang="ru-RU" altLang="ru-RU" b="1" dirty="0" smtClean="0">
                <a:solidFill>
                  <a:srgbClr val="FF0000"/>
                </a:solidFill>
              </a:rPr>
              <a:t>гипербола</a:t>
            </a:r>
            <a:r>
              <a:rPr lang="ru-RU" altLang="ru-RU" b="1" dirty="0" smtClean="0">
                <a:solidFill>
                  <a:srgbClr val="002060"/>
                </a:solidFill>
              </a:rPr>
              <a:t>.</a:t>
            </a:r>
            <a:endParaRPr lang="ru-RU" altLang="ru-RU" sz="4000" b="1" dirty="0">
              <a:solidFill>
                <a:schemeClr val="accent2"/>
              </a:solidFill>
            </a:endParaRPr>
          </a:p>
        </p:txBody>
      </p:sp>
      <p:sp>
        <p:nvSpPr>
          <p:cNvPr id="7" name="AutoShape 6">
            <a:hlinkClick r:id="rId2" action="ppaction://hlinksldjump" highlightClick="1"/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4211960" y="5733256"/>
            <a:ext cx="4104456" cy="957262"/>
          </a:xfrm>
          <a:prstGeom prst="actionButtonForwardNex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3" action="ppaction://hlinksldjump"/>
              </a:rPr>
              <a:t>Вернуться к вопросу!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hlinkClick r:id="rId3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051720" y="1700808"/>
            <a:ext cx="6192688" cy="194421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altLang="ru-RU" sz="7200" dirty="0" smtClean="0">
                <a:solidFill>
                  <a:srgbClr val="F151C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Молодец!</a:t>
            </a:r>
            <a:r>
              <a:rPr lang="ru-RU" altLang="ru-RU" sz="7200" dirty="0" smtClean="0"/>
              <a:t> </a:t>
            </a:r>
            <a:r>
              <a:rPr lang="ru-RU" altLang="ru-RU" sz="7200" b="1" dirty="0" smtClean="0"/>
              <a:t/>
            </a:r>
            <a:br>
              <a:rPr lang="ru-RU" altLang="ru-RU" sz="7200" b="1" dirty="0" smtClean="0"/>
            </a:br>
            <a:endParaRPr lang="ru-RU" sz="7200" dirty="0"/>
          </a:p>
        </p:txBody>
      </p:sp>
      <p:sp>
        <p:nvSpPr>
          <p:cNvPr id="7" name="AutoShape 6">
            <a:hlinkClick r:id="rId2" action="ppaction://hlinksldjump" highlightClick="1"/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051720" y="5301208"/>
            <a:ext cx="6120680" cy="957262"/>
          </a:xfrm>
          <a:prstGeom prst="actionButtonForwardNex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3" action="ppaction://hlinksldjump"/>
              </a:rPr>
              <a:t>Переходи к следующему вопросу!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hlinkClick r:id="rId3" action="ppaction://hlinksldjump"/>
            </a:endParaRPr>
          </a:p>
        </p:txBody>
      </p:sp>
      <p:pic>
        <p:nvPicPr>
          <p:cNvPr id="6" name="Picture 4" descr="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492896"/>
            <a:ext cx="2391736" cy="2639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051720" y="1700808"/>
            <a:ext cx="6192688" cy="194421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altLang="ru-RU" sz="7200" b="1" dirty="0" smtClean="0">
                <a:solidFill>
                  <a:schemeClr val="accent2"/>
                </a:solidFill>
              </a:rPr>
              <a:t>Неправильно!</a:t>
            </a:r>
            <a:br>
              <a:rPr lang="ru-RU" altLang="ru-RU" sz="7200" b="1" dirty="0" smtClean="0">
                <a:solidFill>
                  <a:schemeClr val="accent2"/>
                </a:solidFill>
              </a:rPr>
            </a:br>
            <a:endParaRPr lang="ru-RU" sz="72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843808" y="4077073"/>
            <a:ext cx="3909120" cy="64807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/>
              </a:rPr>
              <a:t>Вспомни теорию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r:id="rId2" action="ppaction://hlinksldjump"/>
            </a:endParaRPr>
          </a:p>
        </p:txBody>
      </p:sp>
      <p:pic>
        <p:nvPicPr>
          <p:cNvPr id="7" name="Picture 10" descr="ae7125b032b97b698f903407ce24b4c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789040"/>
            <a:ext cx="2362155" cy="1763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1916832"/>
            <a:ext cx="8229600" cy="345638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alt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 макроскопическим параметрам идеального газа относятся: давление, объем и температура!</a:t>
            </a:r>
            <a:br>
              <a:rPr lang="ru-RU" alt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alt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Р,</a:t>
            </a:r>
            <a:r>
              <a:rPr lang="en-US" alt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V,T</a:t>
            </a:r>
            <a:r>
              <a:rPr lang="ru-RU" altLang="ru-RU" b="1" dirty="0" smtClean="0"/>
              <a:t/>
            </a:r>
            <a:br>
              <a:rPr lang="ru-RU" altLang="ru-RU" b="1" dirty="0" smtClean="0"/>
            </a:br>
            <a:endParaRPr lang="ru-RU" dirty="0"/>
          </a:p>
        </p:txBody>
      </p:sp>
      <p:sp>
        <p:nvSpPr>
          <p:cNvPr id="7" name="AutoShape 6">
            <a:hlinkClick r:id="rId2" action="ppaction://hlinksldjump" highlightClick="1"/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3779912" y="5589240"/>
            <a:ext cx="4104456" cy="957262"/>
          </a:xfrm>
          <a:prstGeom prst="actionButtonForwardNex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Вернуться к вопросу!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476672"/>
            <a:ext cx="5077072" cy="108012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8"/>
            </a:pP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Реши задачу: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331640" y="1844824"/>
            <a:ext cx="7416824" cy="208823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marL="0" indent="0" algn="just">
              <a:buNone/>
            </a:pPr>
            <a:r>
              <a:rPr lang="ru-RU" altLang="ru-RU" b="1" dirty="0" smtClean="0"/>
              <a:t>Найди давление газа бутана (С</a:t>
            </a:r>
            <a:r>
              <a:rPr lang="ru-RU" altLang="ru-RU" b="1" baseline="-25000" dirty="0" smtClean="0"/>
              <a:t>4</a:t>
            </a:r>
            <a:r>
              <a:rPr lang="ru-RU" altLang="ru-RU" b="1" dirty="0" smtClean="0"/>
              <a:t>Н</a:t>
            </a:r>
            <a:r>
              <a:rPr lang="ru-RU" altLang="ru-RU" b="1" baseline="-25000" dirty="0" smtClean="0"/>
              <a:t>8</a:t>
            </a:r>
            <a:r>
              <a:rPr lang="ru-RU" altLang="ru-RU" b="1" dirty="0" smtClean="0"/>
              <a:t>) в баллоне для портативных газовых плит объемом 0,5 л и массой 250г при температуре 20 </a:t>
            </a:r>
            <a:r>
              <a:rPr lang="ru-RU" altLang="ru-RU" b="1" baseline="30000" dirty="0" smtClean="0"/>
              <a:t>0</a:t>
            </a:r>
            <a:r>
              <a:rPr lang="ru-RU" altLang="ru-RU" b="1" dirty="0" smtClean="0"/>
              <a:t>С</a:t>
            </a:r>
            <a:endParaRPr lang="ru-RU" altLang="ru-RU" b="1" dirty="0"/>
          </a:p>
        </p:txBody>
      </p:sp>
      <p:sp>
        <p:nvSpPr>
          <p:cNvPr id="5" name="Содержимое 2">
            <a:hlinkClick r:id="rId2" action="ppaction://hlinksldjump"/>
          </p:cNvPr>
          <p:cNvSpPr txBox="1">
            <a:spLocks/>
          </p:cNvSpPr>
          <p:nvPr/>
        </p:nvSpPr>
        <p:spPr>
          <a:xfrm>
            <a:off x="4716016" y="5373216"/>
            <a:ext cx="3312368" cy="11087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ru-RU" altLang="ru-RU" sz="2800" b="1" dirty="0" smtClean="0">
                <a:hlinkClick r:id="rId3" action="ppaction://hlinksldjump"/>
              </a:rPr>
              <a:t>12кПа</a:t>
            </a:r>
            <a:endParaRPr lang="ru-RU" altLang="ru-RU" sz="2800" b="1" dirty="0"/>
          </a:p>
        </p:txBody>
      </p:sp>
      <p:sp>
        <p:nvSpPr>
          <p:cNvPr id="6" name="Содержимое 2">
            <a:hlinkClick r:id="rId3" action="ppaction://hlinksldjump"/>
          </p:cNvPr>
          <p:cNvSpPr txBox="1">
            <a:spLocks/>
          </p:cNvSpPr>
          <p:nvPr/>
        </p:nvSpPr>
        <p:spPr>
          <a:xfrm>
            <a:off x="4716016" y="4149080"/>
            <a:ext cx="3329136" cy="118072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altLang="ru-RU" sz="2800" b="1" dirty="0" smtClean="0">
                <a:hlinkClick r:id="rId4" action="ppaction://hlinksldjump"/>
              </a:rPr>
              <a:t>21,7</a:t>
            </a:r>
            <a:r>
              <a:rPr lang="ru-RU" altLang="ru-RU" sz="2800" b="1" dirty="0" smtClean="0">
                <a:hlinkClick r:id="rId4" action="ppaction://hlinksldjump"/>
              </a:rPr>
              <a:t> МПа</a:t>
            </a:r>
            <a:endParaRPr lang="ru-RU" altLang="ru-RU" sz="2800" b="1" dirty="0"/>
          </a:p>
        </p:txBody>
      </p:sp>
      <p:pic>
        <p:nvPicPr>
          <p:cNvPr id="7" name="Picture 15" descr="DUCK6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2924944"/>
            <a:ext cx="2157388" cy="3651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1520" y="620688"/>
            <a:ext cx="8661648" cy="482453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altLang="ru-RU" b="1" dirty="0" smtClean="0">
                <a:solidFill>
                  <a:srgbClr val="002060"/>
                </a:solidFill>
              </a:rPr>
              <a:t>Решение:</a:t>
            </a:r>
            <a:br>
              <a:rPr lang="ru-RU" altLang="ru-RU" b="1" dirty="0" smtClean="0">
                <a:solidFill>
                  <a:srgbClr val="002060"/>
                </a:solidFill>
              </a:rPr>
            </a:br>
            <a:r>
              <a:rPr lang="ru-RU" altLang="ru-RU" b="1" dirty="0" smtClean="0">
                <a:solidFill>
                  <a:srgbClr val="002060"/>
                </a:solidFill>
              </a:rPr>
              <a:t>Переведи единицы измерения объема, массы, температуры в СИ.</a:t>
            </a:r>
            <a:br>
              <a:rPr lang="ru-RU" altLang="ru-RU" b="1" dirty="0" smtClean="0">
                <a:solidFill>
                  <a:srgbClr val="002060"/>
                </a:solidFill>
              </a:rPr>
            </a:br>
            <a:r>
              <a:rPr lang="ru-RU" altLang="ru-RU" sz="4000" b="1" dirty="0" smtClean="0">
                <a:solidFill>
                  <a:srgbClr val="002060"/>
                </a:solidFill>
              </a:rPr>
              <a:t>Найди молярную массу бутана:</a:t>
            </a:r>
            <a:r>
              <a:rPr lang="ru-RU" altLang="ru-RU" sz="4000" b="1" dirty="0" smtClean="0">
                <a:solidFill>
                  <a:srgbClr val="FFFF00"/>
                </a:solidFill>
              </a:rPr>
              <a:t/>
            </a:r>
            <a:br>
              <a:rPr lang="ru-RU" altLang="ru-RU" sz="4000" b="1" dirty="0" smtClean="0">
                <a:solidFill>
                  <a:srgbClr val="FFFF00"/>
                </a:solidFill>
              </a:rPr>
            </a:br>
            <a:r>
              <a:rPr lang="en-US" altLang="ru-RU" sz="4000" b="1" dirty="0" smtClean="0">
                <a:solidFill>
                  <a:srgbClr val="FF0000"/>
                </a:solidFill>
              </a:rPr>
              <a:t>M=(</a:t>
            </a:r>
            <a:r>
              <a:rPr lang="ru-RU" altLang="ru-RU" sz="4000" b="1" dirty="0" smtClean="0">
                <a:solidFill>
                  <a:srgbClr val="FF0000"/>
                </a:solidFill>
              </a:rPr>
              <a:t>4*12 + 1*8) * 10</a:t>
            </a:r>
            <a:r>
              <a:rPr lang="ru-RU" altLang="ru-RU" sz="4000" b="1" baseline="30000" dirty="0" smtClean="0">
                <a:solidFill>
                  <a:srgbClr val="FF0000"/>
                </a:solidFill>
              </a:rPr>
              <a:t>-3</a:t>
            </a:r>
            <a:r>
              <a:rPr lang="ru-RU" altLang="ru-RU" sz="4000" b="1" dirty="0" smtClean="0">
                <a:solidFill>
                  <a:srgbClr val="FF0000"/>
                </a:solidFill>
              </a:rPr>
              <a:t> = 56*10</a:t>
            </a:r>
            <a:r>
              <a:rPr lang="ru-RU" altLang="ru-RU" sz="4000" b="1" baseline="30000" dirty="0" smtClean="0">
                <a:solidFill>
                  <a:srgbClr val="FF0000"/>
                </a:solidFill>
              </a:rPr>
              <a:t>-3</a:t>
            </a:r>
            <a:r>
              <a:rPr lang="ru-RU" altLang="ru-RU" sz="4000" b="1" dirty="0" smtClean="0">
                <a:solidFill>
                  <a:srgbClr val="FF0000"/>
                </a:solidFill>
              </a:rPr>
              <a:t>кг/моль</a:t>
            </a:r>
            <a:r>
              <a:rPr lang="ru-RU" altLang="ru-RU" sz="4000" b="1" dirty="0" smtClean="0">
                <a:solidFill>
                  <a:schemeClr val="accent2"/>
                </a:solidFill>
              </a:rPr>
              <a:t/>
            </a:r>
            <a:br>
              <a:rPr lang="ru-RU" altLang="ru-RU" sz="4000" b="1" dirty="0" smtClean="0">
                <a:solidFill>
                  <a:schemeClr val="accent2"/>
                </a:solidFill>
              </a:rPr>
            </a:br>
            <a:r>
              <a:rPr lang="ru-RU" altLang="ru-RU" b="1" dirty="0" smtClean="0">
                <a:solidFill>
                  <a:srgbClr val="002060"/>
                </a:solidFill>
              </a:rPr>
              <a:t>Из уравнения М-К вырази давление: </a:t>
            </a:r>
            <a:r>
              <a:rPr lang="en-US" altLang="ru-RU" b="1" dirty="0" smtClean="0">
                <a:solidFill>
                  <a:srgbClr val="FF0000"/>
                </a:solidFill>
              </a:rPr>
              <a:t>p = </a:t>
            </a:r>
            <a:r>
              <a:rPr lang="en-US" altLang="ru-RU" b="1" dirty="0" err="1" smtClean="0">
                <a:solidFill>
                  <a:srgbClr val="FF0000"/>
                </a:solidFill>
              </a:rPr>
              <a:t>mRT</a:t>
            </a:r>
            <a:r>
              <a:rPr lang="en-US" altLang="ru-RU" b="1" dirty="0" smtClean="0">
                <a:solidFill>
                  <a:srgbClr val="FF0000"/>
                </a:solidFill>
              </a:rPr>
              <a:t> / VM</a:t>
            </a:r>
            <a:r>
              <a:rPr lang="ru-RU" altLang="ru-RU" b="1" dirty="0" smtClean="0">
                <a:solidFill>
                  <a:srgbClr val="FF0000"/>
                </a:solidFill>
              </a:rPr>
              <a:t>, выполни вычисления.</a:t>
            </a:r>
            <a:r>
              <a:rPr lang="ru-RU" altLang="ru-RU" b="1" dirty="0" smtClean="0">
                <a:solidFill>
                  <a:schemeClr val="accent2"/>
                </a:solidFill>
              </a:rPr>
              <a:t/>
            </a:r>
            <a:br>
              <a:rPr lang="ru-RU" altLang="ru-RU" b="1" dirty="0" smtClean="0">
                <a:solidFill>
                  <a:schemeClr val="accent2"/>
                </a:solidFill>
              </a:rPr>
            </a:br>
            <a:endParaRPr lang="ru-RU" altLang="ru-RU" sz="4000" b="1" dirty="0">
              <a:solidFill>
                <a:schemeClr val="accent2"/>
              </a:solidFill>
            </a:endParaRPr>
          </a:p>
        </p:txBody>
      </p:sp>
      <p:sp>
        <p:nvSpPr>
          <p:cNvPr id="7" name="AutoShape 6">
            <a:hlinkClick r:id="rId2" action="ppaction://hlinksldjump" highlightClick="1"/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4211960" y="5733256"/>
            <a:ext cx="4104456" cy="957262"/>
          </a:xfrm>
          <a:prstGeom prst="actionButtonForwardNex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3" action="ppaction://hlinksldjump"/>
              </a:rPr>
              <a:t>Вернуться к вопросу!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hlinkClick r:id="rId3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051720" y="1700808"/>
            <a:ext cx="6192688" cy="194421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altLang="ru-RU" sz="7200" dirty="0" smtClean="0">
                <a:solidFill>
                  <a:srgbClr val="F151C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Молодец!</a:t>
            </a:r>
            <a:r>
              <a:rPr lang="ru-RU" altLang="ru-RU" sz="7200" dirty="0" smtClean="0"/>
              <a:t> </a:t>
            </a:r>
            <a:r>
              <a:rPr lang="ru-RU" altLang="ru-RU" sz="7200" b="1" dirty="0" smtClean="0"/>
              <a:t/>
            </a:r>
            <a:br>
              <a:rPr lang="ru-RU" altLang="ru-RU" sz="7200" b="1" dirty="0" smtClean="0"/>
            </a:br>
            <a:endParaRPr lang="ru-RU" sz="7200" dirty="0"/>
          </a:p>
        </p:txBody>
      </p:sp>
      <p:sp>
        <p:nvSpPr>
          <p:cNvPr id="7" name="AutoShape 6">
            <a:hlinkClick r:id="rId2" action="ppaction://hlinksldjump" highlightClick="1"/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051720" y="5301208"/>
            <a:ext cx="6120680" cy="957262"/>
          </a:xfrm>
          <a:prstGeom prst="actionButtonForwardNex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3" action="ppaction://hlinksldjump"/>
              </a:rPr>
              <a:t>Переходи к следующему вопросу!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hlinkClick r:id="rId3" action="ppaction://hlinksldjump"/>
            </a:endParaRPr>
          </a:p>
        </p:txBody>
      </p:sp>
      <p:pic>
        <p:nvPicPr>
          <p:cNvPr id="6" name="Picture 4" descr="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492896"/>
            <a:ext cx="2391736" cy="2639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051720" y="1700808"/>
            <a:ext cx="6192688" cy="194421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altLang="ru-RU" sz="7200" b="1" dirty="0" smtClean="0">
                <a:solidFill>
                  <a:schemeClr val="accent2"/>
                </a:solidFill>
              </a:rPr>
              <a:t>Неправильно!</a:t>
            </a:r>
            <a:br>
              <a:rPr lang="ru-RU" altLang="ru-RU" sz="7200" b="1" dirty="0" smtClean="0">
                <a:solidFill>
                  <a:schemeClr val="accent2"/>
                </a:solidFill>
              </a:rPr>
            </a:br>
            <a:endParaRPr lang="ru-RU" sz="72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843808" y="4077073"/>
            <a:ext cx="3909120" cy="64807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" action="ppaction://noaction"/>
              </a:rPr>
              <a:t>Вспомни теорию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r:id="" action="ppaction://noaction"/>
            </a:endParaRPr>
          </a:p>
        </p:txBody>
      </p:sp>
      <p:pic>
        <p:nvPicPr>
          <p:cNvPr id="7" name="Picture 6" descr="Шустрик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23632" flipH="1">
            <a:off x="6376623" y="2953341"/>
            <a:ext cx="2493030" cy="27330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1052736"/>
            <a:ext cx="6660232" cy="1143000"/>
          </a:xfrm>
        </p:spPr>
        <p:txBody>
          <a:bodyPr>
            <a:normAutofit fontScale="90000"/>
          </a:bodyPr>
          <a:lstStyle/>
          <a:p>
            <a:pPr marL="514350" indent="-514350">
              <a:buFont typeface="+mj-lt"/>
              <a:buAutoNum type="arabicPeriod" startAt="9"/>
            </a:pP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Графиком изобарного процесса в координатах PV является: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79512" y="2276872"/>
            <a:ext cx="3457575" cy="4249737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1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95936" y="2420888"/>
            <a:ext cx="3313112" cy="4103687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Line 6"/>
          <p:cNvSpPr>
            <a:spLocks noChangeShapeType="1"/>
          </p:cNvSpPr>
          <p:nvPr/>
        </p:nvSpPr>
        <p:spPr bwMode="auto">
          <a:xfrm>
            <a:off x="1331268" y="2637234"/>
            <a:ext cx="0" cy="28082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" name="Line 7"/>
          <p:cNvSpPr>
            <a:spLocks noChangeShapeType="1"/>
          </p:cNvSpPr>
          <p:nvPr/>
        </p:nvSpPr>
        <p:spPr bwMode="auto">
          <a:xfrm>
            <a:off x="1331268" y="5445522"/>
            <a:ext cx="20891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4" name="Line 8"/>
          <p:cNvSpPr>
            <a:spLocks noChangeShapeType="1"/>
          </p:cNvSpPr>
          <p:nvPr/>
        </p:nvSpPr>
        <p:spPr bwMode="auto">
          <a:xfrm>
            <a:off x="1620193" y="4292997"/>
            <a:ext cx="1584325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" name="Line 9"/>
          <p:cNvSpPr>
            <a:spLocks noChangeShapeType="1"/>
          </p:cNvSpPr>
          <p:nvPr/>
        </p:nvSpPr>
        <p:spPr bwMode="auto">
          <a:xfrm>
            <a:off x="5363518" y="2781697"/>
            <a:ext cx="0" cy="2663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" name="Line 10"/>
          <p:cNvSpPr>
            <a:spLocks noChangeShapeType="1"/>
          </p:cNvSpPr>
          <p:nvPr/>
        </p:nvSpPr>
        <p:spPr bwMode="auto">
          <a:xfrm>
            <a:off x="5292081" y="5445522"/>
            <a:ext cx="20161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" name="Line 11"/>
          <p:cNvSpPr>
            <a:spLocks noChangeShapeType="1"/>
          </p:cNvSpPr>
          <p:nvPr/>
        </p:nvSpPr>
        <p:spPr bwMode="auto">
          <a:xfrm flipV="1">
            <a:off x="6012806" y="3284934"/>
            <a:ext cx="863600" cy="122555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" name="Line 12"/>
          <p:cNvSpPr>
            <a:spLocks noChangeShapeType="1"/>
          </p:cNvSpPr>
          <p:nvPr/>
        </p:nvSpPr>
        <p:spPr bwMode="auto">
          <a:xfrm flipV="1">
            <a:off x="5363518" y="4510484"/>
            <a:ext cx="649288" cy="935038"/>
          </a:xfrm>
          <a:prstGeom prst="line">
            <a:avLst/>
          </a:prstGeom>
          <a:noFill/>
          <a:ln w="28575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" name="Text Box 13"/>
          <p:cNvSpPr txBox="1">
            <a:spLocks noChangeArrowheads="1"/>
          </p:cNvSpPr>
          <p:nvPr/>
        </p:nvSpPr>
        <p:spPr bwMode="auto">
          <a:xfrm>
            <a:off x="899468" y="2565797"/>
            <a:ext cx="2873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FFFF00"/>
                </a:solidFill>
              </a:rPr>
              <a:t>P</a:t>
            </a:r>
            <a:endParaRPr lang="ru-RU" sz="2000" b="1">
              <a:solidFill>
                <a:srgbClr val="FFFF00"/>
              </a:solidFill>
            </a:endParaRPr>
          </a:p>
        </p:txBody>
      </p:sp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3204518" y="5734447"/>
            <a:ext cx="431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FFFF00"/>
                </a:solidFill>
              </a:rPr>
              <a:t>V</a:t>
            </a:r>
            <a:endParaRPr lang="ru-RU" sz="2000" b="1">
              <a:solidFill>
                <a:srgbClr val="FFFF00"/>
              </a:solidFill>
            </a:endParaRPr>
          </a:p>
        </p:txBody>
      </p:sp>
      <p:sp>
        <p:nvSpPr>
          <p:cNvPr id="21" name="Text Box 15"/>
          <p:cNvSpPr txBox="1">
            <a:spLocks noChangeArrowheads="1"/>
          </p:cNvSpPr>
          <p:nvPr/>
        </p:nvSpPr>
        <p:spPr bwMode="auto">
          <a:xfrm>
            <a:off x="4860281" y="2637234"/>
            <a:ext cx="3603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FFFF00"/>
                </a:solidFill>
              </a:rPr>
              <a:t>P</a:t>
            </a:r>
            <a:endParaRPr lang="ru-RU" sz="2000" b="1">
              <a:solidFill>
                <a:srgbClr val="FFFF00"/>
              </a:solidFill>
            </a:endParaRPr>
          </a:p>
        </p:txBody>
      </p:sp>
      <p:sp>
        <p:nvSpPr>
          <p:cNvPr id="22" name="Text Box 16"/>
          <p:cNvSpPr txBox="1">
            <a:spLocks noChangeArrowheads="1"/>
          </p:cNvSpPr>
          <p:nvPr/>
        </p:nvSpPr>
        <p:spPr bwMode="auto">
          <a:xfrm>
            <a:off x="6732240" y="5661248"/>
            <a:ext cx="5032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FFFF00"/>
                </a:solidFill>
              </a:rPr>
              <a:t>V</a:t>
            </a:r>
            <a:endParaRPr lang="ru-RU" sz="2000" b="1" dirty="0">
              <a:solidFill>
                <a:srgbClr val="FFFF00"/>
              </a:solidFill>
            </a:endParaRPr>
          </a:p>
        </p:txBody>
      </p:sp>
      <p:pic>
        <p:nvPicPr>
          <p:cNvPr id="23" name="Picture 4" descr="80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253722" y="1916832"/>
            <a:ext cx="1890278" cy="2572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1520" y="1340768"/>
            <a:ext cx="8661648" cy="381642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altLang="ru-RU" b="1" dirty="0" smtClean="0">
                <a:solidFill>
                  <a:srgbClr val="002060"/>
                </a:solidFill>
              </a:rPr>
              <a:t>Если процесс изобарный  давление постоянно, в координатах PV график прямая линия </a:t>
            </a:r>
            <a:r>
              <a:rPr lang="ru-RU" altLang="ru-RU" b="1" dirty="0" smtClean="0">
                <a:solidFill>
                  <a:srgbClr val="FF0000"/>
                </a:solidFill>
              </a:rPr>
              <a:t>параллельная</a:t>
            </a:r>
            <a:r>
              <a:rPr lang="ru-RU" altLang="ru-RU" b="1" dirty="0" smtClean="0">
                <a:solidFill>
                  <a:srgbClr val="002060"/>
                </a:solidFill>
              </a:rPr>
              <a:t> оси объема.</a:t>
            </a:r>
            <a:endParaRPr lang="ru-RU" altLang="ru-RU" sz="4000" b="1" dirty="0">
              <a:solidFill>
                <a:schemeClr val="accent2"/>
              </a:solidFill>
            </a:endParaRPr>
          </a:p>
        </p:txBody>
      </p:sp>
      <p:sp>
        <p:nvSpPr>
          <p:cNvPr id="7" name="AutoShape 6">
            <a:hlinkClick r:id="rId2" action="ppaction://hlinksldjump" highlightClick="1"/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4211960" y="5733256"/>
            <a:ext cx="4104456" cy="957262"/>
          </a:xfrm>
          <a:prstGeom prst="actionButtonForwardNex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3" action="ppaction://hlinksldjump"/>
              </a:rPr>
              <a:t>Вернуться к вопросу!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hlinkClick r:id="rId3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051720" y="1700808"/>
            <a:ext cx="6192688" cy="316835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alt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Ты выполнил тест, молодец!</a:t>
            </a:r>
            <a:r>
              <a:rPr lang="ru-RU" alt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alt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alt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Поздравляю!</a:t>
            </a:r>
            <a:endParaRPr lang="ru-RU" altLang="ru-RU" sz="7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hlinkClick r:id="" action="ppaction://hlinkshowjump?jump=lastslide"/>
            </a:endParaRPr>
          </a:p>
        </p:txBody>
      </p:sp>
      <p:pic>
        <p:nvPicPr>
          <p:cNvPr id="6" name="Picture 5" descr="holiday5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386113">
            <a:off x="-130079" y="1069924"/>
            <a:ext cx="2994548" cy="4032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SMILE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5646827"/>
            <a:ext cx="1152773" cy="1211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трелка вправо 8">
            <a:hlinkClick r:id="rId4" action="ppaction://hlinksldjump"/>
          </p:cNvPr>
          <p:cNvSpPr/>
          <p:nvPr/>
        </p:nvSpPr>
        <p:spPr>
          <a:xfrm>
            <a:off x="5508104" y="5013176"/>
            <a:ext cx="2448272" cy="1008112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hlinkClick r:id="" action="ppaction://hlinkshowjump?jump=lastslide"/>
              </a:rPr>
              <a:t>ДАЛЕЕ</a:t>
            </a:r>
            <a:endParaRPr lang="ru-RU" sz="2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02  E" pathEditMode="relative" ptsTypes="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051720" y="1700808"/>
            <a:ext cx="6192688" cy="194421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altLang="ru-RU" sz="7200" b="1" dirty="0" smtClean="0">
                <a:solidFill>
                  <a:schemeClr val="accent2"/>
                </a:solidFill>
              </a:rPr>
              <a:t>Неправильно!</a:t>
            </a:r>
            <a:br>
              <a:rPr lang="ru-RU" altLang="ru-RU" sz="7200" b="1" dirty="0" smtClean="0">
                <a:solidFill>
                  <a:schemeClr val="accent2"/>
                </a:solidFill>
              </a:rPr>
            </a:br>
            <a:endParaRPr lang="ru-RU" sz="72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843808" y="4077073"/>
            <a:ext cx="3909120" cy="64807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/>
              </a:rPr>
              <a:t>Вспомни теорию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r:id="rId2" action="ppaction://hlinksldjump"/>
            </a:endParaRPr>
          </a:p>
        </p:txBody>
      </p:sp>
      <p:pic>
        <p:nvPicPr>
          <p:cNvPr id="6" name="Picture 4" descr="писатель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708920"/>
            <a:ext cx="2198241" cy="3012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1052736"/>
            <a:ext cx="6501408" cy="2304256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115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КОНЕЦ ТЕСТА</a:t>
            </a:r>
            <a:endParaRPr lang="ru-RU" sz="115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" name="Picture 13" descr="дети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2276872"/>
            <a:ext cx="3875295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051720" y="1700808"/>
            <a:ext cx="6192688" cy="194421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altLang="ru-RU" sz="7200" dirty="0" smtClean="0">
                <a:solidFill>
                  <a:srgbClr val="F151C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Молодец!</a:t>
            </a:r>
            <a:r>
              <a:rPr lang="ru-RU" altLang="ru-RU" sz="7200" dirty="0" smtClean="0"/>
              <a:t> </a:t>
            </a:r>
            <a:r>
              <a:rPr lang="ru-RU" altLang="ru-RU" sz="7200" b="1" dirty="0" smtClean="0"/>
              <a:t/>
            </a:r>
            <a:br>
              <a:rPr lang="ru-RU" altLang="ru-RU" sz="7200" b="1" dirty="0" smtClean="0"/>
            </a:br>
            <a:endParaRPr lang="ru-RU" sz="7200" dirty="0"/>
          </a:p>
        </p:txBody>
      </p:sp>
      <p:sp>
        <p:nvSpPr>
          <p:cNvPr id="7" name="AutoShape 6">
            <a:hlinkClick r:id="rId2" action="ppaction://hlinksldjump" highlightClick="1"/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051720" y="5301208"/>
            <a:ext cx="6120680" cy="957262"/>
          </a:xfrm>
          <a:prstGeom prst="actionButtonForwardNex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3" action="ppaction://hlinksldjump"/>
              </a:rPr>
              <a:t>Переходи к следующему вопросу!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hlinkClick r:id="rId3" action="ppaction://hlinksldjump"/>
            </a:endParaRPr>
          </a:p>
        </p:txBody>
      </p:sp>
      <p:pic>
        <p:nvPicPr>
          <p:cNvPr id="4" name="Picture 6" descr="Шустрик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1" y="1700808"/>
            <a:ext cx="3349832" cy="3672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563888" y="4077072"/>
            <a:ext cx="3909120" cy="64807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Вспомни теорию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6" descr="b3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9" y="3244371"/>
            <a:ext cx="2677912" cy="2488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627784" y="1484784"/>
            <a:ext cx="6192688" cy="194421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altLang="ru-RU" sz="7200" b="1" dirty="0" smtClean="0">
                <a:solidFill>
                  <a:schemeClr val="accent2"/>
                </a:solidFill>
              </a:rPr>
              <a:t>Неправильно!</a:t>
            </a:r>
            <a:br>
              <a:rPr lang="ru-RU" altLang="ru-RU" sz="7200" b="1" dirty="0" smtClean="0">
                <a:solidFill>
                  <a:schemeClr val="accent2"/>
                </a:solidFill>
              </a:rPr>
            </a:b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11152" y="1340768"/>
            <a:ext cx="7632848" cy="1143000"/>
          </a:xfrm>
        </p:spPr>
        <p:txBody>
          <a:bodyPr>
            <a:normAutofit fontScale="90000"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Из предложенных формул выбери уравнение состояния идеального газа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7624" y="2708920"/>
            <a:ext cx="3168352" cy="122413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>
              <a:buNone/>
            </a:pPr>
            <a:r>
              <a:rPr lang="en-US" b="1" dirty="0" smtClean="0">
                <a:hlinkClick r:id="rId2" action="ppaction://hlinksldjump"/>
              </a:rPr>
              <a:t>P = 2/3nE</a:t>
            </a:r>
            <a:endParaRPr lang="ru-RU" dirty="0">
              <a:hlinkClick r:id="rId2" action="ppaction://hlinksldjump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32040" y="4293096"/>
            <a:ext cx="3312368" cy="115212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>
              <a:buNone/>
            </a:pPr>
            <a:r>
              <a:rPr lang="en-US" b="1" dirty="0" smtClean="0">
                <a:hlinkClick r:id="rId2" action="ppaction://hlinksldjump"/>
              </a:rPr>
              <a:t>PV = 3/2k</a:t>
            </a:r>
            <a:r>
              <a:rPr lang="ru-RU" b="1" dirty="0" smtClean="0">
                <a:hlinkClick r:id="rId2" action="ppaction://hlinksldjump"/>
              </a:rPr>
              <a:t>Т</a:t>
            </a:r>
            <a:endParaRPr lang="ru-RU" dirty="0">
              <a:hlinkClick r:id="rId2" action="ppaction://hlinksldjump"/>
            </a:endParaRPr>
          </a:p>
        </p:txBody>
      </p:sp>
      <p:sp>
        <p:nvSpPr>
          <p:cNvPr id="5" name="Содержимое 2">
            <a:hlinkClick r:id="rId2" action="ppaction://hlinksldjump"/>
          </p:cNvPr>
          <p:cNvSpPr txBox="1">
            <a:spLocks/>
          </p:cNvSpPr>
          <p:nvPr/>
        </p:nvSpPr>
        <p:spPr>
          <a:xfrm>
            <a:off x="1115616" y="4293096"/>
            <a:ext cx="3240360" cy="11087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en-US" sz="2800" b="1" dirty="0" smtClean="0">
                <a:hlinkClick r:id="rId2" action="ppaction://hlinksldjump"/>
              </a:rPr>
              <a:t>P = 1/3 m</a:t>
            </a:r>
            <a:r>
              <a:rPr lang="en-US" sz="2800" b="1" baseline="-25000" dirty="0" smtClean="0">
                <a:hlinkClick r:id="rId2" action="ppaction://hlinksldjump"/>
              </a:rPr>
              <a:t>o</a:t>
            </a:r>
            <a:r>
              <a:rPr lang="en-US" sz="2800" b="1" dirty="0" smtClean="0">
                <a:hlinkClick r:id="rId2" action="ppaction://hlinksldjump"/>
              </a:rPr>
              <a:t>v</a:t>
            </a:r>
            <a:r>
              <a:rPr lang="en-US" sz="2800" b="1" baseline="-25000" dirty="0" smtClean="0">
                <a:hlinkClick r:id="rId2" action="ppaction://hlinksldjump"/>
              </a:rPr>
              <a:t>2</a:t>
            </a:r>
            <a:r>
              <a:rPr lang="en-US" sz="2800" b="1" dirty="0" smtClean="0">
                <a:hlinkClick r:id="rId2" action="ppaction://hlinksldjump"/>
              </a:rPr>
              <a:t>n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>
            <a:hlinkClick r:id="rId3" action="ppaction://hlinksldjump"/>
          </p:cNvPr>
          <p:cNvSpPr txBox="1">
            <a:spLocks/>
          </p:cNvSpPr>
          <p:nvPr/>
        </p:nvSpPr>
        <p:spPr>
          <a:xfrm>
            <a:off x="4932040" y="2708920"/>
            <a:ext cx="3329136" cy="118072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en-US" sz="2800" b="1" dirty="0" smtClean="0">
                <a:hlinkClick r:id="rId3" action="ppaction://hlinksldjump"/>
              </a:rPr>
              <a:t>PV = m/MRT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3568" y="764704"/>
            <a:ext cx="8229600" cy="468052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alt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Уравнением состояния  идеального газа называется зависимость между макроскопическими параметрами: давлением, объемом и температурой!</a:t>
            </a:r>
            <a:br>
              <a:rPr lang="ru-RU" alt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altLang="ru-RU" b="1" dirty="0" smtClean="0"/>
              <a:t/>
            </a:r>
            <a:br>
              <a:rPr lang="ru-RU" altLang="ru-RU" b="1" dirty="0" smtClean="0"/>
            </a:br>
            <a:endParaRPr lang="ru-RU" dirty="0"/>
          </a:p>
        </p:txBody>
      </p:sp>
      <p:sp>
        <p:nvSpPr>
          <p:cNvPr id="7" name="AutoShape 6">
            <a:hlinkClick r:id="rId2" action="ppaction://hlinksldjump" highlightClick="1"/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4211960" y="5733256"/>
            <a:ext cx="4104456" cy="957262"/>
          </a:xfrm>
          <a:prstGeom prst="actionButtonForwardNex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3" action="ppaction://hlinksldjump"/>
              </a:rPr>
              <a:t>Вернуться к вопросу!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hlinkClick r:id="rId3" action="ppaction://hlinksldjump"/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3635896" y="4581128"/>
            <a:ext cx="3168352" cy="707886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ru-RU" sz="4000" b="1">
                <a:solidFill>
                  <a:srgbClr val="FFFF00"/>
                </a:solidFill>
              </a:rPr>
              <a:t>pv = m/MRT</a:t>
            </a:r>
            <a:endParaRPr lang="ru-RU" altLang="ru-RU" sz="4000" b="1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051720" y="1700808"/>
            <a:ext cx="6192688" cy="194421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altLang="ru-RU" sz="7200" dirty="0" smtClean="0">
                <a:solidFill>
                  <a:srgbClr val="F151C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Молодец!</a:t>
            </a:r>
            <a:r>
              <a:rPr lang="ru-RU" altLang="ru-RU" sz="7200" dirty="0" smtClean="0"/>
              <a:t> </a:t>
            </a:r>
            <a:r>
              <a:rPr lang="ru-RU" altLang="ru-RU" sz="7200" b="1" dirty="0" smtClean="0"/>
              <a:t/>
            </a:r>
            <a:br>
              <a:rPr lang="ru-RU" altLang="ru-RU" sz="7200" b="1" dirty="0" smtClean="0"/>
            </a:br>
            <a:endParaRPr lang="ru-RU" sz="7200" dirty="0"/>
          </a:p>
        </p:txBody>
      </p:sp>
      <p:sp>
        <p:nvSpPr>
          <p:cNvPr id="7" name="AutoShape 6">
            <a:hlinkClick r:id="rId2" action="ppaction://hlinksldjump" highlightClick="1"/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051720" y="5301208"/>
            <a:ext cx="6120680" cy="957262"/>
          </a:xfrm>
          <a:prstGeom prst="actionButtonForwardNex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3" action="ppaction://hlinksldjump"/>
              </a:rPr>
              <a:t>Переходи к следующему вопросу!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hlinkClick r:id="rId3" action="ppaction://hlinksldjump"/>
            </a:endParaRPr>
          </a:p>
        </p:txBody>
      </p:sp>
      <p:pic>
        <p:nvPicPr>
          <p:cNvPr id="4" name="Picture 5" descr="vogel1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2420888"/>
            <a:ext cx="2525415" cy="2982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051720" y="1700808"/>
            <a:ext cx="6192688" cy="194421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altLang="ru-RU" sz="7200" b="1" dirty="0" smtClean="0">
                <a:solidFill>
                  <a:schemeClr val="accent2"/>
                </a:solidFill>
              </a:rPr>
              <a:t>Неправильно!</a:t>
            </a:r>
            <a:br>
              <a:rPr lang="ru-RU" altLang="ru-RU" sz="7200" b="1" dirty="0" smtClean="0">
                <a:solidFill>
                  <a:schemeClr val="accent2"/>
                </a:solidFill>
              </a:rPr>
            </a:br>
            <a:endParaRPr lang="ru-RU" sz="72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83568" y="4293096"/>
            <a:ext cx="3909120" cy="64807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/>
              </a:rPr>
              <a:t>Вспомни теорию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r:id="rId2" action="ppaction://hlinksldjump"/>
            </a:endParaRPr>
          </a:p>
        </p:txBody>
      </p:sp>
      <p:pic>
        <p:nvPicPr>
          <p:cNvPr id="6" name="Picture 7" descr="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4077072"/>
            <a:ext cx="2403947" cy="2588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SC_MS_RU_School2_2007v_Russi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B675A188-7BF5-4D20-8B8C-9A836B26F9C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MSC_MS_RU_School2_2007v_Russia</Template>
  <TotalTime>220</TotalTime>
  <Words>471</Words>
  <Application>Microsoft Office PowerPoint</Application>
  <PresentationFormat>Экран (4:3)</PresentationFormat>
  <Paragraphs>99</Paragraphs>
  <Slides>38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MSC_MS_RU_School2_2007v_Russia</vt:lpstr>
      <vt:lpstr>Проверь свои знания по теме «Уравнение состояния идеального газа»</vt:lpstr>
      <vt:lpstr>Назовите макроскопические параметры:</vt:lpstr>
      <vt:lpstr>К макроскопическим параметрам идеального газа относятся: давление, объем и температура! Р,V,T </vt:lpstr>
      <vt:lpstr>Молодец!  </vt:lpstr>
      <vt:lpstr>Неправильно! </vt:lpstr>
      <vt:lpstr>Из предложенных формул выбери уравнение состояния идеального газа</vt:lpstr>
      <vt:lpstr>Уравнением состояния  идеального газа называется зависимость между макроскопическими параметрами: давлением, объемом и температурой!  </vt:lpstr>
      <vt:lpstr>Молодец!  </vt:lpstr>
      <vt:lpstr>Неправильно! </vt:lpstr>
      <vt:lpstr>Масса газа равна:</vt:lpstr>
      <vt:lpstr>Чтобы выразить неизвестную величину из уравнения Менделеева – Клапейрона, умножь левую и правую часть уравнения на знаменатель (М), получишь: рvM = mRT, найди неизвестный множитель, разделив произведение на известные множители.</vt:lpstr>
      <vt:lpstr>Молодец!  </vt:lpstr>
      <vt:lpstr>Неправильно! </vt:lpstr>
      <vt:lpstr>Универсальная газовая постоянная равна:</vt:lpstr>
      <vt:lpstr>Универсальной газовой постоянной называется произведение числа Авогадро и постоянной Больцмана: R=k*NA=  =6,02 * 1023 * 1,38 * 10 -23</vt:lpstr>
      <vt:lpstr>Молодец!  </vt:lpstr>
      <vt:lpstr>Неправильно! </vt:lpstr>
      <vt:lpstr>Процесс изменения состояния термодинамической системы макроскопических тел при постоянной температуре называется… </vt:lpstr>
      <vt:lpstr>Согласно уравнению состояния газа в любом состоянии с неизменной температурой произведение давления газа на его объем остается постоянным. Процесс изотермический. T = const Закон Бойля-Мариотта</vt:lpstr>
      <vt:lpstr>Молодец!  </vt:lpstr>
      <vt:lpstr>Неправильно! </vt:lpstr>
      <vt:lpstr>Газовый закон Шарля устанавливает зависимость между:</vt:lpstr>
      <vt:lpstr>Процесс изменения состояния термодинамической системы при постоянном объеме называют изохорным. Газовый закон Шарля. V = const.</vt:lpstr>
      <vt:lpstr>Молодец!  </vt:lpstr>
      <vt:lpstr>Неправильно! </vt:lpstr>
      <vt:lpstr>Графиком изотермического процесса в координатах PV является:</vt:lpstr>
      <vt:lpstr>Зависимость между давлением и объемом в изотермическом процессе обратно пропорциональная. Графиком  в координатах PV является изотерма – гипербола.</vt:lpstr>
      <vt:lpstr>Молодец!  </vt:lpstr>
      <vt:lpstr>Неправильно! </vt:lpstr>
      <vt:lpstr>Реши задачу:</vt:lpstr>
      <vt:lpstr>Решение: Переведи единицы измерения объема, массы, температуры в СИ. Найди молярную массу бутана: M=(4*12 + 1*8) * 10-3 = 56*10-3кг/моль Из уравнения М-К вырази давление: p = mRT / VM, выполни вычисления. </vt:lpstr>
      <vt:lpstr>Молодец!  </vt:lpstr>
      <vt:lpstr>Неправильно! </vt:lpstr>
      <vt:lpstr>Графиком изобарного процесса в координатах PV является:</vt:lpstr>
      <vt:lpstr>Если процесс изобарный  давление постоянно, в координатах PV график прямая линия параллельная оси объема.</vt:lpstr>
      <vt:lpstr>Ты выполнил тест, молодец! Поздравляю!</vt:lpstr>
      <vt:lpstr>Неправильно! </vt:lpstr>
      <vt:lpstr>КОНЕЦ ТЕСТА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Проверь свои знания по теме «Уравнение состояния идеального газа»</dc:title>
  <dc:subject>Шаблон оформления</dc:subject>
  <dc:creator>Windows User</dc:creator>
  <dc:description>Корпорация Майкрософт</dc:description>
  <cp:lastModifiedBy>Windows User</cp:lastModifiedBy>
  <cp:revision>23</cp:revision>
  <dcterms:created xsi:type="dcterms:W3CDTF">2017-01-17T14:59:38Z</dcterms:created>
  <dcterms:modified xsi:type="dcterms:W3CDTF">2017-01-17T18:46:15Z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TC102831799990</vt:lpwstr>
  </property>
</Properties>
</file>