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3" r:id="rId2"/>
    <p:sldId id="345" r:id="rId3"/>
    <p:sldId id="340" r:id="rId4"/>
    <p:sldId id="341" r:id="rId5"/>
    <p:sldId id="342" r:id="rId6"/>
    <p:sldId id="322" r:id="rId7"/>
    <p:sldId id="320" r:id="rId8"/>
    <p:sldId id="323" r:id="rId9"/>
    <p:sldId id="324" r:id="rId10"/>
    <p:sldId id="348" r:id="rId11"/>
    <p:sldId id="325" r:id="rId12"/>
    <p:sldId id="326" r:id="rId13"/>
    <p:sldId id="349" r:id="rId14"/>
    <p:sldId id="350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51" r:id="rId24"/>
    <p:sldId id="335" r:id="rId25"/>
    <p:sldId id="336" r:id="rId26"/>
    <p:sldId id="343" r:id="rId27"/>
    <p:sldId id="337" r:id="rId28"/>
    <p:sldId id="338" r:id="rId29"/>
    <p:sldId id="286" r:id="rId30"/>
    <p:sldId id="304" r:id="rId31"/>
    <p:sldId id="347" r:id="rId32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5050"/>
    <a:srgbClr val="FF5C01"/>
    <a:srgbClr val="FD6D55"/>
    <a:srgbClr val="FFE585"/>
    <a:srgbClr val="FFDD61"/>
    <a:srgbClr val="FFD525"/>
    <a:srgbClr val="F4F9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59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8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365" cy="497126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220" y="0"/>
            <a:ext cx="2930365" cy="497126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CF89B2-B25D-4593-9E99-9F27B5FA4C32}" type="datetimeFigureOut">
              <a:rPr lang="ru-RU"/>
              <a:pPr>
                <a:defRPr/>
              </a:pPr>
              <a:t>04.12.2017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4" rIns="91550" bIns="4577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550" tIns="45774" rIns="91550" bIns="45774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794"/>
            <a:ext cx="2930365" cy="497126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220" y="9443794"/>
            <a:ext cx="2930365" cy="497126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21858D-4AFD-46DA-82E0-2B95EC0F6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Обучающие проверочные работы – термин оставляем. 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496419-1993-4438-9D7F-F8AC6333FCC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730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Обучающие проверочные работы – термин оставляем. 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F181C6-88EB-4186-A2B6-F938DFD2267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53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Верхний колонтитул 1">
            <a:extLst>
              <a:ext uri="{FF2B5EF4-FFF2-40B4-BE49-F238E27FC236}">
                <a16:creationId xmlns:a16="http://schemas.microsoft.com/office/drawing/2014/main" id="{38E27521-DA32-4718-9752-D9E86A5151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5402" indent="-286693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6772" indent="-229354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5481" indent="-229354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4189" indent="-229354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22898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81607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40316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99024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latin typeface="Calibri" panose="020F0502020204030204" pitchFamily="34" charset="0"/>
              </a:rPr>
              <a:t>О.А. Рыдзе Математика - 4, 2015 г.</a:t>
            </a:r>
          </a:p>
        </p:txBody>
      </p:sp>
      <p:sp>
        <p:nvSpPr>
          <p:cNvPr id="135171" name="Номер слайда 6">
            <a:extLst>
              <a:ext uri="{FF2B5EF4-FFF2-40B4-BE49-F238E27FC236}">
                <a16:creationId xmlns:a16="http://schemas.microsoft.com/office/drawing/2014/main" id="{2C9C7758-C608-4DB1-92D9-82A7AD1617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5402" indent="-286693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6772" indent="-229354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5481" indent="-229354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4189" indent="-229354" defTabSz="91423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22898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81607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40316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99024" indent="-229354" defTabSz="91423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DCA3A6-168A-49E2-B919-C6DC5C27435C}" type="slidenum">
              <a:rPr lang="ru-RU" altLang="ru-RU" smtClean="0">
                <a:latin typeface="Calibri" panose="020F0502020204030204" pitchFamily="34" charset="0"/>
              </a:rPr>
              <a:pPr/>
              <a:t>31</a:t>
            </a:fld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35172" name="Образ слайда 1">
            <a:extLst>
              <a:ext uri="{FF2B5EF4-FFF2-40B4-BE49-F238E27FC236}">
                <a16:creationId xmlns:a16="http://schemas.microsoft.com/office/drawing/2014/main" id="{F688E875-136A-4393-9F62-BF5B0B7970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3" name="Заметки 2">
            <a:extLst>
              <a:ext uri="{FF2B5EF4-FFF2-40B4-BE49-F238E27FC236}">
                <a16:creationId xmlns:a16="http://schemas.microsoft.com/office/drawing/2014/main" id="{8B20D375-C34A-40E4-A36A-FFB2E88A7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/>
              <a:t>К последнему – в разных учебниках для «ученик получит возможность научиться»</a:t>
            </a:r>
            <a:r>
              <a:rPr lang="en-US" altLang="ru-RU"/>
              <a:t> </a:t>
            </a:r>
            <a:r>
              <a:rPr lang="ru-RU" altLang="ru-RU"/>
              <a:t>выделяется разный объем содержания (на разных этапах обучения; возможно что в четвертом классе «ничего подобного нет»)</a:t>
            </a:r>
          </a:p>
        </p:txBody>
      </p:sp>
      <p:sp>
        <p:nvSpPr>
          <p:cNvPr id="135174" name="Номер слайда 3">
            <a:extLst>
              <a:ext uri="{FF2B5EF4-FFF2-40B4-BE49-F238E27FC236}">
                <a16:creationId xmlns:a16="http://schemas.microsoft.com/office/drawing/2014/main" id="{F060A340-42C7-436F-8199-5E0DADEB8C51}"/>
              </a:ext>
            </a:extLst>
          </p:cNvPr>
          <p:cNvSpPr txBox="1">
            <a:spLocks noGrp="1"/>
          </p:cNvSpPr>
          <p:nvPr/>
        </p:nvSpPr>
        <p:spPr bwMode="auto">
          <a:xfrm>
            <a:off x="3850379" y="9446496"/>
            <a:ext cx="2945713" cy="49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86" tIns="45793" rIns="91586" bIns="45793" anchor="b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D3852D4E-36E4-4D73-809E-E88E1BD0CB12}" type="slidenum">
              <a:rPr lang="ru-RU" altLang="ru-RU" sz="1200">
                <a:latin typeface="Calibri" panose="020F0502020204030204" pitchFamily="34" charset="0"/>
              </a:rPr>
              <a:pPr algn="r" eaLnBrk="1" hangingPunct="1"/>
              <a:t>31</a:t>
            </a:fld>
            <a:endParaRPr lang="ru-RU" altLang="ru-RU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896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A36A4-4771-4748-8710-D863A04F922D}" type="datetime1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B5BA2-A9F7-48FB-AC81-4F3863076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A6546-B260-48E4-8BCA-EE0B374A2A6F}" type="datetime1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9E042-8159-42CE-A9AA-CEB1DF258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8DD12-D27E-4FF7-A3BC-43A8AE8163AF}" type="datetime1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7803-EEEC-45F5-8FAF-FF8525A3F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73F-3EF8-4480-85BA-74E6FD27B1E8}" type="datetime1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4349-EF3F-40DB-97C8-5F922F926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003F9-18F7-44EE-ADED-71373E149E0E}" type="datetime1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06645-321B-4CB2-BCF5-D0EE9604C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61BB-6CEF-4BDB-9121-DF04DDC19493}" type="datetime1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FD7B6-97F6-4C02-88CF-9497D8C48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96100-0982-4281-A04E-46B60267FD5D}" type="datetime1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AC58-33E1-4B0C-AC22-DF59B56DD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8C3E-3CA2-4F3D-8C63-C56326317736}" type="datetime1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E9B24-010F-40C6-BE94-2C7B51F3C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1ABAE-3591-4846-9898-D9B677AC4497}" type="datetime1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8C6C3-2EAB-4DB1-8DFA-EA01E812D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64F53-F382-4BF7-A742-095DF6C7F715}" type="datetime1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F873C-5087-4710-BE66-5D270CAC4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6AE15-FCA7-4FBC-9C75-129A6088AA09}" type="datetime1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0419-9DCC-4C4E-B969-D076A7430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1A93DF-3223-4EAF-B95A-45610C779B4B}" type="datetime1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22EB8C-915D-4AE3-B225-774F169D7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941888"/>
            <a:ext cx="8429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Прямоугольник 1"/>
          <p:cNvSpPr>
            <a:spLocks noChangeArrowheads="1"/>
          </p:cNvSpPr>
          <p:nvPr/>
        </p:nvSpPr>
        <p:spPr bwMode="auto">
          <a:xfrm>
            <a:off x="250825" y="5949950"/>
            <a:ext cx="3438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000" b="1" dirty="0">
                <a:solidFill>
                  <a:srgbClr val="00B0F0"/>
                </a:solidFill>
              </a:rPr>
              <a:t>МАТЕМАТИКА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8313" y="476250"/>
            <a:ext cx="8280400" cy="1920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000" b="1">
                <a:solidFill>
                  <a:srgbClr val="7F7F7F"/>
                </a:solidFill>
              </a:rPr>
              <a:t> </a:t>
            </a:r>
          </a:p>
          <a:p>
            <a:pPr algn="ctr"/>
            <a:endParaRPr lang="ru-RU" sz="3000" b="1">
              <a:solidFill>
                <a:srgbClr val="7F7F7F"/>
              </a:solidFill>
            </a:endParaRPr>
          </a:p>
          <a:p>
            <a:pPr algn="ctr"/>
            <a:endParaRPr lang="ru-RU" sz="3000" b="1">
              <a:solidFill>
                <a:srgbClr val="7F7F7F"/>
              </a:solidFill>
            </a:endParaRPr>
          </a:p>
          <a:p>
            <a:pPr algn="ctr"/>
            <a:endParaRPr lang="ru-RU" sz="3000" b="1">
              <a:solidFill>
                <a:srgbClr val="7F7F7F"/>
              </a:solidFill>
            </a:endParaRPr>
          </a:p>
        </p:txBody>
      </p:sp>
      <p:sp>
        <p:nvSpPr>
          <p:cNvPr id="2060" name="Rectangle 12"/>
          <p:cNvSpPr>
            <a:spLocks noGrp="1"/>
          </p:cNvSpPr>
          <p:nvPr>
            <p:ph type="ctrTitle" idx="4294967295"/>
          </p:nvPr>
        </p:nvSpPr>
        <p:spPr>
          <a:xfrm>
            <a:off x="468313" y="260350"/>
            <a:ext cx="7991475" cy="3673475"/>
          </a:xfrm>
        </p:spPr>
        <p:txBody>
          <a:bodyPr/>
          <a:lstStyle/>
          <a:p>
            <a:r>
              <a:rPr lang="ru-RU" dirty="0"/>
              <a:t>Готовимся к Всероссийской проверочной работе по математике</a:t>
            </a:r>
          </a:p>
        </p:txBody>
      </p:sp>
      <p:sp>
        <p:nvSpPr>
          <p:cNvPr id="2061" name="Rectangle 13"/>
          <p:cNvSpPr>
            <a:spLocks noGrp="1"/>
          </p:cNvSpPr>
          <p:nvPr>
            <p:ph type="subTitle" idx="4294967295"/>
          </p:nvPr>
        </p:nvSpPr>
        <p:spPr>
          <a:xfrm>
            <a:off x="2484438" y="4005263"/>
            <a:ext cx="6400800" cy="1752600"/>
          </a:xfrm>
        </p:spPr>
        <p:txBody>
          <a:bodyPr/>
          <a:lstStyle/>
          <a:p>
            <a:pPr marL="0" indent="0" algn="r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 b="1">
                <a:solidFill>
                  <a:srgbClr val="0070C0"/>
                </a:solidFill>
                <a:latin typeface="Arial" charset="0"/>
              </a:rPr>
              <a:t>              Рыдзе Оксана Анатольевна</a:t>
            </a:r>
            <a:r>
              <a:rPr lang="ru-RU" sz="2400">
                <a:latin typeface="Arial" charset="0"/>
              </a:rPr>
              <a:t>, к.п.н., ст.н.с. </a:t>
            </a:r>
          </a:p>
          <a:p>
            <a:pPr marL="0" indent="0" algn="r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>
                <a:latin typeface="Arial" charset="0"/>
              </a:rPr>
              <a:t>Центра начального общего образования Института стратегии развития образования РАО</a:t>
            </a:r>
          </a:p>
          <a:p>
            <a:pPr marL="0" indent="0" algn="r">
              <a:lnSpc>
                <a:spcPct val="90000"/>
              </a:lnSpc>
              <a:buFont typeface="Arial" charset="0"/>
              <a:buNone/>
            </a:pPr>
            <a:endParaRPr lang="ru-RU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785786" y="188913"/>
            <a:ext cx="7358114" cy="1525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00CC66"/>
                </a:solidFill>
                <a:latin typeface="Times New Roman" pitchFamily="18" charset="0"/>
                <a:cs typeface="Times New Roman" pitchFamily="18" charset="0"/>
              </a:rPr>
              <a:t>Мини- работа по разделу курса математики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642910" y="2214554"/>
            <a:ext cx="8286808" cy="4095758"/>
          </a:xfrm>
        </p:spPr>
        <p:txBody>
          <a:bodyPr/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Состоит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из 4-6 заданий и рассчитана на 8-20 минут.  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Содержит: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по одному заданию базового уровня к каждому планируемому результату данного раздела курса. 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одно задание повышенного уровня к одному из планируемых результатов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Имеет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карточку для самоконтроля. </a:t>
            </a:r>
          </a:p>
          <a:p>
            <a:pPr>
              <a:buNone/>
            </a:pPr>
            <a:r>
              <a:rPr lang="ru-RU" sz="2000" dirty="0">
                <a:latin typeface="Arial" charset="0"/>
              </a:rPr>
              <a:t>     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5" name="Picture 17" descr="D:\ВПР\обложки 14.08\ВПР Обложка2.jpg">
            <a:extLst>
              <a:ext uri="{FF2B5EF4-FFF2-40B4-BE49-F238E27FC236}">
                <a16:creationId xmlns:a16="http://schemas.microsoft.com/office/drawing/2014/main" id="{4DA2404D-75F7-40F6-95A9-0E0DD8104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2449" y="323475"/>
            <a:ext cx="863426" cy="11913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8942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>
            <a:extLst>
              <a:ext uri="{FF2B5EF4-FFF2-40B4-BE49-F238E27FC236}">
                <a16:creationId xmlns:a16="http://schemas.microsoft.com/office/drawing/2014/main" id="{7273C899-EDDC-4D05-9FC4-6F5232030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42" y="274638"/>
            <a:ext cx="3313112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3">
            <a:extLst>
              <a:ext uri="{FF2B5EF4-FFF2-40B4-BE49-F238E27FC236}">
                <a16:creationId xmlns:a16="http://schemas.microsoft.com/office/drawing/2014/main" id="{00FA0A09-ECF0-4DD8-839F-6B96CCC62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03" y="3573016"/>
            <a:ext cx="2998788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2">
            <a:extLst>
              <a:ext uri="{FF2B5EF4-FFF2-40B4-BE49-F238E27FC236}">
                <a16:creationId xmlns:a16="http://schemas.microsoft.com/office/drawing/2014/main" id="{D247E838-250D-41FE-8C1E-AD92AF5D5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5855"/>
            <a:ext cx="3779836" cy="3718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3">
            <a:extLst>
              <a:ext uri="{FF2B5EF4-FFF2-40B4-BE49-F238E27FC236}">
                <a16:creationId xmlns:a16="http://schemas.microsoft.com/office/drawing/2014/main" id="{89AC4A06-8AFE-4A18-B40C-64CFA4C09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6" y="3896371"/>
            <a:ext cx="3779835" cy="2686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13">
            <a:extLst>
              <a:ext uri="{FF2B5EF4-FFF2-40B4-BE49-F238E27FC236}">
                <a16:creationId xmlns:a16="http://schemas.microsoft.com/office/drawing/2014/main" id="{6C945F17-72A7-4106-A966-9A6E6272994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72400" y="121425"/>
            <a:ext cx="8239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2669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>
            <a:extLst>
              <a:ext uri="{FF2B5EF4-FFF2-40B4-BE49-F238E27FC236}">
                <a16:creationId xmlns:a16="http://schemas.microsoft.com/office/drawing/2014/main" id="{74EB97AD-CF8C-40D7-B4AE-21CB2E628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935" y="1780719"/>
            <a:ext cx="5040560" cy="440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FB312637-0CF3-49C9-AD44-6B9C45D6B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00" y="263327"/>
            <a:ext cx="3779836" cy="3718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FB19F99-3D58-412D-97DF-F89DE4FA9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00" y="3907682"/>
            <a:ext cx="3779835" cy="2686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13">
            <a:extLst>
              <a:ext uri="{FF2B5EF4-FFF2-40B4-BE49-F238E27FC236}">
                <a16:creationId xmlns:a16="http://schemas.microsoft.com/office/drawing/2014/main" id="{58B91DF0-6C09-4986-8ADE-447C46B7777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03987" y="116632"/>
            <a:ext cx="8239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2491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962691" y="1251831"/>
            <a:ext cx="593273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4" name="Picture 2" descr="D:\ВПР\обложки 14.08\ВПРОбложкаМ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643314"/>
            <a:ext cx="2026628" cy="265201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2129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913" y="1125538"/>
            <a:ext cx="825500" cy="4302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3" descr="P:\Портфель\Издательский портфель\_Проекты\Всероссийские проверочные работы\ВПР_Развороты\Математика_5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3375"/>
            <a:ext cx="4464050" cy="575945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xtLst/>
        </p:spPr>
      </p:pic>
      <p:pic>
        <p:nvPicPr>
          <p:cNvPr id="15" name="Picture 4" descr="P:\Портфель\Издательский портфель\_Проекты\Всероссийские проверочные работы\ВПР_Развороты\Математика_11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0088" y="333375"/>
            <a:ext cx="4460875" cy="575945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x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98C6C3-2EAB-4DB1-8DFA-EA01E812D4D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962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09ADC5B9-1C4E-496A-8397-4CE448E2A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/>
              <a:t>Предметные умения</a:t>
            </a:r>
            <a:r>
              <a:rPr lang="ru-RU" altLang="ru-RU" dirty="0"/>
              <a:t>. </a:t>
            </a:r>
            <a:br>
              <a:rPr lang="ru-RU" altLang="ru-RU" dirty="0"/>
            </a:br>
            <a:r>
              <a:rPr lang="ru-RU" altLang="ru-RU" dirty="0"/>
              <a:t>Представлять текст задачи </a:t>
            </a:r>
          </a:p>
        </p:txBody>
      </p:sp>
      <p:pic>
        <p:nvPicPr>
          <p:cNvPr id="16387" name="Picture 2">
            <a:extLst>
              <a:ext uri="{FF2B5EF4-FFF2-40B4-BE49-F238E27FC236}">
                <a16:creationId xmlns:a16="http://schemas.microsoft.com/office/drawing/2014/main" id="{D2A03804-7E1E-4132-ADEF-C5B34D2E0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5338762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55AE8D-2381-4EDE-89A6-B9A35BFC958C}"/>
              </a:ext>
            </a:extLst>
          </p:cNvPr>
          <p:cNvSpPr/>
          <p:nvPr/>
        </p:nvSpPr>
        <p:spPr>
          <a:xfrm>
            <a:off x="426332" y="47251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Задание (ВПР, 2017). Соревнования по фигурному катанию продолжались 2 часа 55 минут  и закончились в 15 часов 10 минут. В котором часу соревнования начались? Ответ : ___ч___   мин </a:t>
            </a:r>
            <a:endParaRPr lang="ru-RU" alt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C630DC8-1392-4C2E-B116-AE04181AD037}"/>
              </a:ext>
            </a:extLst>
          </p:cNvPr>
          <p:cNvSpPr/>
          <p:nvPr/>
        </p:nvSpPr>
        <p:spPr>
          <a:xfrm>
            <a:off x="5364088" y="2863875"/>
            <a:ext cx="34965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Задание (ВПР, 2017).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Объём бочки 250 л. В пустую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бочку вылили 13 двенадцатилитровых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и 5 десятилитровых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вёдер воды.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Сколько ещё литров воды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может поместиться в бочке? </a:t>
            </a:r>
            <a:endParaRPr lang="ru-RU" altLang="ru-RU" dirty="0"/>
          </a:p>
        </p:txBody>
      </p:sp>
      <p:pic>
        <p:nvPicPr>
          <p:cNvPr id="6" name="Picture 17" descr="D:\ВПР\обложки 14.08\ВПР Обложка2.jpg">
            <a:extLst>
              <a:ext uri="{FF2B5EF4-FFF2-40B4-BE49-F238E27FC236}">
                <a16:creationId xmlns:a16="http://schemas.microsoft.com/office/drawing/2014/main" id="{F67DD8BF-405C-460F-A890-EC1F45786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3515" y="1545589"/>
            <a:ext cx="974913" cy="13452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3353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49DBD87B-2A08-441A-AA5A-10742D091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19" y="476672"/>
            <a:ext cx="3705225" cy="1943745"/>
          </a:xfrm>
        </p:spPr>
        <p:txBody>
          <a:bodyPr/>
          <a:lstStyle/>
          <a:p>
            <a:r>
              <a:rPr lang="ru-RU" altLang="ru-RU" sz="2800" dirty="0"/>
              <a:t>Предметные умения.</a:t>
            </a:r>
            <a:r>
              <a:rPr lang="ru-RU" altLang="ru-RU" dirty="0"/>
              <a:t> </a:t>
            </a:r>
            <a:br>
              <a:rPr lang="ru-RU" altLang="ru-RU" dirty="0"/>
            </a:br>
            <a:r>
              <a:rPr lang="ru-RU" altLang="ru-RU" dirty="0"/>
              <a:t>Находить долю числа…</a:t>
            </a:r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F5AC716E-55B7-46BA-A948-FEE042D42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844" y="260648"/>
            <a:ext cx="478500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7" descr="D:\ВПР\обложки 14.08\ВПР Обложка2.jpg">
            <a:extLst>
              <a:ext uri="{FF2B5EF4-FFF2-40B4-BE49-F238E27FC236}">
                <a16:creationId xmlns:a16="http://schemas.microsoft.com/office/drawing/2014/main" id="{70F31A19-EB86-4594-8B88-CF2CD74C2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148" y="4827360"/>
            <a:ext cx="1334953" cy="1842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9176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:a16="http://schemas.microsoft.com/office/drawing/2014/main" id="{8A022A07-C4C2-4814-A569-E4C8B758A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692150"/>
            <a:ext cx="8784975" cy="1143000"/>
          </a:xfrm>
        </p:spPr>
        <p:txBody>
          <a:bodyPr/>
          <a:lstStyle/>
          <a:p>
            <a:r>
              <a:rPr lang="ru-RU" altLang="ru-RU" sz="2800" dirty="0"/>
              <a:t>Предметные умения. </a:t>
            </a:r>
            <a:br>
              <a:rPr lang="ru-RU" altLang="ru-RU" sz="2800" dirty="0"/>
            </a:br>
            <a:r>
              <a:rPr lang="ru-RU" altLang="ru-RU" sz="3800" dirty="0"/>
              <a:t>Различать… изображать геометрические фигуры</a:t>
            </a:r>
          </a:p>
        </p:txBody>
      </p:sp>
      <p:pic>
        <p:nvPicPr>
          <p:cNvPr id="18435" name="Picture 2">
            <a:extLst>
              <a:ext uri="{FF2B5EF4-FFF2-40B4-BE49-F238E27FC236}">
                <a16:creationId xmlns:a16="http://schemas.microsoft.com/office/drawing/2014/main" id="{2545602E-ACE2-4EDC-8A6B-7E9E3C08C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60848"/>
            <a:ext cx="4676862" cy="242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3">
            <a:extLst>
              <a:ext uri="{FF2B5EF4-FFF2-40B4-BE49-F238E27FC236}">
                <a16:creationId xmlns:a16="http://schemas.microsoft.com/office/drawing/2014/main" id="{29A9B724-EA7B-4883-97C8-F0CA9ACBA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802" y="4489450"/>
            <a:ext cx="5901693" cy="2135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7" descr="D:\ВПР\обложки 14.08\ВПР Обложка2.jpg">
            <a:extLst>
              <a:ext uri="{FF2B5EF4-FFF2-40B4-BE49-F238E27FC236}">
                <a16:creationId xmlns:a16="http://schemas.microsoft.com/office/drawing/2014/main" id="{354C7B7B-2F89-49E7-AB87-0E995FEAF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6756" y="1929941"/>
            <a:ext cx="974913" cy="13452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6441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>
                <a16:creationId xmlns:a16="http://schemas.microsoft.com/office/drawing/2014/main" id="{CF28B71A-16D5-4D67-90FD-2FA01749A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altLang="ru-RU" sz="2800" dirty="0"/>
              <a:t>Предметные умения</a:t>
            </a:r>
            <a:r>
              <a:rPr lang="ru-RU" altLang="ru-RU" dirty="0"/>
              <a:t>. Находить площадь</a:t>
            </a:r>
          </a:p>
        </p:txBody>
      </p:sp>
      <p:pic>
        <p:nvPicPr>
          <p:cNvPr id="19459" name="Picture 2">
            <a:extLst>
              <a:ext uri="{FF2B5EF4-FFF2-40B4-BE49-F238E27FC236}">
                <a16:creationId xmlns:a16="http://schemas.microsoft.com/office/drawing/2014/main" id="{A5969E3E-EDDF-4687-B3FA-8DAD030D5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50" y="1331640"/>
            <a:ext cx="5454013" cy="4938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63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ABA99E5C-FC20-4C15-8C3C-56F4F7AC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r>
              <a:rPr lang="ru-RU" altLang="ru-RU" sz="2800" dirty="0"/>
              <a:t>Предметные умения</a:t>
            </a:r>
            <a:r>
              <a:rPr lang="ru-RU" altLang="ru-RU" dirty="0"/>
              <a:t>. Читать диаграмму</a:t>
            </a:r>
          </a:p>
        </p:txBody>
      </p:sp>
      <p:pic>
        <p:nvPicPr>
          <p:cNvPr id="20483" name="Picture 2">
            <a:extLst>
              <a:ext uri="{FF2B5EF4-FFF2-40B4-BE49-F238E27FC236}">
                <a16:creationId xmlns:a16="http://schemas.microsoft.com/office/drawing/2014/main" id="{E07E0D64-888C-4014-82C1-B749A1AA0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2432"/>
            <a:ext cx="7594288" cy="449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59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88584"/>
            <a:ext cx="8424936" cy="86589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 dirty="0"/>
              <a:t>Задачи развития математического образования в РФ</a:t>
            </a:r>
            <a:br>
              <a:rPr lang="en-US" sz="2800" b="1" dirty="0"/>
            </a:br>
            <a:r>
              <a:rPr lang="en-US" sz="2800" b="1" dirty="0"/>
              <a:t>(</a:t>
            </a:r>
            <a:r>
              <a:rPr lang="ru-RU" sz="2800" b="1" dirty="0"/>
              <a:t>в соответствии с Концепцией</a:t>
            </a:r>
            <a:r>
              <a:rPr lang="en-US" sz="2800" b="1" dirty="0"/>
              <a:t>)</a:t>
            </a:r>
            <a:endParaRPr lang="ru-RU" sz="2800" b="1" dirty="0"/>
          </a:p>
        </p:txBody>
      </p:sp>
      <p:sp>
        <p:nvSpPr>
          <p:cNvPr id="181250" name="Содержимое 2"/>
          <p:cNvSpPr>
            <a:spLocks noGrp="1"/>
          </p:cNvSpPr>
          <p:nvPr>
            <p:ph sz="quarter" idx="13"/>
          </p:nvPr>
        </p:nvSpPr>
        <p:spPr>
          <a:xfrm>
            <a:off x="685565" y="1700808"/>
            <a:ext cx="7772870" cy="3384376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Модернизация содержания учебных программ, их преемственность;</a:t>
            </a:r>
          </a:p>
          <a:p>
            <a:pPr marL="0" inden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Обеспечение отсутствия пробелов в базовых знаниях каждого обучающегося («нет неспособных к математике детей»);</a:t>
            </a:r>
          </a:p>
          <a:p>
            <a:pPr marL="0" indent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Предоставление учителям инструментов диагностики и преодоления индивидуальной трудности школьника;</a:t>
            </a:r>
          </a:p>
          <a:p>
            <a:pPr marL="0" indent="0"/>
            <a:r>
              <a:rPr lang="ru-RU" sz="1650" dirty="0">
                <a:latin typeface="Times New Roman" pitchFamily="18" charset="0"/>
                <a:cs typeface="Times New Roman" pitchFamily="18" charset="0"/>
              </a:rPr>
              <a:t>Обеспечение общедоступных информационных ресурсов и технологий;</a:t>
            </a:r>
          </a:p>
          <a:p>
            <a:pPr marL="0" indent="0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Поддержка способных к математике детей;</a:t>
            </a:r>
          </a:p>
          <a:p>
            <a:pPr marL="0" indent="0"/>
            <a:r>
              <a:rPr lang="ru-RU" sz="1650" dirty="0">
                <a:latin typeface="Times New Roman" pitchFamily="18" charset="0"/>
                <a:cs typeface="Times New Roman" pitchFamily="18" charset="0"/>
              </a:rPr>
              <a:t>Популяризация математических знаний;</a:t>
            </a:r>
          </a:p>
          <a:p>
            <a:pPr marL="0" indent="0"/>
            <a:r>
              <a:rPr lang="ru-RU" sz="1650" dirty="0">
                <a:latin typeface="Times New Roman" pitchFamily="18" charset="0"/>
                <a:cs typeface="Times New Roman" pitchFamily="18" charset="0"/>
              </a:rPr>
              <a:t>Повышение качества работы преподавателей математики,  поддержка лидеров математического образования</a:t>
            </a:r>
          </a:p>
        </p:txBody>
      </p:sp>
      <p:sp>
        <p:nvSpPr>
          <p:cNvPr id="181251" name="Rectangle 4"/>
          <p:cNvSpPr>
            <a:spLocks noChangeArrowheads="1"/>
          </p:cNvSpPr>
          <p:nvPr/>
        </p:nvSpPr>
        <p:spPr bwMode="auto">
          <a:xfrm>
            <a:off x="395536" y="5209009"/>
            <a:ext cx="8424936" cy="1060407"/>
          </a:xfrm>
          <a:prstGeom prst="rect">
            <a:avLst/>
          </a:prstGeom>
          <a:solidFill>
            <a:schemeClr val="bg2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Распоряжение Правительства России от 24 декабря 2013 года № 2506-р </a:t>
            </a:r>
          </a:p>
          <a:p>
            <a:pPr algn="ctr"/>
            <a:r>
              <a:rPr lang="ru-RU" b="1" dirty="0"/>
              <a:t>о Концепции развития математического образования в РФ</a:t>
            </a:r>
          </a:p>
        </p:txBody>
      </p:sp>
    </p:spTree>
    <p:extLst>
      <p:ext uri="{BB962C8B-B14F-4D97-AF65-F5344CB8AC3E}">
        <p14:creationId xmlns:p14="http://schemas.microsoft.com/office/powerpoint/2010/main" val="3999707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4E27DE7F-F06E-4410-8FA8-B04D8BBA8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err="1"/>
              <a:t>Общеучебные</a:t>
            </a:r>
            <a:r>
              <a:rPr lang="ru-RU" altLang="ru-RU" sz="2800" dirty="0"/>
              <a:t> умения</a:t>
            </a:r>
            <a:r>
              <a:rPr lang="ru-RU" altLang="ru-RU" dirty="0"/>
              <a:t>. </a:t>
            </a:r>
            <a:br>
              <a:rPr lang="ru-RU" altLang="ru-RU" dirty="0"/>
            </a:br>
            <a:r>
              <a:rPr lang="ru-RU" altLang="ru-RU" dirty="0"/>
              <a:t>Вести поиск всех решений</a:t>
            </a:r>
          </a:p>
        </p:txBody>
      </p:sp>
      <p:pic>
        <p:nvPicPr>
          <p:cNvPr id="21507" name="Picture 2">
            <a:extLst>
              <a:ext uri="{FF2B5EF4-FFF2-40B4-BE49-F238E27FC236}">
                <a16:creationId xmlns:a16="http://schemas.microsoft.com/office/drawing/2014/main" id="{E1BAD869-2596-42FF-BB3A-24FB6197B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934208" cy="396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3">
            <a:extLst>
              <a:ext uri="{FF2B5EF4-FFF2-40B4-BE49-F238E27FC236}">
                <a16:creationId xmlns:a16="http://schemas.microsoft.com/office/drawing/2014/main" id="{9BC42A43-7E23-4AFE-8EBA-4C2B2F51E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356992"/>
            <a:ext cx="41402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653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>
            <a:extLst>
              <a:ext uri="{FF2B5EF4-FFF2-40B4-BE49-F238E27FC236}">
                <a16:creationId xmlns:a16="http://schemas.microsoft.com/office/drawing/2014/main" id="{EFC423E4-F299-4FC8-9577-8614C880C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err="1"/>
              <a:t>Общеучебные</a:t>
            </a:r>
            <a:r>
              <a:rPr lang="ru-RU" altLang="ru-RU" sz="2800" dirty="0"/>
              <a:t> умения</a:t>
            </a:r>
            <a:r>
              <a:rPr lang="ru-RU" altLang="ru-RU" dirty="0"/>
              <a:t>. </a:t>
            </a:r>
            <a:br>
              <a:rPr lang="ru-RU" altLang="ru-RU" dirty="0"/>
            </a:br>
            <a:r>
              <a:rPr lang="ru-RU" altLang="ru-RU" sz="4000" dirty="0"/>
              <a:t>Находить разные способы решения</a:t>
            </a:r>
          </a:p>
        </p:txBody>
      </p:sp>
      <p:pic>
        <p:nvPicPr>
          <p:cNvPr id="22531" name="Picture 2">
            <a:extLst>
              <a:ext uri="{FF2B5EF4-FFF2-40B4-BE49-F238E27FC236}">
                <a16:creationId xmlns:a16="http://schemas.microsoft.com/office/drawing/2014/main" id="{DEEB5427-9354-4B09-BF20-7626705B9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989138"/>
            <a:ext cx="36957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3">
            <a:extLst>
              <a:ext uri="{FF2B5EF4-FFF2-40B4-BE49-F238E27FC236}">
                <a16:creationId xmlns:a16="http://schemas.microsoft.com/office/drawing/2014/main" id="{BD51A309-0B8C-430C-85DB-37A08E5EB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90725"/>
            <a:ext cx="4105275" cy="403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1305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E52CC100-82A6-47FE-808D-C3FCC7C17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/>
          <a:lstStyle/>
          <a:p>
            <a:r>
              <a:rPr lang="ru-RU" altLang="ru-RU" sz="2800" dirty="0" err="1"/>
              <a:t>Общеучебные</a:t>
            </a:r>
            <a:r>
              <a:rPr lang="ru-RU" altLang="ru-RU" sz="2800" dirty="0"/>
              <a:t> умения. </a:t>
            </a:r>
            <a:br>
              <a:rPr lang="ru-RU" altLang="ru-RU" sz="2800" dirty="0"/>
            </a:br>
            <a:r>
              <a:rPr lang="ru-RU" altLang="ru-RU" sz="3500" dirty="0"/>
              <a:t>Проявлять самостоятельность и творчество</a:t>
            </a:r>
          </a:p>
        </p:txBody>
      </p:sp>
      <p:pic>
        <p:nvPicPr>
          <p:cNvPr id="23555" name="Picture 2">
            <a:extLst>
              <a:ext uri="{FF2B5EF4-FFF2-40B4-BE49-F238E27FC236}">
                <a16:creationId xmlns:a16="http://schemas.microsoft.com/office/drawing/2014/main" id="{17115B53-9BBE-4179-AD45-18D349067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72817"/>
            <a:ext cx="6143234" cy="3816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317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charset="0"/>
              </a:rPr>
              <a:t>Проверочные работы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atin typeface="Arial" charset="0"/>
              </a:rPr>
              <a:t>Оценка знаний по всем разделам программы</a:t>
            </a:r>
          </a:p>
          <a:p>
            <a:r>
              <a:rPr lang="ru-RU" altLang="ru-RU" dirty="0">
                <a:latin typeface="Arial" charset="0"/>
              </a:rPr>
              <a:t>Разработаны две модели работ </a:t>
            </a:r>
          </a:p>
          <a:p>
            <a:r>
              <a:rPr lang="ru-RU" altLang="ru-RU" dirty="0">
                <a:latin typeface="Arial" charset="0"/>
              </a:rPr>
              <a:t>В каждой предлагается 2 варианта,</a:t>
            </a:r>
            <a:r>
              <a:rPr lang="ru-RU" dirty="0">
                <a:latin typeface="Arial" charset="0"/>
              </a:rPr>
              <a:t> инструкция и подходы к оцениванию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pic>
        <p:nvPicPr>
          <p:cNvPr id="5" name="Picture 17" descr="D:\ВПР\обложки 14.08\ВПР Обложк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214818"/>
            <a:ext cx="1809750" cy="24971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4639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>
            <a:extLst>
              <a:ext uri="{FF2B5EF4-FFF2-40B4-BE49-F238E27FC236}">
                <a16:creationId xmlns:a16="http://schemas.microsoft.com/office/drawing/2014/main" id="{6F3EC407-18DC-4DD3-9A32-3EB970A19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836613"/>
            <a:ext cx="8229600" cy="1143000"/>
          </a:xfrm>
        </p:spPr>
        <p:txBody>
          <a:bodyPr/>
          <a:lstStyle/>
          <a:p>
            <a:r>
              <a:rPr lang="ru-RU" altLang="ru-RU"/>
              <a:t>Проверочная работа № 2.</a:t>
            </a:r>
            <a:br>
              <a:rPr lang="ru-RU" altLang="ru-RU"/>
            </a:br>
            <a:r>
              <a:rPr lang="ru-RU" altLang="ru-RU"/>
              <a:t>Модель – «ВПР»</a:t>
            </a:r>
          </a:p>
        </p:txBody>
      </p:sp>
      <p:pic>
        <p:nvPicPr>
          <p:cNvPr id="24579" name="Picture 2">
            <a:extLst>
              <a:ext uri="{FF2B5EF4-FFF2-40B4-BE49-F238E27FC236}">
                <a16:creationId xmlns:a16="http://schemas.microsoft.com/office/drawing/2014/main" id="{28DE8AC8-49BD-464B-87B9-4FB00E324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75982"/>
            <a:ext cx="4752528" cy="429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397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>
            <a:extLst>
              <a:ext uri="{FF2B5EF4-FFF2-40B4-BE49-F238E27FC236}">
                <a16:creationId xmlns:a16="http://schemas.microsoft.com/office/drawing/2014/main" id="{A7784202-5A42-443A-87BE-C3BF29F06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22" y="188640"/>
            <a:ext cx="5040560" cy="595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4">
            <a:extLst>
              <a:ext uri="{FF2B5EF4-FFF2-40B4-BE49-F238E27FC236}">
                <a16:creationId xmlns:a16="http://schemas.microsoft.com/office/drawing/2014/main" id="{3F84CE91-085B-49ED-A282-F11E58447A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75"/>
          <a:stretch/>
        </p:blipFill>
        <p:spPr bwMode="auto">
          <a:xfrm>
            <a:off x="395536" y="5952950"/>
            <a:ext cx="3528392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C0D009A-E570-456B-9ED9-7BCDE469CE84}"/>
              </a:ext>
            </a:extLst>
          </p:cNvPr>
          <p:cNvSpPr/>
          <p:nvPr/>
        </p:nvSpPr>
        <p:spPr>
          <a:xfrm>
            <a:off x="5076056" y="548680"/>
            <a:ext cx="40600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Пример (ВПР, 2017). 6. Четыре подружки занимаются в кружке рукоделия. Из бумаги и лоскутов ткани они делают цветы. В таблице показано, сколько и каких цветов сделала каждая девочка. Используя эти данные, ответь на вопросы.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1) Сколько роз сделала Инна?  Ответ :              </a:t>
            </a:r>
          </a:p>
          <a:p>
            <a:r>
              <a:rPr lang="ru-RU" dirty="0"/>
              <a:t> 2) Кто из них сделал больше всех цветов? Ответ :       </a:t>
            </a:r>
          </a:p>
          <a:p>
            <a:r>
              <a:rPr lang="ru-RU" dirty="0"/>
              <a:t> 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A472CC32-2332-4434-82E2-426C42951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014841"/>
              </p:ext>
            </p:extLst>
          </p:nvPr>
        </p:nvGraphicFramePr>
        <p:xfrm>
          <a:off x="5206729" y="2780928"/>
          <a:ext cx="379872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681">
                  <a:extLst>
                    <a:ext uri="{9D8B030D-6E8A-4147-A177-3AD203B41FA5}">
                      <a16:colId xmlns:a16="http://schemas.microsoft.com/office/drawing/2014/main" val="717603456"/>
                    </a:ext>
                  </a:extLst>
                </a:gridCol>
                <a:gridCol w="949681">
                  <a:extLst>
                    <a:ext uri="{9D8B030D-6E8A-4147-A177-3AD203B41FA5}">
                      <a16:colId xmlns:a16="http://schemas.microsoft.com/office/drawing/2014/main" val="3809625012"/>
                    </a:ext>
                  </a:extLst>
                </a:gridCol>
                <a:gridCol w="778277">
                  <a:extLst>
                    <a:ext uri="{9D8B030D-6E8A-4147-A177-3AD203B41FA5}">
                      <a16:colId xmlns:a16="http://schemas.microsoft.com/office/drawing/2014/main" val="2501838052"/>
                    </a:ext>
                  </a:extLst>
                </a:gridCol>
                <a:gridCol w="1121085">
                  <a:extLst>
                    <a:ext uri="{9D8B030D-6E8A-4147-A177-3AD203B41FA5}">
                      <a16:colId xmlns:a16="http://schemas.microsoft.com/office/drawing/2014/main" val="1838216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/>
                        <a:t>Девочка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Незабудка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Роза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Хризантема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632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/>
                        <a:t>Алина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29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/>
                        <a:t>Инна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15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/>
                        <a:t>Света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328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/>
                        <a:t>Юля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218807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87351D-70C0-42E2-B852-27C191BA4F6F}"/>
              </a:ext>
            </a:extLst>
          </p:cNvPr>
          <p:cNvSpPr/>
          <p:nvPr/>
        </p:nvSpPr>
        <p:spPr>
          <a:xfrm>
            <a:off x="5076056" y="6116677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7. Вычисли: 276</a:t>
            </a:r>
            <a:r>
              <a:rPr lang="ru-RU" dirty="0">
                <a:sym typeface="Wingdings" panose="05000000000000000000" pitchFamily="2" charset="2"/>
              </a:rPr>
              <a:t></a:t>
            </a:r>
            <a:r>
              <a:rPr lang="ru-RU" dirty="0"/>
              <a:t> 25:30 +286</a:t>
            </a:r>
          </a:p>
        </p:txBody>
      </p:sp>
    </p:spTree>
    <p:extLst>
      <p:ext uri="{BB962C8B-B14F-4D97-AF65-F5344CB8AC3E}">
        <p14:creationId xmlns:p14="http://schemas.microsoft.com/office/powerpoint/2010/main" val="3057970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4006B1-D1EB-4018-AFB8-9E5080BB4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Парная и групповая работа как условие повышения эффективности подготовки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75292CA-4BA6-4EBA-9C5E-BFFB10047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E9B24-010F-40C6-BE94-2C7B51F3CCF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DD32BE5-95C7-4432-9D87-2C4CBCB71A34}"/>
              </a:ext>
            </a:extLst>
          </p:cNvPr>
          <p:cNvSpPr/>
          <p:nvPr/>
        </p:nvSpPr>
        <p:spPr>
          <a:xfrm>
            <a:off x="1619672" y="5521146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13 двенадцатилитровых вёдер содержат 12 </a:t>
            </a:r>
            <a:r>
              <a:rPr lang="ru-RU" dirty="0">
                <a:sym typeface="Wingdings" panose="05000000000000000000" pitchFamily="2" charset="2"/>
              </a:rPr>
              <a:t></a:t>
            </a:r>
            <a:r>
              <a:rPr lang="ru-RU" dirty="0"/>
              <a:t> 13</a:t>
            </a:r>
            <a:r>
              <a:rPr lang="ru-RU" dirty="0">
                <a:sym typeface="Wingdings" panose="05000000000000000000" pitchFamily="2" charset="2"/>
              </a:rPr>
              <a:t> </a:t>
            </a:r>
            <a:r>
              <a:rPr lang="ru-RU" dirty="0"/>
              <a:t>=156 (л) воды. </a:t>
            </a:r>
          </a:p>
          <a:p>
            <a:r>
              <a:rPr lang="ru-RU" dirty="0"/>
              <a:t>5 десятилитровых вёдер содержат 10 </a:t>
            </a:r>
            <a:r>
              <a:rPr lang="ru-RU" dirty="0">
                <a:sym typeface="Wingdings" panose="05000000000000000000" pitchFamily="2" charset="2"/>
              </a:rPr>
              <a:t></a:t>
            </a:r>
            <a:r>
              <a:rPr lang="ru-RU" dirty="0"/>
              <a:t>5 =50 (л) воды.</a:t>
            </a:r>
          </a:p>
          <a:p>
            <a:r>
              <a:rPr lang="ru-RU" dirty="0"/>
              <a:t> Общий объём вылитой воды равен 156 +50 =206 (л). </a:t>
            </a:r>
          </a:p>
          <a:p>
            <a:r>
              <a:rPr lang="ru-RU" dirty="0"/>
              <a:t>В бочке может ещё поместиться 250 −206 =44 (л) воды.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61D605F-18F7-4B4C-AA96-C1015FCFA959}"/>
              </a:ext>
            </a:extLst>
          </p:cNvPr>
          <p:cNvSpPr/>
          <p:nvPr/>
        </p:nvSpPr>
        <p:spPr>
          <a:xfrm>
            <a:off x="457200" y="1536382"/>
            <a:ext cx="77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Задание (ВПР, 2017). 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Объём бочки 250 л. В пустую  бочку вылили 13 двенадцатилитровых</a:t>
            </a:r>
          </a:p>
          <a:p>
            <a:pPr>
              <a:buFont typeface="Wingdings 2" panose="05020102010507070707" pitchFamily="18" charset="2"/>
              <a:buNone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и 5 десятилитровых вёдер воды. Сколько ещё литров воды может поместиться в бочке? </a:t>
            </a:r>
            <a:endParaRPr lang="ru-RU" altLang="ru-RU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546AF6F-5E23-4027-B0AB-7D1AF4E8DA5B}"/>
              </a:ext>
            </a:extLst>
          </p:cNvPr>
          <p:cNvSpPr txBox="1">
            <a:spLocks/>
          </p:cNvSpPr>
          <p:nvPr/>
        </p:nvSpPr>
        <p:spPr>
          <a:xfrm>
            <a:off x="323528" y="2770870"/>
            <a:ext cx="8496944" cy="145021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Задание (ВПР, 2017). Кустов малины в саду в восемь раз больше, чем кустов крыжовника. Садовник решил посчитать все кусты в саду. Сначала у него получилось 106 кустов,  затем — 110, а в третий раз — 108. Известно, что один раз садовник посчитал верно. Сколько всего кустов в саду?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6EA4945F-FC3F-49C8-A9D7-99A3482BB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255493"/>
              </p:ext>
            </p:extLst>
          </p:nvPr>
        </p:nvGraphicFramePr>
        <p:xfrm>
          <a:off x="467876" y="4408626"/>
          <a:ext cx="792055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288">
                  <a:extLst>
                    <a:ext uri="{9D8B030D-6E8A-4147-A177-3AD203B41FA5}">
                      <a16:colId xmlns:a16="http://schemas.microsoft.com/office/drawing/2014/main" val="2052456275"/>
                    </a:ext>
                  </a:extLst>
                </a:gridCol>
                <a:gridCol w="461556">
                  <a:extLst>
                    <a:ext uri="{9D8B030D-6E8A-4147-A177-3AD203B41FA5}">
                      <a16:colId xmlns:a16="http://schemas.microsoft.com/office/drawing/2014/main" val="262838611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419166253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93934974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87729359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9850401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25371906"/>
                    </a:ext>
                  </a:extLst>
                </a:gridCol>
                <a:gridCol w="421906">
                  <a:extLst>
                    <a:ext uri="{9D8B030D-6E8A-4147-A177-3AD203B41FA5}">
                      <a16:colId xmlns:a16="http://schemas.microsoft.com/office/drawing/2014/main" val="48139550"/>
                    </a:ext>
                  </a:extLst>
                </a:gridCol>
                <a:gridCol w="565754">
                  <a:extLst>
                    <a:ext uri="{9D8B030D-6E8A-4147-A177-3AD203B41FA5}">
                      <a16:colId xmlns:a16="http://schemas.microsoft.com/office/drawing/2014/main" val="3415748818"/>
                    </a:ext>
                  </a:extLst>
                </a:gridCol>
                <a:gridCol w="565754">
                  <a:extLst>
                    <a:ext uri="{9D8B030D-6E8A-4147-A177-3AD203B41FA5}">
                      <a16:colId xmlns:a16="http://schemas.microsoft.com/office/drawing/2014/main" val="1947685544"/>
                    </a:ext>
                  </a:extLst>
                </a:gridCol>
                <a:gridCol w="565754">
                  <a:extLst>
                    <a:ext uri="{9D8B030D-6E8A-4147-A177-3AD203B41FA5}">
                      <a16:colId xmlns:a16="http://schemas.microsoft.com/office/drawing/2014/main" val="376515299"/>
                    </a:ext>
                  </a:extLst>
                </a:gridCol>
                <a:gridCol w="565754">
                  <a:extLst>
                    <a:ext uri="{9D8B030D-6E8A-4147-A177-3AD203B41FA5}">
                      <a16:colId xmlns:a16="http://schemas.microsoft.com/office/drawing/2014/main" val="2543968180"/>
                    </a:ext>
                  </a:extLst>
                </a:gridCol>
                <a:gridCol w="565754">
                  <a:extLst>
                    <a:ext uri="{9D8B030D-6E8A-4147-A177-3AD203B41FA5}">
                      <a16:colId xmlns:a16="http://schemas.microsoft.com/office/drawing/2014/main" val="1465245600"/>
                    </a:ext>
                  </a:extLst>
                </a:gridCol>
                <a:gridCol w="565754">
                  <a:extLst>
                    <a:ext uri="{9D8B030D-6E8A-4147-A177-3AD203B41FA5}">
                      <a16:colId xmlns:a16="http://schemas.microsoft.com/office/drawing/2014/main" val="32510099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 err="1">
                          <a:solidFill>
                            <a:schemeClr val="tx1"/>
                          </a:solidFill>
                        </a:rPr>
                        <a:t>Кр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854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М.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663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Всего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55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23506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>
            <a:extLst>
              <a:ext uri="{FF2B5EF4-FFF2-40B4-BE49-F238E27FC236}">
                <a16:creationId xmlns:a16="http://schemas.microsoft.com/office/drawing/2014/main" id="{AF3B2404-13CD-4B3F-8276-69E74282E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10309"/>
            <a:ext cx="6717162" cy="27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3">
            <a:extLst>
              <a:ext uri="{FF2B5EF4-FFF2-40B4-BE49-F238E27FC236}">
                <a16:creationId xmlns:a16="http://schemas.microsoft.com/office/drawing/2014/main" id="{AED1C3B1-9028-4792-AB53-2EC0124B20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62"/>
          <a:stretch/>
        </p:blipFill>
        <p:spPr bwMode="auto">
          <a:xfrm>
            <a:off x="107504" y="1393064"/>
            <a:ext cx="5923161" cy="271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2E619-F112-4C80-942E-8C78BF100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2800" dirty="0"/>
              <a:t>Ответ и объект контроля. </a:t>
            </a:r>
            <a:br>
              <a:rPr lang="ru-RU" sz="2800" dirty="0"/>
            </a:br>
            <a:r>
              <a:rPr lang="ru-RU" sz="2800" dirty="0"/>
              <a:t>Информация для ученика и взрослого</a:t>
            </a:r>
          </a:p>
        </p:txBody>
      </p:sp>
    </p:spTree>
    <p:extLst>
      <p:ext uri="{BB962C8B-B14F-4D97-AF65-F5344CB8AC3E}">
        <p14:creationId xmlns:p14="http://schemas.microsoft.com/office/powerpoint/2010/main" val="2404915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>
            <a:extLst>
              <a:ext uri="{FF2B5EF4-FFF2-40B4-BE49-F238E27FC236}">
                <a16:creationId xmlns:a16="http://schemas.microsoft.com/office/drawing/2014/main" id="{1F81B3D3-3BC1-48F4-AF95-555CA7ACD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7651" name="Picture 2">
            <a:extLst>
              <a:ext uri="{FF2B5EF4-FFF2-40B4-BE49-F238E27FC236}">
                <a16:creationId xmlns:a16="http://schemas.microsoft.com/office/drawing/2014/main" id="{458A6122-3F34-4496-AF3D-90C94C661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25" y="1268760"/>
            <a:ext cx="551392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3">
            <a:extLst>
              <a:ext uri="{FF2B5EF4-FFF2-40B4-BE49-F238E27FC236}">
                <a16:creationId xmlns:a16="http://schemas.microsoft.com/office/drawing/2014/main" id="{B965F221-D148-413B-AE98-7AA47C3DF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59" y="3054350"/>
            <a:ext cx="4590992" cy="3398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2434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58246" cy="1071570"/>
          </a:xfrm>
        </p:spPr>
        <p:txBody>
          <a:bodyPr/>
          <a:lstStyle/>
          <a:p>
            <a:r>
              <a:rPr lang="ru-RU" sz="2600" b="1" dirty="0">
                <a:solidFill>
                  <a:srgbClr val="00CC66"/>
                </a:solidFill>
              </a:rPr>
              <a:t>Ос</a:t>
            </a:r>
            <a:r>
              <a:rPr lang="ru-RU" sz="2600" b="1" dirty="0">
                <a:solidFill>
                  <a:srgbClr val="00CC66"/>
                </a:solidFill>
                <a:latin typeface="Arial" charset="0"/>
              </a:rPr>
              <a:t>обенности итогового повторения </a:t>
            </a:r>
            <a:br>
              <a:rPr lang="ru-RU" sz="2600" b="1" dirty="0">
                <a:solidFill>
                  <a:srgbClr val="00CC66"/>
                </a:solidFill>
                <a:latin typeface="Arial" charset="0"/>
              </a:rPr>
            </a:br>
            <a:r>
              <a:rPr lang="ru-RU" sz="2600" b="1" dirty="0">
                <a:solidFill>
                  <a:srgbClr val="00CC66"/>
                </a:solidFill>
                <a:latin typeface="Arial" charset="0"/>
              </a:rPr>
              <a:t>курса математики</a:t>
            </a:r>
            <a:endParaRPr lang="ru-RU" sz="2600" b="1" dirty="0">
              <a:solidFill>
                <a:srgbClr val="00CC66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7821636" cy="4929222"/>
          </a:xfrm>
        </p:spPr>
        <p:txBody>
          <a:bodyPr/>
          <a:lstStyle/>
          <a:p>
            <a:r>
              <a:rPr lang="ru-RU" sz="2000" dirty="0">
                <a:latin typeface="Arial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Учет уровня предметной подготовки (известный «уровень старта» повторения). Дифференцированный подход.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От понимания к знанию, от воспроизведения к применению в нестандартной ситуации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Базовый и повышенный уровень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Включение четвероклассника в самостоятельный учебный труд: от совместной, групповой, парной работы к самостоятельной. Самоконтроль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достижений по разделу курса математики.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Индивидуализированная работа по объяснению и устранению трудностей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17" descr="D:\ВПР\обложки 14.08\ВПР Обложк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357694"/>
            <a:ext cx="1809750" cy="23542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00213"/>
            <a:ext cx="4427538" cy="311150"/>
          </a:xfrm>
          <a:prstGeom prst="rect">
            <a:avLst/>
          </a:prstGeom>
          <a:solidFill>
            <a:srgbClr val="FD6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altLang="ru-RU" b="1">
                <a:solidFill>
                  <a:schemeClr val="bg1"/>
                </a:solidFill>
                <a:latin typeface="Arial" charset="0"/>
                <a:cs typeface="Arial" charset="0"/>
              </a:rPr>
              <a:t>           РАБОЧАЯ ТЕТРАДЬ</a:t>
            </a:r>
          </a:p>
        </p:txBody>
      </p:sp>
      <p:pic>
        <p:nvPicPr>
          <p:cNvPr id="5125" name="Picture 17" descr="D:\ВПР\обложки 14.08\ВПР Обложка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2" y="2492374"/>
            <a:ext cx="2646183" cy="36512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126" name="Прямоугольник 1"/>
          <p:cNvSpPr>
            <a:spLocks noChangeArrowheads="1"/>
          </p:cNvSpPr>
          <p:nvPr/>
        </p:nvSpPr>
        <p:spPr bwMode="auto">
          <a:xfrm>
            <a:off x="1403350" y="144463"/>
            <a:ext cx="7485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dirty="0">
                <a:solidFill>
                  <a:srgbClr val="FF5C01"/>
                </a:solidFill>
              </a:rPr>
              <a:t> «ГОТОВИМСЯ </a:t>
            </a:r>
          </a:p>
          <a:p>
            <a:r>
              <a:rPr lang="ru-RU" altLang="ru-RU" sz="2400" b="1" dirty="0">
                <a:solidFill>
                  <a:srgbClr val="FF5C01"/>
                </a:solidFill>
              </a:rPr>
              <a:t>К ВСЕРОССИЙСКОЙ ПРОВЕРОЧНОЙ РАБОТЕ»</a:t>
            </a:r>
          </a:p>
        </p:txBody>
      </p:sp>
      <p:pic>
        <p:nvPicPr>
          <p:cNvPr id="5127" name="Рисунок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5" y="150813"/>
            <a:ext cx="8239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6913" y="1462088"/>
            <a:ext cx="825500" cy="4302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129" name="Рисунок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07413" y="1490663"/>
            <a:ext cx="31273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с двумя скругленными соседними углами 5"/>
          <p:cNvSpPr/>
          <p:nvPr/>
        </p:nvSpPr>
        <p:spPr>
          <a:xfrm rot="5400000">
            <a:off x="1330324" y="-211137"/>
            <a:ext cx="436563" cy="3100388"/>
          </a:xfrm>
          <a:prstGeom prst="round2SameRect">
            <a:avLst/>
          </a:prstGeom>
          <a:solidFill>
            <a:srgbClr val="FFE5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33" name="Picture 2" descr="D:\ВПР\обложки 14.08\ВПРОбложкаМР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2571744"/>
            <a:ext cx="3063872" cy="40093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4427538" y="1963738"/>
            <a:ext cx="4716462" cy="312737"/>
          </a:xfrm>
          <a:prstGeom prst="rect">
            <a:avLst/>
          </a:prstGeom>
          <a:solidFill>
            <a:srgbClr val="FD6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МЕТОДИЧЕСКИЕ РЕКОМЕНДАЦИИ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23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Трудности, которые хотим предупредить и устранить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/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Проблемы работы с учебным текстом (математическим).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Игнорирование инструкций.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Проблемы культуры ведения записей.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Неумение пользоваться 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  карандашом и линейкой.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7" descr="D:\ВПР\обложки 14.08\ВПР Обложк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0272" y="1747916"/>
            <a:ext cx="1809750" cy="24971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B36E58C-86B9-4181-98EA-90D7A07CC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176599" y="2270418"/>
            <a:ext cx="2524139" cy="667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D:\ВПР\обложки 14.08\ВПРОбложкаМР.jpg">
            <a:extLst>
              <a:ext uri="{FF2B5EF4-FFF2-40B4-BE49-F238E27FC236}">
                <a16:creationId xmlns:a16="http://schemas.microsoft.com/office/drawing/2014/main" id="{9CEF27B0-51AF-4192-9A96-8FC239103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4044" y="4473659"/>
            <a:ext cx="1637754" cy="21431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Заголовок 1">
            <a:extLst>
              <a:ext uri="{FF2B5EF4-FFF2-40B4-BE49-F238E27FC236}">
                <a16:creationId xmlns:a16="http://schemas.microsoft.com/office/drawing/2014/main" id="{0FCDCB2B-2654-472D-8508-27AA050757DE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381124" y="265170"/>
            <a:ext cx="8534151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altLang="ru-RU" sz="3000" cap="none" dirty="0">
                <a:latin typeface="Arial" panose="020B0604020202020204" pitchFamily="34" charset="0"/>
                <a:cs typeface="Arial" panose="020B0604020202020204" pitchFamily="34" charset="0"/>
              </a:rPr>
              <a:t>Рекомендации педагогам начальной школы для подготовки к ВПР</a:t>
            </a:r>
          </a:p>
        </p:txBody>
      </p:sp>
      <p:sp>
        <p:nvSpPr>
          <p:cNvPr id="134147" name="Содержимое 2">
            <a:extLst>
              <a:ext uri="{FF2B5EF4-FFF2-40B4-BE49-F238E27FC236}">
                <a16:creationId xmlns:a16="http://schemas.microsoft.com/office/drawing/2014/main" id="{C0B915E4-E715-40FF-9577-CC2C1AFF8F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800" y="1428750"/>
            <a:ext cx="8686800" cy="51435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Char char=""/>
            </a:pPr>
            <a:r>
              <a:rPr lang="ru-RU" altLang="ru-RU" sz="2000" dirty="0"/>
              <a:t>При разработке и проверке тематического планирования учитывать наличие и полноту представления всех планируемых результатов.</a:t>
            </a:r>
          </a:p>
          <a:p>
            <a:pPr eaLnBrk="1" hangingPunct="1">
              <a:buFont typeface="Wingdings 2" panose="05020102010507070707" pitchFamily="18" charset="2"/>
              <a:buChar char=""/>
            </a:pPr>
            <a:r>
              <a:rPr lang="ru-RU" altLang="ru-RU" sz="2000" dirty="0"/>
              <a:t>Контролировать включение в текущий и этапный контроль заданий различного вида, формы предъявления и уровня трудности.</a:t>
            </a:r>
          </a:p>
          <a:p>
            <a:pPr eaLnBrk="1" hangingPunct="1">
              <a:buFont typeface="Wingdings 2" panose="05020102010507070707" pitchFamily="18" charset="2"/>
              <a:buChar char=""/>
            </a:pPr>
            <a:r>
              <a:rPr lang="ru-RU" altLang="ru-RU" sz="2000" dirty="0"/>
              <a:t>Обеспечивать оптимальный объем изучения содержания, соответствующего  требованиям планируемых результатов  «ученик получит возможность научиться».</a:t>
            </a:r>
          </a:p>
          <a:p>
            <a:pPr eaLnBrk="1" hangingPunct="1">
              <a:buFont typeface="Wingdings 2" panose="05020102010507070707" pitchFamily="18" charset="2"/>
              <a:buChar char=""/>
            </a:pPr>
            <a:r>
              <a:rPr lang="ru-RU" altLang="ru-RU" sz="2000" dirty="0"/>
              <a:t>Контролировать выполнение всех требований проведения работ, в том числе: проверка бланков (точность размеров геометрических объектов  в бланках), предоставление ученикам измерительных инструментов и т.п.;</a:t>
            </a:r>
          </a:p>
          <a:p>
            <a:pPr eaLnBrk="1" hangingPunct="1">
              <a:buFont typeface="Wingdings 2" panose="05020102010507070707" pitchFamily="18" charset="2"/>
              <a:buChar char=""/>
            </a:pPr>
            <a:r>
              <a:rPr lang="ru-RU" altLang="ru-RU" sz="2000" dirty="0"/>
              <a:t>Обсуждать результаты выполнения работ, составление рекомендаций для классов, конкретных  учащихся.</a:t>
            </a:r>
          </a:p>
        </p:txBody>
      </p:sp>
      <p:sp>
        <p:nvSpPr>
          <p:cNvPr id="134148" name="Номер слайда 3">
            <a:extLst>
              <a:ext uri="{FF2B5EF4-FFF2-40B4-BE49-F238E27FC236}">
                <a16:creationId xmlns:a16="http://schemas.microsoft.com/office/drawing/2014/main" id="{D74D6AEA-9BB3-4234-99C4-2BD7202F0B7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CE27D87-19E2-45F7-91D3-7BF5C5BCA059}" type="slidenum">
              <a:rPr lang="ru-RU" altLang="ru-RU"/>
              <a:pPr eaLnBrk="1" hangingPunct="1"/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205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9150" y="1722438"/>
            <a:ext cx="5784850" cy="311150"/>
          </a:xfrm>
          <a:prstGeom prst="rect">
            <a:avLst/>
          </a:prstGeom>
          <a:solidFill>
            <a:srgbClr val="FD6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altLang="ru-RU" b="1">
                <a:solidFill>
                  <a:schemeClr val="bg1"/>
                </a:solidFill>
                <a:latin typeface="Arial" charset="0"/>
                <a:cs typeface="Arial" charset="0"/>
              </a:rPr>
              <a:t>РАБОЧАЯ ТЕТРАДЬ</a:t>
            </a:r>
          </a:p>
        </p:txBody>
      </p:sp>
      <p:pic>
        <p:nvPicPr>
          <p:cNvPr id="14341" name="Picture 17" descr="D:\ВПР\обложки 14.08\ВПР Обложка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916113"/>
            <a:ext cx="2767013" cy="3817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4342" name="Прямоугольник 1"/>
          <p:cNvSpPr>
            <a:spLocks noChangeArrowheads="1"/>
          </p:cNvSpPr>
          <p:nvPr/>
        </p:nvSpPr>
        <p:spPr bwMode="auto">
          <a:xfrm>
            <a:off x="1403350" y="144463"/>
            <a:ext cx="7485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rgbClr val="FF5C01"/>
                </a:solidFill>
              </a:rPr>
              <a:t> </a:t>
            </a:r>
            <a:endParaRPr lang="ru-RU" altLang="ru-RU" sz="2400" b="1">
              <a:solidFill>
                <a:srgbClr val="FF5C01"/>
              </a:solidFill>
            </a:endParaRPr>
          </a:p>
        </p:txBody>
      </p:sp>
      <p:pic>
        <p:nvPicPr>
          <p:cNvPr id="14343" name="Рисунок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5" y="150813"/>
            <a:ext cx="8239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6913" y="1462088"/>
            <a:ext cx="825500" cy="4302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345" name="Рисунок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07413" y="1490663"/>
            <a:ext cx="31273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" name="Rectangle 15"/>
          <p:cNvSpPr>
            <a:spLocks noGrp="1"/>
          </p:cNvSpPr>
          <p:nvPr>
            <p:ph type="title" idx="4294967295"/>
          </p:nvPr>
        </p:nvSpPr>
        <p:spPr>
          <a:xfrm>
            <a:off x="1116013" y="274638"/>
            <a:ext cx="7570787" cy="1143000"/>
          </a:xfrm>
        </p:spPr>
        <p:txBody>
          <a:bodyPr/>
          <a:lstStyle/>
          <a:p>
            <a:r>
              <a:rPr lang="ru-RU" sz="4000"/>
              <a:t>Содержание учебных материалов</a:t>
            </a:r>
          </a:p>
        </p:txBody>
      </p:sp>
      <p:sp>
        <p:nvSpPr>
          <p:cNvPr id="14353" name="Rectangle 17"/>
          <p:cNvSpPr>
            <a:spLocks noGrp="1"/>
          </p:cNvSpPr>
          <p:nvPr>
            <p:ph type="body" sz="half" idx="4294967295"/>
          </p:nvPr>
        </p:nvSpPr>
        <p:spPr>
          <a:xfrm>
            <a:off x="3563938" y="2133600"/>
            <a:ext cx="5256212" cy="4525963"/>
          </a:xfrm>
        </p:spPr>
        <p:txBody>
          <a:bodyPr/>
          <a:lstStyle/>
          <a:p>
            <a:r>
              <a:rPr lang="ru-RU" sz="2800"/>
              <a:t>Тренировочные задания</a:t>
            </a:r>
          </a:p>
          <a:p>
            <a:r>
              <a:rPr lang="ru-RU" sz="2800"/>
              <a:t>Мини-работы и Карточки самопроверки </a:t>
            </a:r>
          </a:p>
          <a:p>
            <a:r>
              <a:rPr lang="ru-RU" sz="2800"/>
              <a:t>Обучающие проверочные работы. Ответы и комментарии </a:t>
            </a:r>
          </a:p>
          <a:p>
            <a:r>
              <a:rPr lang="ru-RU" sz="2400"/>
              <a:t>Инструкции</a:t>
            </a:r>
            <a:r>
              <a:rPr lang="ru-RU" sz="2800"/>
              <a:t> </a:t>
            </a:r>
          </a:p>
          <a:p>
            <a:endParaRPr lang="ru-RU" sz="280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5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913" y="1704975"/>
            <a:ext cx="825500" cy="4302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8677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7413" y="1733550"/>
            <a:ext cx="31273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Прямоугольник 10"/>
          <p:cNvSpPr>
            <a:spLocks noChangeArrowheads="1"/>
          </p:cNvSpPr>
          <p:nvPr/>
        </p:nvSpPr>
        <p:spPr bwMode="auto">
          <a:xfrm>
            <a:off x="4286248" y="2349500"/>
            <a:ext cx="41434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</a:rPr>
              <a:t> Общий раздел (модели использования рабочих тетрадей – заданий, мини-работ, проверочных работ). </a:t>
            </a:r>
          </a:p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</a:rPr>
              <a:t> Сопроводительные материалы по каждому предмету.</a:t>
            </a:r>
            <a:r>
              <a:rPr lang="ru-RU" sz="1600" b="1" dirty="0">
                <a:latin typeface="Calibri" pitchFamily="34" charset="0"/>
              </a:rPr>
              <a:t> </a:t>
            </a:r>
            <a:r>
              <a:rPr lang="ru-RU" sz="1600" dirty="0">
                <a:latin typeface="Calibri" pitchFamily="34" charset="0"/>
              </a:rPr>
              <a:t> </a:t>
            </a:r>
          </a:p>
        </p:txBody>
      </p:sp>
      <p:pic>
        <p:nvPicPr>
          <p:cNvPr id="28682" name="Picture 2" descr="D:\ВПР\обложки 14.08\ВПРОбложкаМ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857364"/>
            <a:ext cx="3127368" cy="409242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8683" name="Рисунок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8125" y="150813"/>
            <a:ext cx="8239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1643042" y="857232"/>
            <a:ext cx="650085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altLang="ru-RU" sz="2600" b="1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МЕТОДИЧЕСКИЕ</a:t>
            </a:r>
            <a:r>
              <a:rPr lang="ru-RU" altLang="ru-RU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600" b="1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sz="26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24349-EF3F-40DB-97C8-5F922F92689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454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>
            <a:extLst>
              <a:ext uri="{FF2B5EF4-FFF2-40B4-BE49-F238E27FC236}">
                <a16:creationId xmlns:a16="http://schemas.microsoft.com/office/drawing/2014/main" id="{90DB9E62-9A0C-4F16-9109-19C9DE265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58" y="332656"/>
            <a:ext cx="4049353" cy="601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3">
            <a:extLst>
              <a:ext uri="{FF2B5EF4-FFF2-40B4-BE49-F238E27FC236}">
                <a16:creationId xmlns:a16="http://schemas.microsoft.com/office/drawing/2014/main" id="{C2DF2A42-C044-4ABC-ACA3-A4BA36B04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606" y="260648"/>
            <a:ext cx="4103687" cy="601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450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5C76EDA0-1B50-4E4B-AE13-9FE7FDE8B6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6786562" cy="785812"/>
          </a:xfrm>
        </p:spPr>
        <p:txBody>
          <a:bodyPr/>
          <a:lstStyle/>
          <a:p>
            <a:r>
              <a:rPr lang="ru-RU" altLang="ru-RU" dirty="0"/>
              <a:t>Особенности пособия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8A7644-9100-4313-9C97-2FBBA5179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8208962" cy="4730551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Материалы с печатной основой для ученика.</a:t>
            </a:r>
          </a:p>
          <a:p>
            <a:pPr marL="0" indent="0">
              <a:buNone/>
              <a:defRPr/>
            </a:pPr>
            <a:endParaRPr lang="ru-RU" dirty="0"/>
          </a:p>
          <a:p>
            <a:pPr>
              <a:defRPr/>
            </a:pPr>
            <a:r>
              <a:rPr lang="ru-RU" b="1" dirty="0"/>
              <a:t>Комплекс заданий             Мини-работа</a:t>
            </a:r>
          </a:p>
          <a:p>
            <a:pPr marL="0" indent="0">
              <a:buNone/>
              <a:defRPr/>
            </a:pPr>
            <a:r>
              <a:rPr lang="ru-RU" b="1" dirty="0"/>
              <a:t>                  Проверочная работа (две модели).</a:t>
            </a:r>
          </a:p>
          <a:p>
            <a:pPr marL="0" indent="0">
              <a:buNone/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Ответы и комментарии для контроля и самоконтроля.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EC3481B0-DC80-4AB0-9299-B70A09A6CB78}"/>
              </a:ext>
            </a:extLst>
          </p:cNvPr>
          <p:cNvSpPr/>
          <p:nvPr/>
        </p:nvSpPr>
        <p:spPr>
          <a:xfrm>
            <a:off x="4572000" y="3104964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11EFA3CF-0F39-484B-8370-492CA487DA6B}"/>
              </a:ext>
            </a:extLst>
          </p:cNvPr>
          <p:cNvSpPr/>
          <p:nvPr/>
        </p:nvSpPr>
        <p:spPr>
          <a:xfrm>
            <a:off x="1475656" y="3717032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F9D4CF48-947D-4B40-AF46-65661E66FAC8}"/>
              </a:ext>
            </a:extLst>
          </p:cNvPr>
          <p:cNvSpPr/>
          <p:nvPr/>
        </p:nvSpPr>
        <p:spPr>
          <a:xfrm>
            <a:off x="8134522" y="3108200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7" descr="D:\ВПР\обложки 14.08\ВПР Обложка2.jpg">
            <a:extLst>
              <a:ext uri="{FF2B5EF4-FFF2-40B4-BE49-F238E27FC236}">
                <a16:creationId xmlns:a16="http://schemas.microsoft.com/office/drawing/2014/main" id="{1F967927-31CB-4A13-83D4-EFB488136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9258" y="5157358"/>
            <a:ext cx="1162348" cy="16038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5549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id="{6BA80733-0B61-45BF-A0A7-6CFB20BE3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altLang="ru-RU" dirty="0"/>
              <a:t>От простого к сложному</a:t>
            </a:r>
          </a:p>
        </p:txBody>
      </p:sp>
      <p:pic>
        <p:nvPicPr>
          <p:cNvPr id="12291" name="Picture 2">
            <a:extLst>
              <a:ext uri="{FF2B5EF4-FFF2-40B4-BE49-F238E27FC236}">
                <a16:creationId xmlns:a16="http://schemas.microsoft.com/office/drawing/2014/main" id="{0EDE2CE3-D411-4CFE-9B3D-CF4712727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6470377" cy="2088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A3D27A5-BE98-4325-BC85-68806AA6E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487634"/>
              </p:ext>
            </p:extLst>
          </p:nvPr>
        </p:nvGraphicFramePr>
        <p:xfrm>
          <a:off x="1835696" y="3140968"/>
          <a:ext cx="6624094" cy="35283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24094">
                  <a:extLst>
                    <a:ext uri="{9D8B030D-6E8A-4147-A177-3AD203B41FA5}">
                      <a16:colId xmlns:a16="http://schemas.microsoft.com/office/drawing/2014/main" val="3511877275"/>
                    </a:ext>
                  </a:extLst>
                </a:gridCol>
              </a:tblGrid>
              <a:tr h="2173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</a:rPr>
                        <a:t>Числа и величины </a:t>
                      </a:r>
                      <a:endParaRPr lang="ru-RU" sz="11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274513"/>
                  </a:ext>
                </a:extLst>
              </a:tr>
              <a:tr h="2173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Выпускник научится: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00368"/>
                  </a:ext>
                </a:extLst>
              </a:tr>
              <a:tr h="2173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– читать, записывать, сравнивать, упорядочивать числа от нуля до миллиона;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448443"/>
                  </a:ext>
                </a:extLst>
              </a:tr>
              <a:tr h="8693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– устанавливать закономерность — правило, по которому составлена числовая последовательность, и составлять последовательность по заданному или самостоятельно выбранному правилу (увеличение/уменьшение числа на несколько единиц, увеличение/уменьшение числа в несколько раз);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294323"/>
                  </a:ext>
                </a:extLst>
              </a:tr>
              <a:tr h="4855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– группировать числа по заданному или самостоятельно установленному признаку; классифицировать числа по одному или нескольким основаниям, объяснять свои действия;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220274"/>
                  </a:ext>
                </a:extLst>
              </a:tr>
              <a:tr h="8693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– читать, записывать и сравнивать величины (массу, время, длину, площадь, скорость), используя основные единицы измерения величин и соотношения между ними (килограмм — грамм; час — минута, минута — секунда; километр — метр, метр — дециметр, дециметр — сантиметр, метр — сантиметр, сантиметр — миллиметр).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184358"/>
                  </a:ext>
                </a:extLst>
              </a:tr>
              <a:tr h="2173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</a:rPr>
                        <a:t>Выпускник получит возможность научиться:</a:t>
                      </a:r>
                      <a:endParaRPr lang="ru-RU" sz="11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167842"/>
                  </a:ext>
                </a:extLst>
              </a:tr>
              <a:tr h="4346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</a:rPr>
                        <a:t> – выбирать единицу для измерения данной величины (длины, массы, площади, времени), объяснять свои действия. </a:t>
                      </a:r>
                      <a:endParaRPr lang="ru-RU" sz="11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243454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83E16CA-D8D5-4BBB-926D-7CD5EBEB1403}"/>
              </a:ext>
            </a:extLst>
          </p:cNvPr>
          <p:cNvSpPr/>
          <p:nvPr/>
        </p:nvSpPr>
        <p:spPr>
          <a:xfrm>
            <a:off x="143978" y="6226536"/>
            <a:ext cx="1656184" cy="4180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ПООП, Реестр, 2015</a:t>
            </a:r>
          </a:p>
        </p:txBody>
      </p:sp>
      <p:pic>
        <p:nvPicPr>
          <p:cNvPr id="6" name="Рисунок 13">
            <a:extLst>
              <a:ext uri="{FF2B5EF4-FFF2-40B4-BE49-F238E27FC236}">
                <a16:creationId xmlns:a16="http://schemas.microsoft.com/office/drawing/2014/main" id="{F5849C12-63BC-4E8B-B736-5105A773C0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5" y="150813"/>
            <a:ext cx="8239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 descr="D:\ВПР\обложки 14.08\ВПР Обложка2.jpg">
            <a:extLst>
              <a:ext uri="{FF2B5EF4-FFF2-40B4-BE49-F238E27FC236}">
                <a16:creationId xmlns:a16="http://schemas.microsoft.com/office/drawing/2014/main" id="{D928509E-52ED-4441-ADD4-0236B6592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4124" y="182336"/>
            <a:ext cx="974913" cy="13452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038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>
            <a:extLst>
              <a:ext uri="{FF2B5EF4-FFF2-40B4-BE49-F238E27FC236}">
                <a16:creationId xmlns:a16="http://schemas.microsoft.com/office/drawing/2014/main" id="{505A7446-97C2-4031-8379-F63E64DA2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Контроль и самоконтроль</a:t>
            </a:r>
          </a:p>
        </p:txBody>
      </p:sp>
      <p:pic>
        <p:nvPicPr>
          <p:cNvPr id="13315" name="Picture 2">
            <a:extLst>
              <a:ext uri="{FF2B5EF4-FFF2-40B4-BE49-F238E27FC236}">
                <a16:creationId xmlns:a16="http://schemas.microsoft.com/office/drawing/2014/main" id="{7481E5D2-E6D9-4697-9E9E-A9335F08A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63738"/>
            <a:ext cx="3629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3">
            <a:extLst>
              <a:ext uri="{FF2B5EF4-FFF2-40B4-BE49-F238E27FC236}">
                <a16:creationId xmlns:a16="http://schemas.microsoft.com/office/drawing/2014/main" id="{F5D5E66C-E3DF-498C-917D-A040E8930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773238"/>
            <a:ext cx="3781425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13">
            <a:extLst>
              <a:ext uri="{FF2B5EF4-FFF2-40B4-BE49-F238E27FC236}">
                <a16:creationId xmlns:a16="http://schemas.microsoft.com/office/drawing/2014/main" id="{1D4BF9E7-EC38-46B1-B49F-B2A02F421D6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5" y="150813"/>
            <a:ext cx="8239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D:\ВПР\обложки 14.08\ВПР Обложка2.jpg">
            <a:extLst>
              <a:ext uri="{FF2B5EF4-FFF2-40B4-BE49-F238E27FC236}">
                <a16:creationId xmlns:a16="http://schemas.microsoft.com/office/drawing/2014/main" id="{44FB661F-4FC1-4943-B3B8-C9D72F989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42449" y="323475"/>
            <a:ext cx="863426" cy="11913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12176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3055</TotalTime>
  <Words>1104</Words>
  <Application>Microsoft Office PowerPoint</Application>
  <PresentationFormat>Экран (4:3)</PresentationFormat>
  <Paragraphs>170</Paragraphs>
  <Slides>31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Wingdings 2</vt:lpstr>
      <vt:lpstr>Тема Office</vt:lpstr>
      <vt:lpstr>Готовимся к Всероссийской проверочной работе по математике</vt:lpstr>
      <vt:lpstr>Задачи развития математического образования в РФ (в соответствии с Концепцией)</vt:lpstr>
      <vt:lpstr>Презентация PowerPoint</vt:lpstr>
      <vt:lpstr>Содержание учебных материалов</vt:lpstr>
      <vt:lpstr>Презентация PowerPoint</vt:lpstr>
      <vt:lpstr>Презентация PowerPoint</vt:lpstr>
      <vt:lpstr>Особенности пособия</vt:lpstr>
      <vt:lpstr>От простого к сложному</vt:lpstr>
      <vt:lpstr>Контроль и самоконтроль</vt:lpstr>
      <vt:lpstr>Мини- работа по разделу курса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Предметные умения.  Представлять текст задачи </vt:lpstr>
      <vt:lpstr>Предметные умения.  Находить долю числа…</vt:lpstr>
      <vt:lpstr>Предметные умения.  Различать… изображать геометрические фигуры</vt:lpstr>
      <vt:lpstr>Предметные умения. Находить площадь</vt:lpstr>
      <vt:lpstr>Предметные умения. Читать диаграмму</vt:lpstr>
      <vt:lpstr>Общеучебные умения.  Вести поиск всех решений</vt:lpstr>
      <vt:lpstr>Общеучебные умения.  Находить разные способы решения</vt:lpstr>
      <vt:lpstr>Общеучебные умения.  Проявлять самостоятельность и творчество</vt:lpstr>
      <vt:lpstr>Проверочные работы</vt:lpstr>
      <vt:lpstr>Проверочная работа № 2. Модель – «ВПР»</vt:lpstr>
      <vt:lpstr>Презентация PowerPoint</vt:lpstr>
      <vt:lpstr>Парная и групповая работа как условие повышения эффективности подготовки</vt:lpstr>
      <vt:lpstr>Ответ и объект контроля.  Информация для ученика и взрослого</vt:lpstr>
      <vt:lpstr>Презентация PowerPoint</vt:lpstr>
      <vt:lpstr>Особенности итогового повторения  курса математики</vt:lpstr>
      <vt:lpstr>Трудности, которые хотим предупредить и устранить </vt:lpstr>
      <vt:lpstr>Рекомендации педагогам начальной школы для подготовки к ВПР</vt:lpstr>
    </vt:vector>
  </TitlesOfParts>
  <Company>Prosv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Копьева</dc:creator>
  <cp:lastModifiedBy>Оксана Рыдзе</cp:lastModifiedBy>
  <cp:revision>175</cp:revision>
  <cp:lastPrinted>2017-12-05T07:16:45Z</cp:lastPrinted>
  <dcterms:created xsi:type="dcterms:W3CDTF">2015-08-25T07:58:23Z</dcterms:created>
  <dcterms:modified xsi:type="dcterms:W3CDTF">2017-12-05T07:18:23Z</dcterms:modified>
</cp:coreProperties>
</file>