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5" r:id="rId2"/>
    <p:sldId id="298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Лист1!$B$4</c:f>
              <c:strCache>
                <c:ptCount val="1"/>
                <c:pt idx="0">
                  <c:v>кол-во концертных номеров</c:v>
                </c:pt>
              </c:strCache>
            </c:strRef>
          </c:tx>
          <c:cat>
            <c:numRef>
              <c:f>Лист1!$A$5:$A$13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Лист1!$B$5:$B$13</c:f>
              <c:numCache>
                <c:formatCode>General</c:formatCode>
                <c:ptCount val="9"/>
                <c:pt idx="0">
                  <c:v>17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28</c:v>
                </c:pt>
                <c:pt idx="5">
                  <c:v>27</c:v>
                </c:pt>
                <c:pt idx="6">
                  <c:v>26</c:v>
                </c:pt>
                <c:pt idx="7">
                  <c:v>28</c:v>
                </c:pt>
                <c:pt idx="8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Лист1!$C$4</c:f>
              <c:strCache>
                <c:ptCount val="1"/>
                <c:pt idx="0">
                  <c:v>кол-во участников</c:v>
                </c:pt>
              </c:strCache>
            </c:strRef>
          </c:tx>
          <c:cat>
            <c:numRef>
              <c:f>Лист1!$A$5:$A$13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Лист1!$C$5:$C$13</c:f>
              <c:numCache>
                <c:formatCode>General</c:formatCode>
                <c:ptCount val="9"/>
                <c:pt idx="0">
                  <c:v>35</c:v>
                </c:pt>
                <c:pt idx="1">
                  <c:v>44</c:v>
                </c:pt>
                <c:pt idx="2">
                  <c:v>47</c:v>
                </c:pt>
                <c:pt idx="3">
                  <c:v>52</c:v>
                </c:pt>
                <c:pt idx="4">
                  <c:v>58</c:v>
                </c:pt>
                <c:pt idx="5">
                  <c:v>54</c:v>
                </c:pt>
                <c:pt idx="6">
                  <c:v>56</c:v>
                </c:pt>
                <c:pt idx="7">
                  <c:v>60</c:v>
                </c:pt>
                <c:pt idx="8">
                  <c:v>74</c:v>
                </c:pt>
              </c:numCache>
            </c:numRef>
          </c:val>
        </c:ser>
        <c:ser>
          <c:idx val="2"/>
          <c:order val="2"/>
          <c:tx>
            <c:strRef>
              <c:f>Лист1!$D$4</c:f>
              <c:strCache>
                <c:ptCount val="1"/>
                <c:pt idx="0">
                  <c:v>педагоги,участв.в подготовке</c:v>
                </c:pt>
              </c:strCache>
            </c:strRef>
          </c:tx>
          <c:cat>
            <c:numRef>
              <c:f>Лист1!$A$5:$A$13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Лист1!$D$5:$D$13</c:f>
              <c:numCache>
                <c:formatCode>General</c:formatCode>
                <c:ptCount val="9"/>
                <c:pt idx="0">
                  <c:v>7</c:v>
                </c:pt>
                <c:pt idx="1">
                  <c:v>9</c:v>
                </c:pt>
                <c:pt idx="2">
                  <c:v>15</c:v>
                </c:pt>
                <c:pt idx="3">
                  <c:v>16</c:v>
                </c:pt>
                <c:pt idx="4">
                  <c:v>18</c:v>
                </c:pt>
                <c:pt idx="5">
                  <c:v>17</c:v>
                </c:pt>
                <c:pt idx="6">
                  <c:v>15</c:v>
                </c:pt>
                <c:pt idx="7">
                  <c:v>18</c:v>
                </c:pt>
                <c:pt idx="8">
                  <c:v>17</c:v>
                </c:pt>
              </c:numCache>
            </c:numRef>
          </c:val>
        </c:ser>
        <c:axId val="53729536"/>
        <c:axId val="53969280"/>
      </c:barChart>
      <c:catAx>
        <c:axId val="53729536"/>
        <c:scaling>
          <c:orientation val="minMax"/>
        </c:scaling>
        <c:axPos val="b"/>
        <c:numFmt formatCode="General" sourceLinked="1"/>
        <c:tickLblPos val="nextTo"/>
        <c:crossAx val="53969280"/>
        <c:crosses val="autoZero"/>
        <c:auto val="1"/>
        <c:lblAlgn val="ctr"/>
        <c:lblOffset val="100"/>
      </c:catAx>
      <c:valAx>
        <c:axId val="53969280"/>
        <c:scaling>
          <c:orientation val="minMax"/>
        </c:scaling>
        <c:axPos val="l"/>
        <c:majorGridlines/>
        <c:numFmt formatCode="General" sourceLinked="1"/>
        <c:tickLblPos val="nextTo"/>
        <c:crossAx val="537295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1944012430413074"/>
          <c:y val="0.19279775245398556"/>
          <c:w val="0.8097049133440396"/>
          <c:h val="0.7079426543454295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районов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учреждений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</c:v>
                </c:pt>
                <c:pt idx="1">
                  <c:v>10</c:v>
                </c:pt>
                <c:pt idx="2">
                  <c:v>16</c:v>
                </c:pt>
                <c:pt idx="3">
                  <c:v>20</c:v>
                </c:pt>
                <c:pt idx="4">
                  <c:v>18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количество педагогов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28</c:v>
                </c:pt>
                <c:pt idx="1">
                  <c:v>42</c:v>
                </c:pt>
                <c:pt idx="2">
                  <c:v>56</c:v>
                </c:pt>
                <c:pt idx="3">
                  <c:v>58</c:v>
                </c:pt>
                <c:pt idx="4">
                  <c:v>61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Лист1!$E$2:$E$6</c:f>
            </c:numRef>
          </c:val>
        </c:ser>
        <c:axId val="79190656"/>
        <c:axId val="79208832"/>
      </c:barChart>
      <c:catAx>
        <c:axId val="79190656"/>
        <c:scaling>
          <c:orientation val="minMax"/>
        </c:scaling>
        <c:axPos val="b"/>
        <c:numFmt formatCode="General" sourceLinked="1"/>
        <c:tickLblPos val="nextTo"/>
        <c:crossAx val="79208832"/>
        <c:crosses val="autoZero"/>
        <c:auto val="1"/>
        <c:lblAlgn val="ctr"/>
        <c:lblOffset val="100"/>
      </c:catAx>
      <c:valAx>
        <c:axId val="79208832"/>
        <c:scaling>
          <c:orientation val="minMax"/>
        </c:scaling>
        <c:axPos val="l"/>
        <c:majorGridlines/>
        <c:numFmt formatCode="General" sourceLinked="1"/>
        <c:tickLblPos val="nextTo"/>
        <c:crossAx val="79190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702679350955696"/>
          <c:y val="6.553538266282187E-2"/>
          <c:w val="0.32377282693253023"/>
          <c:h val="0.2022670007559007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0AD7C-C147-4DC4-9738-C5CA07D1FC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C4B02-CB89-401D-883F-E8023C075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2F1BF-59FC-4777-BDC7-323FA9384302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CA7F-B180-438A-B4AE-0061B7355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0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Отслеживание позитивной динамики в подготовке и участии в музыкальной гостиной </a:t>
            </a: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«Музыка моей семьи»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357188" y="2143125"/>
          <a:ext cx="8229600" cy="3340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ез имени-9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483100" cy="6489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Рисунок 1" descr="http://www.artans.ru/upload/iblock/5f7/2344-120-1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60648"/>
            <a:ext cx="2808312" cy="613684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63500" dir="2212194" algn="ctr" rotWithShape="0">
              <a:srgbClr val="D8D8D8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428596" y="2000240"/>
          <a:ext cx="8282267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Отслеживание  динамики при проведении фестиваля- конкурса инструментальных ансамблей </a:t>
            </a:r>
            <a:br>
              <a:rPr lang="ru-RU" sz="2400" b="1" i="1" dirty="0" smtClean="0"/>
            </a:br>
            <a:r>
              <a:rPr lang="ru-RU" sz="2400" b="1" i="1" dirty="0" smtClean="0"/>
              <a:t>«Музыкальная радуга»</a:t>
            </a:r>
            <a:endParaRPr lang="ru-RU" sz="2400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15436" cy="6286544"/>
        </p:xfrm>
        <a:graphic>
          <a:graphicData uri="http://schemas.openxmlformats.org/drawingml/2006/table">
            <a:tbl>
              <a:tblPr/>
              <a:tblGrid>
                <a:gridCol w="8715436"/>
              </a:tblGrid>
              <a:tr h="2095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 и масштабность</a:t>
                      </a:r>
                    </a:p>
                  </a:txBody>
                  <a:tcPr marL="44174" marR="44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69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09.04.2012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Межрайонный смотр – конкурс инструментальных ансамблей «Музыкальная радуга».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Участники из 4 районов города: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Московский,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Фрунзенский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Красносельский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Невский.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Приняли участие   13 семейных ансамблей.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07.04.2014, </a:t>
                      </a:r>
                      <a:r>
                        <a:rPr lang="ru-RU" sz="11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08.04.2014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Открытый межрайонный фестиваль – конкурс инструментальных ансамблей «Музыкальная радуга».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Участники из 7 районов города: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Московский,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Фрунзенский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Красносельский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Калининский, Приморский, Выборгский, Красногвардейский.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Приняли участие   30  семейных ансамблей.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12.04.2015,     13.04.2015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Городской фестиваль – конкурс инструментальных ансамблей «Музыкальная радуга».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Участники из 8 районов города: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Московский,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Фрунзенский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Красносельский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Калининский, Приморский, Выборгский, Красногвардейский, Василеостровский.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Приняли участие   40  семейных ансамблей. 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12.04.2016,     13.04.2016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Городской фестиваль – конкурс инструментальных ансамблей «Музыкальная радуга»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Участники из 9 районов города: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Московский,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Фрунзенский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Красносельский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Калининский, Приморский, Выборгский, Адмиралтейский,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Петродворцовый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Василеостровский.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Приняли участие   45  семейных ансамблей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02.04.2017,     03.04.2017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Городской фестиваль – конкурс инструментальных ансамблей «Музыкальная радуга»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Участники из 11 районов города: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Московский,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Фрунзенский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Красносельский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Калининский, Приморский, Выборгский, Красногвардейский, Центральный, Адмиралтейский, </a:t>
                      </a:r>
                      <a:r>
                        <a:rPr lang="ru-RU" sz="11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Петродворцовый</a:t>
                      </a:r>
                      <a:r>
                        <a:rPr lang="ru-RU" sz="11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Василеостровский.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Приняли участие   45  семейных ансамблей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174" marR="44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227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Отслеживание  динамики при проведении фестиваля- конкурса инструментальных ансамблей  «Музыкальная радуга»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MUZ</cp:lastModifiedBy>
  <cp:revision>88</cp:revision>
  <dcterms:created xsi:type="dcterms:W3CDTF">2017-11-07T11:18:46Z</dcterms:created>
  <dcterms:modified xsi:type="dcterms:W3CDTF">2017-12-05T10:41:13Z</dcterms:modified>
</cp:coreProperties>
</file>