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23"/>
  </p:notesMasterIdLst>
  <p:sldIdLst>
    <p:sldId id="256" r:id="rId2"/>
    <p:sldId id="275" r:id="rId3"/>
    <p:sldId id="260" r:id="rId4"/>
    <p:sldId id="258" r:id="rId5"/>
    <p:sldId id="257" r:id="rId6"/>
    <p:sldId id="259" r:id="rId7"/>
    <p:sldId id="264" r:id="rId8"/>
    <p:sldId id="266" r:id="rId9"/>
    <p:sldId id="276" r:id="rId10"/>
    <p:sldId id="267" r:id="rId11"/>
    <p:sldId id="277" r:id="rId12"/>
    <p:sldId id="261" r:id="rId13"/>
    <p:sldId id="262" r:id="rId14"/>
    <p:sldId id="263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42B5D-B81B-4902-9BB7-154A6BA0A84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3F923-9CD1-4F6C-BC25-2950434C8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ja-JP" smtClean="0"/>
              <a:t>Образец заголовка</a:t>
            </a: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altLang="ja-JP" smtClean="0"/>
              <a:t>Образец подзаголовка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ja-JP" smtClean="0"/>
              <a:t>Заголовок слайда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1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2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3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4"/>
            <a:r>
              <a:rPr lang="ru-RU" altLang="ja-JP" smtClean="0"/>
              <a:t>Текст слайда</a:t>
            </a:r>
            <a:endParaRPr lang="en-US" altLang="ja-JP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996633"/>
                </a:solidFill>
                <a:latin typeface="+mn-lt"/>
              </a:defRPr>
            </a:lvl1pPr>
          </a:lstStyle>
          <a:p>
            <a:fld id="{51590695-9BAE-4AAC-8AEE-31811435419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996633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996633"/>
                </a:solidFill>
                <a:latin typeface="+mn-lt"/>
              </a:defRPr>
            </a:lvl1pPr>
          </a:lstStyle>
          <a:p>
            <a:fld id="{991350AD-EF93-4467-A29B-0548A4241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3200">
          <a:solidFill>
            <a:srgbClr val="9966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800">
          <a:solidFill>
            <a:srgbClr val="9966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400">
          <a:solidFill>
            <a:srgbClr val="9966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45;&#1051;&#1051;&#1048;\Desktop\&#1086;&#1090;&#1082;&#1088;.%20&#1091;&#1088;\IMG_4355.MOV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ezbukv.ru/anagram/%D0%B2%D0%B5%D1%80%D0%B5%D1%81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08823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Правописание слов с безударной гласной в корне.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725144"/>
            <a:ext cx="6400800" cy="1752600"/>
          </a:xfrm>
        </p:spPr>
        <p:txBody>
          <a:bodyPr/>
          <a:lstStyle/>
          <a:p>
            <a:r>
              <a:rPr lang="ru-RU" dirty="0" smtClean="0"/>
              <a:t>Учитель: Алексеева Нелли Анатольевна</a:t>
            </a:r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 </a:t>
            </a:r>
            <a:endParaRPr lang="ru-RU" dirty="0"/>
          </a:p>
        </p:txBody>
      </p:sp>
      <p:pic>
        <p:nvPicPr>
          <p:cNvPr id="4" name="Содержимое 3" descr="shutterstock_1030812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671049"/>
            <a:ext cx="7056784" cy="4735102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№2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Из  данных  ниже слов составьте и запишите предложения, вставляя пропущенные буквы</a:t>
            </a:r>
          </a:p>
          <a:p>
            <a:r>
              <a:rPr lang="ru-RU" b="1" dirty="0" smtClean="0"/>
              <a:t>Пришли, х..л..да.</a:t>
            </a:r>
            <a:endParaRPr lang="ru-RU" dirty="0" smtClean="0"/>
          </a:p>
          <a:p>
            <a:r>
              <a:rPr lang="ru-RU" b="1" dirty="0" smtClean="0"/>
              <a:t>Р..</a:t>
            </a:r>
            <a:r>
              <a:rPr lang="ru-RU" b="1" dirty="0" err="1" smtClean="0"/>
              <a:t>бята</a:t>
            </a:r>
            <a:r>
              <a:rPr lang="ru-RU" b="1" dirty="0" smtClean="0"/>
              <a:t>, оделись, т..</a:t>
            </a:r>
            <a:r>
              <a:rPr lang="ru-RU" b="1" dirty="0" err="1" smtClean="0"/>
              <a:t>пло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b="1" dirty="0" smtClean="0"/>
              <a:t>Они, на г..л..</a:t>
            </a:r>
            <a:r>
              <a:rPr lang="ru-RU" b="1" dirty="0" err="1" smtClean="0"/>
              <a:t>ву</a:t>
            </a:r>
            <a:r>
              <a:rPr lang="ru-RU" b="1" dirty="0" smtClean="0"/>
              <a:t>, ша..</a:t>
            </a:r>
            <a:r>
              <a:rPr lang="ru-RU" b="1" dirty="0" err="1" smtClean="0"/>
              <a:t>ку</a:t>
            </a:r>
            <a:r>
              <a:rPr lang="ru-RU" b="1" dirty="0" smtClean="0"/>
              <a:t>, надели, на руки м..</a:t>
            </a:r>
            <a:r>
              <a:rPr lang="ru-RU" b="1" dirty="0" err="1" smtClean="0"/>
              <a:t>ховые</a:t>
            </a:r>
            <a:r>
              <a:rPr lang="ru-RU" b="1" dirty="0" smtClean="0"/>
              <a:t>, варе..</a:t>
            </a:r>
            <a:r>
              <a:rPr lang="ru-RU" b="1" dirty="0" err="1" smtClean="0"/>
              <a:t>ки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b="1" dirty="0" smtClean="0"/>
              <a:t>Теперь, м..</a:t>
            </a:r>
            <a:r>
              <a:rPr lang="ru-RU" b="1" dirty="0" err="1" smtClean="0"/>
              <a:t>ро</a:t>
            </a:r>
            <a:r>
              <a:rPr lang="ru-RU" b="1" dirty="0" smtClean="0"/>
              <a:t>.., им, не страшен.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1491952"/>
          </a:xfrm>
        </p:spPr>
        <p:txBody>
          <a:bodyPr/>
          <a:lstStyle/>
          <a:p>
            <a:r>
              <a:rPr lang="ru-RU" dirty="0" smtClean="0"/>
              <a:t>Работа по теме урока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2501820" cy="3415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628800"/>
            <a:ext cx="24098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340768"/>
            <a:ext cx="241935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5576" y="4941168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</a:t>
            </a:r>
            <a:r>
              <a:rPr lang="ru-RU" sz="3200" dirty="0" smtClean="0">
                <a:solidFill>
                  <a:srgbClr val="00B050"/>
                </a:solidFill>
              </a:rPr>
              <a:t>а</a:t>
            </a:r>
            <a:r>
              <a:rPr lang="ru-RU" sz="3200" dirty="0" smtClean="0"/>
              <a:t>рил</a:t>
            </a:r>
          </a:p>
          <a:p>
            <a:r>
              <a:rPr lang="ru-RU" sz="3200" dirty="0" smtClean="0"/>
              <a:t>Отв</a:t>
            </a:r>
            <a:r>
              <a:rPr lang="ru-RU" sz="3200" dirty="0" smtClean="0">
                <a:solidFill>
                  <a:srgbClr val="00B050"/>
                </a:solidFill>
              </a:rPr>
              <a:t>о</a:t>
            </a:r>
            <a:r>
              <a:rPr lang="ru-RU" sz="3200" dirty="0" smtClean="0"/>
              <a:t>рить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4941168"/>
            <a:ext cx="1656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Сл</a:t>
            </a:r>
            <a:r>
              <a:rPr lang="ru-RU" sz="3200" dirty="0" smtClean="0">
                <a:solidFill>
                  <a:srgbClr val="00B050"/>
                </a:solidFill>
              </a:rPr>
              <a:t>и</a:t>
            </a:r>
            <a:r>
              <a:rPr lang="ru-RU" sz="3200" dirty="0" smtClean="0"/>
              <a:t>зал</a:t>
            </a:r>
          </a:p>
          <a:p>
            <a:r>
              <a:rPr lang="ru-RU" sz="3200" dirty="0" smtClean="0"/>
              <a:t>сл</a:t>
            </a:r>
            <a:r>
              <a:rPr lang="ru-RU" sz="3200" dirty="0" smtClean="0">
                <a:solidFill>
                  <a:srgbClr val="00B050"/>
                </a:solidFill>
              </a:rPr>
              <a:t>е</a:t>
            </a:r>
            <a:r>
              <a:rPr lang="ru-RU" sz="3200" dirty="0" smtClean="0"/>
              <a:t>зал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4941168"/>
            <a:ext cx="1728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Ув</a:t>
            </a:r>
            <a:r>
              <a:rPr lang="ru-RU" sz="3200" dirty="0" smtClean="0">
                <a:solidFill>
                  <a:srgbClr val="00B050"/>
                </a:solidFill>
              </a:rPr>
              <a:t>и</a:t>
            </a:r>
            <a:r>
              <a:rPr lang="ru-RU" sz="3200" dirty="0" smtClean="0"/>
              <a:t>дал</a:t>
            </a:r>
          </a:p>
          <a:p>
            <a:r>
              <a:rPr lang="ru-RU" sz="3200" dirty="0" smtClean="0"/>
              <a:t>ув</a:t>
            </a:r>
            <a:r>
              <a:rPr lang="ru-RU" sz="3200" dirty="0" smtClean="0">
                <a:solidFill>
                  <a:srgbClr val="00B050"/>
                </a:solidFill>
              </a:rPr>
              <a:t>я</a:t>
            </a:r>
            <a:r>
              <a:rPr lang="ru-RU" sz="3200" dirty="0" smtClean="0"/>
              <a:t>дал</a:t>
            </a:r>
            <a:endParaRPr lang="ru-RU" sz="3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836712"/>
            <a:ext cx="7772400" cy="52592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Отворить – створка.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Створка - каждая </a:t>
            </a:r>
            <a:r>
              <a:rPr lang="ru-RU" dirty="0">
                <a:solidFill>
                  <a:schemeClr val="tx1"/>
                </a:solidFill>
              </a:rPr>
              <a:t>из двух половинок растворяющихся и затворяющихся предметов (ворот, дверей, ставней и т. п</a:t>
            </a:r>
            <a:r>
              <a:rPr lang="ru-RU" dirty="0" smtClean="0">
                <a:solidFill>
                  <a:schemeClr val="tx1"/>
                </a:solidFill>
              </a:rPr>
              <a:t>.).</a:t>
            </a:r>
          </a:p>
          <a:p>
            <a:r>
              <a:rPr lang="ru-RU" b="1" dirty="0" err="1" smtClean="0">
                <a:solidFill>
                  <a:schemeClr val="accent4"/>
                </a:solidFill>
              </a:rPr>
              <a:t>Омофо́ны</a:t>
            </a:r>
            <a:r>
              <a:rPr lang="ru-RU" dirty="0" smtClean="0">
                <a:solidFill>
                  <a:schemeClr val="accent4"/>
                </a:solidFill>
              </a:rPr>
              <a:t> — слова, которые звучат одинаково, но пишутся по-разному и имеют разное значение.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18609154">
            <a:off x="1517569" y="846828"/>
            <a:ext cx="914400" cy="1099848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18842339">
            <a:off x="3587204" y="874637"/>
            <a:ext cx="961481" cy="1073620"/>
          </a:xfrm>
          <a:prstGeom prst="arc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Содержимое 5" descr="16052016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32656"/>
            <a:ext cx="3197727" cy="328498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9553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Упражнение 198 (с.106 )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работа с орфографическим словарём на с. 150.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789040"/>
            <a:ext cx="8229600" cy="133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199(Коллективно)</a:t>
            </a:r>
            <a:r>
              <a:rPr lang="ru-RU" sz="3600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2400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060848"/>
            <a:ext cx="22193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16832"/>
            <a:ext cx="5467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501008"/>
            <a:ext cx="47053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46672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717032"/>
            <a:ext cx="4343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91264" cy="4065315"/>
          </a:xfrm>
        </p:spPr>
        <p:txBody>
          <a:bodyPr/>
          <a:lstStyle/>
          <a:p>
            <a:r>
              <a:rPr lang="ru-RU" dirty="0" smtClean="0"/>
              <a:t>-Как проверить безударный гласный в корне слова?</a:t>
            </a:r>
            <a:br>
              <a:rPr lang="ru-RU" dirty="0" smtClean="0"/>
            </a:br>
            <a:r>
              <a:rPr lang="ru-RU" dirty="0" smtClean="0"/>
              <a:t>- Оцените свою работу на уроке.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fleksi-v-filosof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4868" y="188640"/>
            <a:ext cx="8789132" cy="6221521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Видеописьмо </a:t>
            </a:r>
            <a:endParaRPr lang="ru-RU" dirty="0"/>
          </a:p>
        </p:txBody>
      </p:sp>
      <p:pic>
        <p:nvPicPr>
          <p:cNvPr id="4" name="IMG_4355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700808"/>
            <a:ext cx="5616000" cy="4212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задания вызвали затруднения?</a:t>
            </a:r>
          </a:p>
          <a:p>
            <a:r>
              <a:rPr lang="ru-RU" dirty="0" smtClean="0"/>
              <a:t>А какие  дались легко и вам понравилось их выполнять?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6985551" cy="228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2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737" y="3605212"/>
            <a:ext cx="1152525" cy="866775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-9526"/>
            <a:ext cx="912495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43608" y="1484784"/>
            <a:ext cx="748883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Гн…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к…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рмушка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с…бака, к…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рмилец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г…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лодный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593467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593467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593467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593467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92280" y="593467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0.1635 L -0.14132 -0.65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4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86679E-6 L 0.37066 -0.652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86679E-6 L -0.3224 -0.537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86679E-6 L -0.13351 -0.526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86679E-6 L -0.41701 -0.4007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-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Цель урока: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формировать умения подбирать проверочные слова для слов с безударными гласными в корне;</a:t>
            </a:r>
          </a:p>
          <a:p>
            <a:r>
              <a:rPr lang="ru-RU" dirty="0" smtClean="0"/>
              <a:t>- развивать творческое мышление.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55576" y="548680"/>
            <a:ext cx="76611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Два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цать третье  н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ября.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сс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ная р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бота.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7793" y="2967335"/>
            <a:ext cx="4748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Пиши красиво!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-1588"/>
            <a:ext cx="912495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3" descr="images (2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3816424" cy="27363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43608" y="3429000"/>
            <a:ext cx="71287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Без букв и гра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мм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атики не учатся и мат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ке.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-9526"/>
            <a:ext cx="912495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805479" y="548680"/>
            <a:ext cx="5685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Словарная работа.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628800"/>
            <a:ext cx="28256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/>
              <a:t> </a:t>
            </a:r>
            <a:r>
              <a:rPr lang="ru-RU" sz="5400" dirty="0">
                <a:hlinkClick r:id="rId3"/>
              </a:rPr>
              <a:t>верес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140968"/>
            <a:ext cx="230425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96755939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05798" y="2852937"/>
            <a:ext cx="5014674" cy="316924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84784"/>
            <a:ext cx="5924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Карточка №1</a:t>
            </a:r>
          </a:p>
          <a:p>
            <a:r>
              <a:rPr lang="ru-RU" dirty="0" smtClean="0"/>
              <a:t> </a:t>
            </a:r>
            <a:r>
              <a:rPr lang="ru-RU" sz="1400" dirty="0" smtClean="0">
                <a:solidFill>
                  <a:schemeClr val="tx1"/>
                </a:solidFill>
              </a:rPr>
              <a:t> К  данным  словам  подбери и  запиши  проверочное слово.   Вставь  пропущенные буквы.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г...лодать</a:t>
            </a:r>
            <a:r>
              <a:rPr lang="ru-RU" sz="1400" dirty="0" smtClean="0">
                <a:solidFill>
                  <a:schemeClr val="tx1"/>
                </a:solidFill>
              </a:rPr>
              <a:t> -  ...............................                             </a:t>
            </a:r>
            <a:r>
              <a:rPr lang="ru-RU" sz="1400" dirty="0" err="1" smtClean="0">
                <a:solidFill>
                  <a:schemeClr val="tx1"/>
                </a:solidFill>
              </a:rPr>
              <a:t>ст...рожка</a:t>
            </a:r>
            <a:r>
              <a:rPr lang="ru-RU" sz="1400" dirty="0" smtClean="0">
                <a:solidFill>
                  <a:schemeClr val="tx1"/>
                </a:solidFill>
              </a:rPr>
              <a:t>-   ....................................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в...здушный</a:t>
            </a:r>
            <a:r>
              <a:rPr lang="ru-RU" sz="1400" dirty="0" smtClean="0">
                <a:solidFill>
                  <a:schemeClr val="tx1"/>
                </a:solidFill>
              </a:rPr>
              <a:t> -  ..........................                             </a:t>
            </a:r>
            <a:r>
              <a:rPr lang="ru-RU" sz="1400" dirty="0" err="1" smtClean="0">
                <a:solidFill>
                  <a:schemeClr val="tx1"/>
                </a:solidFill>
              </a:rPr>
              <a:t>в...сёлый</a:t>
            </a:r>
            <a:r>
              <a:rPr lang="ru-RU" sz="1400" dirty="0" smtClean="0">
                <a:solidFill>
                  <a:schemeClr val="tx1"/>
                </a:solidFill>
              </a:rPr>
              <a:t> -    ....................................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д...лёкий</a:t>
            </a:r>
            <a:r>
              <a:rPr lang="ru-RU" sz="1400" dirty="0" smtClean="0">
                <a:solidFill>
                  <a:schemeClr val="tx1"/>
                </a:solidFill>
              </a:rPr>
              <a:t> -     ............................                             </a:t>
            </a:r>
            <a:r>
              <a:rPr lang="ru-RU" sz="1400" dirty="0" err="1" smtClean="0">
                <a:solidFill>
                  <a:schemeClr val="tx1"/>
                </a:solidFill>
              </a:rPr>
              <a:t>ч...совщик</a:t>
            </a:r>
            <a:r>
              <a:rPr lang="ru-RU" sz="1400" dirty="0" smtClean="0">
                <a:solidFill>
                  <a:schemeClr val="tx1"/>
                </a:solidFill>
              </a:rPr>
              <a:t> -  ....................................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ш...стёрка</a:t>
            </a:r>
            <a:r>
              <a:rPr lang="ru-RU" sz="1400" dirty="0" smtClean="0">
                <a:solidFill>
                  <a:schemeClr val="tx1"/>
                </a:solidFill>
              </a:rPr>
              <a:t> -   ............................                             </a:t>
            </a:r>
            <a:r>
              <a:rPr lang="ru-RU" sz="1400" dirty="0" err="1" smtClean="0">
                <a:solidFill>
                  <a:schemeClr val="tx1"/>
                </a:solidFill>
              </a:rPr>
              <a:t>кр...кливый</a:t>
            </a:r>
            <a:r>
              <a:rPr lang="ru-RU" sz="1400" dirty="0" smtClean="0">
                <a:solidFill>
                  <a:schemeClr val="tx1"/>
                </a:solidFill>
              </a:rPr>
              <a:t> - ...................................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                                                    2 вариант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Вставь  нужную  букву  и рядом  запиши проверочное  слово.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к...рмушка</a:t>
            </a:r>
            <a:r>
              <a:rPr lang="ru-RU" sz="1400" dirty="0" smtClean="0">
                <a:solidFill>
                  <a:schemeClr val="tx1"/>
                </a:solidFill>
              </a:rPr>
              <a:t>  -  (  </a:t>
            </a:r>
            <a:r>
              <a:rPr lang="ru-RU" sz="1400" dirty="0" err="1" smtClean="0">
                <a:solidFill>
                  <a:schemeClr val="tx1"/>
                </a:solidFill>
              </a:rPr>
              <a:t>о,а</a:t>
            </a:r>
            <a:r>
              <a:rPr lang="ru-RU" sz="1400" dirty="0" smtClean="0">
                <a:solidFill>
                  <a:schemeClr val="tx1"/>
                </a:solidFill>
              </a:rPr>
              <a:t>)   -  ...............................       </a:t>
            </a:r>
            <a:r>
              <a:rPr lang="ru-RU" sz="1400" dirty="0" err="1" smtClean="0">
                <a:solidFill>
                  <a:schemeClr val="tx1"/>
                </a:solidFill>
              </a:rPr>
              <a:t>д...ревья</a:t>
            </a:r>
            <a:r>
              <a:rPr lang="ru-RU" sz="1400" dirty="0" smtClean="0">
                <a:solidFill>
                  <a:schemeClr val="tx1"/>
                </a:solidFill>
              </a:rPr>
              <a:t> -  (</a:t>
            </a:r>
            <a:r>
              <a:rPr lang="ru-RU" sz="1400" dirty="0" err="1" smtClean="0">
                <a:solidFill>
                  <a:schemeClr val="tx1"/>
                </a:solidFill>
              </a:rPr>
              <a:t>е,и</a:t>
            </a:r>
            <a:r>
              <a:rPr lang="ru-RU" sz="1400" dirty="0" smtClean="0">
                <a:solidFill>
                  <a:schemeClr val="tx1"/>
                </a:solidFill>
              </a:rPr>
              <a:t>) - ..................................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г…</a:t>
            </a:r>
            <a:r>
              <a:rPr lang="ru-RU" sz="1400" dirty="0" err="1" smtClean="0">
                <a:solidFill>
                  <a:schemeClr val="tx1"/>
                </a:solidFill>
              </a:rPr>
              <a:t>ра</a:t>
            </a:r>
            <a:r>
              <a:rPr lang="ru-RU" sz="1400" dirty="0" smtClean="0">
                <a:solidFill>
                  <a:schemeClr val="tx1"/>
                </a:solidFill>
              </a:rPr>
              <a:t>  -  (</a:t>
            </a:r>
            <a:r>
              <a:rPr lang="ru-RU" sz="1400" dirty="0" err="1" smtClean="0">
                <a:solidFill>
                  <a:schemeClr val="tx1"/>
                </a:solidFill>
              </a:rPr>
              <a:t>а,о</a:t>
            </a:r>
            <a:r>
              <a:rPr lang="ru-RU" sz="1400" dirty="0" smtClean="0">
                <a:solidFill>
                  <a:schemeClr val="tx1"/>
                </a:solidFill>
              </a:rPr>
              <a:t>) -      ...................................           </a:t>
            </a:r>
            <a:r>
              <a:rPr lang="ru-RU" sz="1400" dirty="0" err="1" smtClean="0">
                <a:solidFill>
                  <a:schemeClr val="tx1"/>
                </a:solidFill>
              </a:rPr>
              <a:t>ст...рожить</a:t>
            </a:r>
            <a:r>
              <a:rPr lang="ru-RU" sz="1400" dirty="0" smtClean="0">
                <a:solidFill>
                  <a:schemeClr val="tx1"/>
                </a:solidFill>
              </a:rPr>
              <a:t> - ( </a:t>
            </a:r>
            <a:r>
              <a:rPr lang="ru-RU" sz="1400" dirty="0" err="1" smtClean="0">
                <a:solidFill>
                  <a:schemeClr val="tx1"/>
                </a:solidFill>
              </a:rPr>
              <a:t>а,о</a:t>
            </a:r>
            <a:r>
              <a:rPr lang="ru-RU" sz="1400" dirty="0" smtClean="0">
                <a:solidFill>
                  <a:schemeClr val="tx1"/>
                </a:solidFill>
              </a:rPr>
              <a:t>) - ..............................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ш...лестеть</a:t>
            </a:r>
            <a:r>
              <a:rPr lang="ru-RU" sz="1400" dirty="0" smtClean="0">
                <a:solidFill>
                  <a:schemeClr val="tx1"/>
                </a:solidFill>
              </a:rPr>
              <a:t>  - (</a:t>
            </a:r>
            <a:r>
              <a:rPr lang="ru-RU" sz="1400" dirty="0" err="1" smtClean="0">
                <a:solidFill>
                  <a:schemeClr val="tx1"/>
                </a:solidFill>
              </a:rPr>
              <a:t>е,и</a:t>
            </a:r>
            <a:r>
              <a:rPr lang="ru-RU" sz="1400" dirty="0" smtClean="0">
                <a:solidFill>
                  <a:schemeClr val="tx1"/>
                </a:solidFill>
              </a:rPr>
              <a:t>) -  ....................................       </a:t>
            </a:r>
            <a:r>
              <a:rPr lang="ru-RU" sz="1400" dirty="0" err="1" smtClean="0">
                <a:solidFill>
                  <a:schemeClr val="tx1"/>
                </a:solidFill>
              </a:rPr>
              <a:t>ш...рстяной</a:t>
            </a:r>
            <a:r>
              <a:rPr lang="ru-RU" sz="1400" dirty="0" smtClean="0">
                <a:solidFill>
                  <a:schemeClr val="tx1"/>
                </a:solidFill>
              </a:rPr>
              <a:t> - (</a:t>
            </a:r>
            <a:r>
              <a:rPr lang="ru-RU" sz="1400" dirty="0" err="1" smtClean="0">
                <a:solidFill>
                  <a:schemeClr val="tx1"/>
                </a:solidFill>
              </a:rPr>
              <a:t>е,и</a:t>
            </a:r>
            <a:r>
              <a:rPr lang="ru-RU" sz="1400" dirty="0" smtClean="0">
                <a:solidFill>
                  <a:schemeClr val="tx1"/>
                </a:solidFill>
              </a:rPr>
              <a:t>) - ..............................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б…</a:t>
            </a:r>
            <a:r>
              <a:rPr lang="ru-RU" sz="1400" dirty="0" err="1" smtClean="0">
                <a:solidFill>
                  <a:schemeClr val="tx1"/>
                </a:solidFill>
              </a:rPr>
              <a:t>леют</a:t>
            </a:r>
            <a:r>
              <a:rPr lang="ru-RU" sz="1400" dirty="0" smtClean="0">
                <a:solidFill>
                  <a:schemeClr val="tx1"/>
                </a:solidFill>
              </a:rPr>
              <a:t>  - (</a:t>
            </a:r>
            <a:r>
              <a:rPr lang="ru-RU" sz="1400" dirty="0" err="1" smtClean="0">
                <a:solidFill>
                  <a:schemeClr val="tx1"/>
                </a:solidFill>
              </a:rPr>
              <a:t>е,и</a:t>
            </a:r>
            <a:r>
              <a:rPr lang="ru-RU" sz="1400" dirty="0" smtClean="0">
                <a:solidFill>
                  <a:schemeClr val="tx1"/>
                </a:solidFill>
              </a:rPr>
              <a:t>) -    .....................................        </a:t>
            </a:r>
            <a:r>
              <a:rPr lang="ru-RU" sz="1400" dirty="0" err="1" smtClean="0">
                <a:solidFill>
                  <a:schemeClr val="tx1"/>
                </a:solidFill>
              </a:rPr>
              <a:t>м...рской</a:t>
            </a:r>
            <a:r>
              <a:rPr lang="ru-RU" sz="1400" dirty="0" smtClean="0">
                <a:solidFill>
                  <a:schemeClr val="tx1"/>
                </a:solidFill>
              </a:rPr>
              <a:t> -  (</a:t>
            </a:r>
            <a:r>
              <a:rPr lang="ru-RU" sz="1400" dirty="0" err="1" smtClean="0">
                <a:solidFill>
                  <a:schemeClr val="tx1"/>
                </a:solidFill>
              </a:rPr>
              <a:t>о,а</a:t>
            </a:r>
            <a:r>
              <a:rPr lang="ru-RU" sz="1400" dirty="0" smtClean="0">
                <a:solidFill>
                  <a:schemeClr val="tx1"/>
                </a:solidFill>
              </a:rPr>
              <a:t>)  -   ...............................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т...пло</a:t>
            </a:r>
            <a:r>
              <a:rPr lang="ru-RU" sz="1400" dirty="0" smtClean="0">
                <a:solidFill>
                  <a:schemeClr val="tx1"/>
                </a:solidFill>
              </a:rPr>
              <a:t> -  (</a:t>
            </a:r>
            <a:r>
              <a:rPr lang="ru-RU" sz="1400" dirty="0" err="1" smtClean="0">
                <a:solidFill>
                  <a:schemeClr val="tx1"/>
                </a:solidFill>
              </a:rPr>
              <a:t>е,и</a:t>
            </a:r>
            <a:r>
              <a:rPr lang="ru-RU" sz="1400" dirty="0" smtClean="0">
                <a:solidFill>
                  <a:schemeClr val="tx1"/>
                </a:solidFill>
              </a:rPr>
              <a:t>) -    ..........................................      </a:t>
            </a:r>
            <a:r>
              <a:rPr lang="ru-RU" sz="1400" dirty="0" err="1" smtClean="0">
                <a:solidFill>
                  <a:schemeClr val="tx1"/>
                </a:solidFill>
              </a:rPr>
              <a:t>ж...мчужина</a:t>
            </a:r>
            <a:r>
              <a:rPr lang="ru-RU" sz="1400" dirty="0" smtClean="0">
                <a:solidFill>
                  <a:schemeClr val="tx1"/>
                </a:solidFill>
              </a:rPr>
              <a:t> - (</a:t>
            </a:r>
            <a:r>
              <a:rPr lang="ru-RU" sz="1400" dirty="0" err="1" smtClean="0">
                <a:solidFill>
                  <a:schemeClr val="tx1"/>
                </a:solidFill>
              </a:rPr>
              <a:t>и,е</a:t>
            </a:r>
            <a:r>
              <a:rPr lang="ru-RU" sz="1400" dirty="0" smtClean="0">
                <a:solidFill>
                  <a:schemeClr val="tx1"/>
                </a:solidFill>
              </a:rPr>
              <a:t>) - .............................</a:t>
            </a:r>
          </a:p>
          <a:p>
            <a:endParaRPr lang="ru-RU" sz="1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«Осенний»">
  <a:themeElements>
    <a:clrScheme name="Шаблон оформления «Осенний»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оформления «Осенний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ゴシック" pitchFamily="49" charset="-128"/>
          </a:defRPr>
        </a:defPPr>
      </a:lstStyle>
    </a:lnDef>
  </a:objectDefaults>
  <a:extraClrSchemeLst>
    <a:extraClrScheme>
      <a:clrScheme name="Шаблон оформления «Осенний»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vidy_teksta</Template>
  <TotalTime>240</TotalTime>
  <Words>170</Words>
  <Application>Microsoft Office PowerPoint</Application>
  <PresentationFormat>Экран (4:3)</PresentationFormat>
  <Paragraphs>56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Шаблон оформления «Осенний»</vt:lpstr>
      <vt:lpstr>Правописание слов с безударной гласной в корне.</vt:lpstr>
      <vt:lpstr>Видеописьмо </vt:lpstr>
      <vt:lpstr>Слайд 3</vt:lpstr>
      <vt:lpstr>Цель урока:</vt:lpstr>
      <vt:lpstr>Слайд 5</vt:lpstr>
      <vt:lpstr>Слайд 6</vt:lpstr>
      <vt:lpstr>Слайд 7</vt:lpstr>
      <vt:lpstr>Слайд 8</vt:lpstr>
      <vt:lpstr>Работа по теме урока</vt:lpstr>
      <vt:lpstr>Физкультминутка </vt:lpstr>
      <vt:lpstr>Карточка №2 </vt:lpstr>
      <vt:lpstr>Работа по теме урока</vt:lpstr>
      <vt:lpstr>Слайд 13</vt:lpstr>
      <vt:lpstr>Упражнение 198 (с.106 ) работа с орфографическим словарём на с. 150.</vt:lpstr>
      <vt:lpstr>Упражнение 199(Коллективно). </vt:lpstr>
      <vt:lpstr>Рефлексия </vt:lpstr>
      <vt:lpstr>Слайд 17</vt:lpstr>
      <vt:lpstr>Слайд 18</vt:lpstr>
      <vt:lpstr>Слайд 19</vt:lpstr>
      <vt:lpstr>Итог 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слов с безударной гласной в корне.</dc:title>
  <dc:creator>НЕЛЛИ</dc:creator>
  <cp:lastModifiedBy>НЕЛЛИ</cp:lastModifiedBy>
  <cp:revision>30</cp:revision>
  <dcterms:created xsi:type="dcterms:W3CDTF">2017-11-21T19:12:23Z</dcterms:created>
  <dcterms:modified xsi:type="dcterms:W3CDTF">2017-11-22T19:36:38Z</dcterms:modified>
</cp:coreProperties>
</file>