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61" r:id="rId7"/>
    <p:sldId id="262" r:id="rId8"/>
    <p:sldId id="264" r:id="rId9"/>
    <p:sldId id="259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8" autoAdjust="0"/>
    <p:restoredTop sz="94411" autoAdjust="0"/>
  </p:normalViewPr>
  <p:slideViewPr>
    <p:cSldViewPr>
      <p:cViewPr varScale="1">
        <p:scale>
          <a:sx n="104" d="100"/>
          <a:sy n="104" d="100"/>
        </p:scale>
        <p:origin x="-1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Что</a:t>
            </a:r>
            <a:r>
              <a:rPr lang="ru-RU" baseline="0" dirty="0" smtClean="0"/>
              <a:t> делает русский язык выразительным?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Выразит. Средства</c:v>
                </c:pt>
                <c:pt idx="1">
                  <c:v>Синонимы, антонимы</c:v>
                </c:pt>
                <c:pt idx="2">
                  <c:v>послов., поговорки</c:v>
                </c:pt>
                <c:pt idx="3">
                  <c:v>заимствованные слова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Какой язык</a:t>
            </a:r>
            <a:r>
              <a:rPr lang="ru-RU" baseline="0" dirty="0" smtClean="0"/>
              <a:t> самый богатый?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Русский</c:v>
                </c:pt>
                <c:pt idx="1">
                  <c:v>Китайский</c:v>
                </c:pt>
                <c:pt idx="2">
                  <c:v>Английский</c:v>
                </c:pt>
                <c:pt idx="3">
                  <c:v>Французский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Какой язык</a:t>
            </a:r>
            <a:r>
              <a:rPr lang="ru-RU" baseline="0" dirty="0" smtClean="0"/>
              <a:t> самый богатый?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В чем богатство русского языка?</a:t>
            </a:r>
            <a:endParaRPr lang="ru-RU" dirty="0"/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9361800677954077E-2"/>
          <c:y val="0.1560553443565168"/>
          <c:w val="0.45916420220649684"/>
          <c:h val="0.633617489251982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 количестве слов</c:v>
                </c:pt>
                <c:pt idx="1">
                  <c:v>Изобразительных средствах</c:v>
                </c:pt>
                <c:pt idx="2">
                  <c:v>Синонимах, антонимах, многозначности</c:v>
                </c:pt>
                <c:pt idx="3">
                  <c:v>Грамматике, морфемике, синтаксисе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3166024461008785"/>
          <c:y val="0.19902908027407989"/>
          <c:w val="0.35777877320193741"/>
          <c:h val="0.56269338644482036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908720"/>
            <a:ext cx="777686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4857752" y="3857628"/>
            <a:ext cx="3763962" cy="785818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buNone/>
            </a:pP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500042"/>
            <a:ext cx="785818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  <a:ea typeface="Cambria Math" pitchFamily="18" charset="0"/>
              </a:rPr>
              <a:t> </a:t>
            </a:r>
            <a:r>
              <a:rPr lang="ru-RU" sz="2000" b="1" dirty="0" smtClean="0">
                <a:latin typeface="Monotype Corsiva" pitchFamily="66" charset="0"/>
                <a:ea typeface="Cambria Math" pitchFamily="18" charset="0"/>
              </a:rPr>
              <a:t>Всероссийский сетевой исследовательский образовательный проект</a:t>
            </a:r>
          </a:p>
          <a:p>
            <a:endParaRPr lang="ru-RU" sz="2400" b="1" dirty="0" smtClean="0">
              <a:latin typeface="Monotype Corsiva" pitchFamily="66" charset="0"/>
              <a:ea typeface="Cambria Math" pitchFamily="18" charset="0"/>
            </a:endParaRPr>
          </a:p>
          <a:p>
            <a:endParaRPr lang="ru-RU" sz="2400" b="1" dirty="0" smtClean="0">
              <a:latin typeface="Monotype Corsiva" pitchFamily="66" charset="0"/>
              <a:ea typeface="Cambria Math" pitchFamily="18" charset="0"/>
            </a:endParaRPr>
          </a:p>
          <a:p>
            <a:endParaRPr lang="ru-RU" sz="2400" b="1" dirty="0" smtClean="0">
              <a:latin typeface="Monotype Corsiva" pitchFamily="66" charset="0"/>
              <a:ea typeface="Cambria Math" pitchFamily="18" charset="0"/>
            </a:endParaRPr>
          </a:p>
          <a:p>
            <a:endParaRPr lang="ru-RU" sz="2400" b="1" dirty="0" smtClean="0">
              <a:latin typeface="Monotype Corsiva" pitchFamily="66" charset="0"/>
              <a:ea typeface="Cambria Math" pitchFamily="18" charset="0"/>
            </a:endParaRPr>
          </a:p>
          <a:p>
            <a:r>
              <a:rPr lang="ru-RU" sz="3600" b="1" dirty="0" smtClean="0">
                <a:solidFill>
                  <a:srgbClr val="00B050"/>
                </a:solidFill>
                <a:latin typeface="Monotype Corsiva" pitchFamily="66" charset="0"/>
                <a:ea typeface="Cambria Math" pitchFamily="18" charset="0"/>
              </a:rPr>
              <a:t>«В чем богатство русского языка?»</a:t>
            </a:r>
            <a:endParaRPr lang="ru-RU" sz="3600" b="1" dirty="0">
              <a:solidFill>
                <a:srgbClr val="00B050"/>
              </a:solidFill>
              <a:latin typeface="Monotype Corsiva" pitchFamily="66" charset="0"/>
              <a:ea typeface="Cambria Math" pitchFamily="18" charset="0"/>
            </a:endParaRPr>
          </a:p>
        </p:txBody>
      </p:sp>
      <p:pic>
        <p:nvPicPr>
          <p:cNvPr id="7" name="Рисунок 6" descr="400px-Логотип_проекта_Я_люблю_русский_язык._20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428604"/>
            <a:ext cx="1428760" cy="11430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Box 7"/>
          <p:cNvSpPr txBox="1"/>
          <p:nvPr/>
        </p:nvSpPr>
        <p:spPr>
          <a:xfrm>
            <a:off x="785786" y="2857496"/>
            <a:ext cx="692948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latin typeface="Monotype Corsiva" pitchFamily="66" charset="0"/>
            </a:endParaRPr>
          </a:p>
          <a:p>
            <a:r>
              <a:rPr lang="ru-RU" sz="2400" b="1" dirty="0" smtClean="0">
                <a:latin typeface="Monotype Corsiva" pitchFamily="66" charset="0"/>
              </a:rPr>
              <a:t>Исследование команды </a:t>
            </a:r>
            <a:r>
              <a:rPr lang="ru-RU" sz="3200" b="1" dirty="0" smtClean="0">
                <a:latin typeface="Monotype Corsiva" pitchFamily="66" charset="0"/>
              </a:rPr>
              <a:t>«</a:t>
            </a:r>
            <a:r>
              <a:rPr lang="ru-RU" sz="3200" b="1" dirty="0" err="1" smtClean="0">
                <a:latin typeface="Monotype Corsiva" pitchFamily="66" charset="0"/>
              </a:rPr>
              <a:t>Буквоешки</a:t>
            </a:r>
            <a:r>
              <a:rPr lang="ru-RU" sz="3200" b="1" dirty="0" smtClean="0">
                <a:latin typeface="Monotype Corsiva" pitchFamily="66" charset="0"/>
              </a:rPr>
              <a:t>»,</a:t>
            </a:r>
            <a:r>
              <a:rPr lang="ru-RU" sz="2400" b="1" dirty="0" smtClean="0">
                <a:latin typeface="Monotype Corsiva" pitchFamily="66" charset="0"/>
              </a:rPr>
              <a:t>д. </a:t>
            </a:r>
            <a:r>
              <a:rPr lang="ru-RU" sz="2400" b="1" dirty="0" err="1" smtClean="0">
                <a:latin typeface="Monotype Corsiva" pitchFamily="66" charset="0"/>
              </a:rPr>
              <a:t>Семино</a:t>
            </a:r>
            <a:endParaRPr lang="ru-RU" sz="2400" b="1" dirty="0" smtClean="0">
              <a:latin typeface="Monotype Corsiva" pitchFamily="66" charset="0"/>
            </a:endParaRPr>
          </a:p>
          <a:p>
            <a:r>
              <a:rPr lang="ru-RU" sz="2000" b="1" dirty="0" smtClean="0">
                <a:latin typeface="Monotype Corsiva" pitchFamily="66" charset="0"/>
              </a:rPr>
              <a:t>                       </a:t>
            </a:r>
            <a:endParaRPr lang="ru-RU" sz="2000" b="1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9124" y="4214818"/>
            <a:ext cx="4214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Monotype Corsiva" pitchFamily="66" charset="0"/>
                <a:cs typeface="Times New Roman" pitchFamily="18" charset="0"/>
              </a:rPr>
              <a:t>                 Лаборанты:</a:t>
            </a:r>
          </a:p>
          <a:p>
            <a:r>
              <a:rPr lang="ru-RU" sz="2000" b="1" dirty="0" smtClean="0">
                <a:latin typeface="Monotype Corsiva" pitchFamily="66" charset="0"/>
                <a:cs typeface="Times New Roman" pitchFamily="18" charset="0"/>
              </a:rPr>
              <a:t>Ксения Н., Никита К., Никита Р.,</a:t>
            </a:r>
          </a:p>
          <a:p>
            <a:r>
              <a:rPr lang="ru-RU" sz="2000" b="1" dirty="0" smtClean="0">
                <a:latin typeface="Monotype Corsiva" pitchFamily="66" charset="0"/>
                <a:cs typeface="Times New Roman" pitchFamily="18" charset="0"/>
              </a:rPr>
              <a:t>Илья </a:t>
            </a:r>
            <a:r>
              <a:rPr lang="ru-RU" sz="2000" b="1" dirty="0" err="1" smtClean="0">
                <a:latin typeface="Monotype Corsiva" pitchFamily="66" charset="0"/>
                <a:cs typeface="Times New Roman" pitchFamily="18" charset="0"/>
              </a:rPr>
              <a:t>П.,Андрей</a:t>
            </a:r>
            <a:r>
              <a:rPr lang="ru-RU" sz="2000" b="1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Monotype Corsiva" pitchFamily="66" charset="0"/>
                <a:cs typeface="Times New Roman" pitchFamily="18" charset="0"/>
              </a:rPr>
              <a:t>О.,Андрей</a:t>
            </a:r>
            <a:r>
              <a:rPr lang="ru-RU" sz="2000" b="1" dirty="0" smtClean="0">
                <a:latin typeface="Monotype Corsiva" pitchFamily="66" charset="0"/>
                <a:cs typeface="Times New Roman" pitchFamily="18" charset="0"/>
              </a:rPr>
              <a:t> П.</a:t>
            </a:r>
          </a:p>
          <a:p>
            <a:r>
              <a:rPr lang="ru-RU" sz="2000" b="1" dirty="0" smtClean="0">
                <a:latin typeface="Monotype Corsiva" pitchFamily="66" charset="0"/>
                <a:cs typeface="Times New Roman" pitchFamily="18" charset="0"/>
              </a:rPr>
              <a:t>Руководитель: Киселева Ирина Олеговна</a:t>
            </a:r>
            <a:endParaRPr lang="ru-RU" sz="2000" b="1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1" name="Рисунок 10" descr="i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6" y="3357562"/>
            <a:ext cx="1500198" cy="1204915"/>
          </a:xfrm>
          <a:prstGeom prst="rect">
            <a:avLst/>
          </a:prstGeom>
        </p:spPr>
      </p:pic>
      <p:pic>
        <p:nvPicPr>
          <p:cNvPr id="12" name="Рисунок 11" descr="shcola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1000108"/>
            <a:ext cx="1785950" cy="114300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1142976" y="714356"/>
          <a:ext cx="7215238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Рисунок 5" descr="800x600_56330_rus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00892" y="500042"/>
            <a:ext cx="1576372" cy="1188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76672"/>
            <a:ext cx="7174580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Вывод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onotype Corsiva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357298"/>
            <a:ext cx="78581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Мы предполагали, что богатство русского языка заключается в специальных изобразительно-выразительных средствах, в количестве слов, в лексике и грамматике. А так же в русском языке много синонимов, антонимов, фразеологизмов и многозначных слов.</a:t>
            </a:r>
          </a:p>
          <a:p>
            <a:r>
              <a:rPr lang="ru-RU" sz="2400" b="1" dirty="0" smtClean="0">
                <a:latin typeface="Monotype Corsiva" pitchFamily="66" charset="0"/>
              </a:rPr>
              <a:t>В ходе работы над проектом мы узнали, что богатство русского языка не только в этом, но и в большом количестве заимствованных слов, многообразии художественных произведений, пословиц, поговорок. Для нас не было открытия в том, что Русский язык- самый красивый и богатый в мире.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4" name="Рисунок 3" descr="2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57166"/>
            <a:ext cx="1047736" cy="1100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1736" y="1000108"/>
            <a:ext cx="3503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Интернет-ресурсы.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5" name="Рисунок 4" descr="img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10292" y="285728"/>
            <a:ext cx="2571768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3568" y="1052736"/>
            <a:ext cx="79208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5" name="Рисунок 4" descr="_VqJbDLonp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8715436" cy="650085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0298" y="1071546"/>
            <a:ext cx="3965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Цель исследования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214554"/>
            <a:ext cx="7898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При помощи опроса выяснить, в чем богатство русского языка.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2714620"/>
            <a:ext cx="27860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     Задачи:</a:t>
            </a:r>
          </a:p>
          <a:p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3214686"/>
            <a:ext cx="83582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Monotype Corsiva" pitchFamily="66" charset="0"/>
              </a:rPr>
              <a:t>1.Рассмотреть основные средства выразительности .</a:t>
            </a:r>
          </a:p>
          <a:p>
            <a:r>
              <a:rPr lang="ru-RU" sz="2000" b="1" dirty="0" smtClean="0">
                <a:latin typeface="Monotype Corsiva" pitchFamily="66" charset="0"/>
              </a:rPr>
              <a:t>2. Познакомиться с высказываниями о русском языке знаменитых людей.</a:t>
            </a:r>
          </a:p>
          <a:p>
            <a:r>
              <a:rPr lang="ru-RU" sz="2000" b="1" dirty="0" smtClean="0">
                <a:latin typeface="Monotype Corsiva" pitchFamily="66" charset="0"/>
              </a:rPr>
              <a:t>3.Провести опрос среди учащихся, учителей и родителей.</a:t>
            </a:r>
          </a:p>
          <a:p>
            <a:r>
              <a:rPr lang="ru-RU" sz="2000" b="1" dirty="0" smtClean="0">
                <a:latin typeface="Monotype Corsiva" pitchFamily="66" charset="0"/>
              </a:rPr>
              <a:t>4.Результаты оформить в виде диаграммы.</a:t>
            </a:r>
          </a:p>
          <a:p>
            <a:r>
              <a:rPr lang="ru-RU" sz="2000" b="1" dirty="0" smtClean="0">
                <a:latin typeface="Monotype Corsiva" pitchFamily="66" charset="0"/>
              </a:rPr>
              <a:t>5.Воспитывать интерес и уважение к родному языку.</a:t>
            </a:r>
          </a:p>
          <a:p>
            <a:r>
              <a:rPr lang="ru-RU" sz="2000" b="1" dirty="0" smtClean="0">
                <a:latin typeface="Monotype Corsiva" pitchFamily="66" charset="0"/>
              </a:rPr>
              <a:t>6.Доказать, что русский язык самый богатый в мире.</a:t>
            </a:r>
            <a:endParaRPr lang="ru-RU" sz="2000" b="1" dirty="0">
              <a:latin typeface="Monotype Corsiva" pitchFamily="66" charset="0"/>
            </a:endParaRPr>
          </a:p>
        </p:txBody>
      </p:sp>
      <p:pic>
        <p:nvPicPr>
          <p:cNvPr id="8" name="Рисунок 7" descr="img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4143380"/>
            <a:ext cx="2166926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86050" y="1000108"/>
            <a:ext cx="2359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Гипотеза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500306"/>
            <a:ext cx="7429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latin typeface="Monotype Corsiva" pitchFamily="66" charset="0"/>
              </a:rPr>
              <a:t>Мы предполагаем, что богатство русского языка заключается в многообразии слов, изобразительно-выразительных средств, синонимов, антонимов, фразеологизмов.</a:t>
            </a:r>
            <a:endParaRPr lang="ru-RU" sz="3000" b="1" dirty="0">
              <a:latin typeface="Monotype Corsiva" pitchFamily="66" charset="0"/>
            </a:endParaRPr>
          </a:p>
        </p:txBody>
      </p:sp>
      <p:pic>
        <p:nvPicPr>
          <p:cNvPr id="6" name="Рисунок 5" descr="sov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768" y="571480"/>
            <a:ext cx="1329043" cy="1496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1142984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План исследования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2143116"/>
            <a:ext cx="81439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-Подобрать высказывания, изучить литературу.</a:t>
            </a:r>
          </a:p>
          <a:p>
            <a:r>
              <a:rPr lang="ru-RU" sz="3200" b="1" dirty="0" smtClean="0">
                <a:latin typeface="Monotype Corsiva" pitchFamily="66" charset="0"/>
              </a:rPr>
              <a:t>-Придумать вопросы для опроса на тему «В чем богатство русского языка».</a:t>
            </a:r>
          </a:p>
          <a:p>
            <a:r>
              <a:rPr lang="ru-RU" sz="3200" b="1" dirty="0" smtClean="0">
                <a:latin typeface="Monotype Corsiva" pitchFamily="66" charset="0"/>
              </a:rPr>
              <a:t>-Проанализировать данные.</a:t>
            </a:r>
          </a:p>
          <a:p>
            <a:r>
              <a:rPr lang="ru-RU" sz="3200" b="1" dirty="0" smtClean="0">
                <a:latin typeface="Monotype Corsiva" pitchFamily="66" charset="0"/>
              </a:rPr>
              <a:t>-Представить результаты в виде диаграммы.</a:t>
            </a:r>
          </a:p>
          <a:p>
            <a:r>
              <a:rPr lang="ru-RU" sz="3200" b="1" dirty="0" smtClean="0">
                <a:latin typeface="Monotype Corsiva" pitchFamily="66" charset="0"/>
              </a:rPr>
              <a:t>-Сделать вывод и познакомить с ним участников.</a:t>
            </a:r>
            <a:endParaRPr lang="ru-RU" sz="3200" b="1" dirty="0">
              <a:latin typeface="Monotype Corsiva" pitchFamily="66" charset="0"/>
            </a:endParaRPr>
          </a:p>
        </p:txBody>
      </p:sp>
      <p:pic>
        <p:nvPicPr>
          <p:cNvPr id="7" name="Рисунок 6" descr="hello_html_77d45ee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571480"/>
            <a:ext cx="2214546" cy="16356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12" y="714356"/>
            <a:ext cx="34536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Ход исследования</a:t>
            </a:r>
            <a:endParaRPr lang="ru-RU" sz="3600" b="1" dirty="0">
              <a:latin typeface="Monotype Corsiva" pitchFamily="66" charset="0"/>
            </a:endParaRPr>
          </a:p>
        </p:txBody>
      </p:sp>
      <p:pic>
        <p:nvPicPr>
          <p:cNvPr id="5" name="Рисунок 4" descr="DSCN56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000240"/>
            <a:ext cx="3786214" cy="27860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3438" y="1571612"/>
            <a:ext cx="407196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Monotype Corsiva" pitchFamily="66" charset="0"/>
              </a:rPr>
              <a:t>В ходе исследования мы изучали литературу по данной теме, обращались к интернету, познакомились с высказываниями знаменитых людей о богатстве русского языка, подбирали вопросы для анкеты. После этого мы провели социологический опрос среди учеников и учителей нашей школы и родителей.   По результатам опроса мы составили диаграмму, изучили результаты и познакомили с ними участников исследования.</a:t>
            </a:r>
            <a:endParaRPr lang="ru-RU" sz="2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2910" y="50004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1071546"/>
            <a:ext cx="3167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Ход исследования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2357430"/>
            <a:ext cx="778674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Наиболее актуальным стали вопросы: </a:t>
            </a:r>
          </a:p>
          <a:p>
            <a:r>
              <a:rPr lang="ru-RU" sz="2800" b="1" dirty="0" smtClean="0">
                <a:latin typeface="Monotype Corsiva" pitchFamily="66" charset="0"/>
              </a:rPr>
              <a:t>1.Что делает русский язык выразительным?</a:t>
            </a:r>
          </a:p>
          <a:p>
            <a:r>
              <a:rPr lang="ru-RU" sz="2800" b="1" dirty="0" smtClean="0">
                <a:latin typeface="Monotype Corsiva" pitchFamily="66" charset="0"/>
              </a:rPr>
              <a:t>2.Какой язык самый богатый?</a:t>
            </a:r>
          </a:p>
          <a:p>
            <a:r>
              <a:rPr lang="ru-RU" sz="2800" b="1" dirty="0" smtClean="0">
                <a:latin typeface="Monotype Corsiva" pitchFamily="66" charset="0"/>
              </a:rPr>
              <a:t>3.В чем богатство русского языка?</a:t>
            </a:r>
            <a:endParaRPr lang="ru-RU" sz="2800" b="1" dirty="0">
              <a:latin typeface="Monotype Corsiva" pitchFamily="66" charset="0"/>
            </a:endParaRPr>
          </a:p>
        </p:txBody>
      </p:sp>
      <p:pic>
        <p:nvPicPr>
          <p:cNvPr id="8" name="Рисунок 7" descr="072121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3500438"/>
            <a:ext cx="2585662" cy="2640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Рисунок 4" descr="kultura_movy_movolu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892" y="571480"/>
            <a:ext cx="1717459" cy="1714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83568" y="476672"/>
            <a:ext cx="7848872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 descr="542080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4500570"/>
            <a:ext cx="2500330" cy="1801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379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26</cp:revision>
  <dcterms:created xsi:type="dcterms:W3CDTF">2013-08-18T07:43:00Z</dcterms:created>
  <dcterms:modified xsi:type="dcterms:W3CDTF">2017-04-27T17:04:48Z</dcterms:modified>
</cp:coreProperties>
</file>