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5"/>
  </p:notesMasterIdLst>
  <p:sldIdLst>
    <p:sldId id="272" r:id="rId2"/>
    <p:sldId id="257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709" autoAdjust="0"/>
  </p:normalViewPr>
  <p:slideViewPr>
    <p:cSldViewPr>
      <p:cViewPr varScale="1">
        <p:scale>
          <a:sx n="41" d="100"/>
          <a:sy n="41" d="100"/>
        </p:scale>
        <p:origin x="-107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1B4B36-46A1-461A-B9AD-D39565E47C34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DF0FB2-C9F9-4996-800D-DF58A2ED762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DF0FB2-C9F9-4996-800D-DF58A2ED7621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DF0FB2-C9F9-4996-800D-DF58A2ED7621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DF0FB2-C9F9-4996-800D-DF58A2ED7621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DF0FB2-C9F9-4996-800D-DF58A2ED7621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DF0FB2-C9F9-4996-800D-DF58A2ED7621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DF0FB2-C9F9-4996-800D-DF58A2ED7621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DF0FB2-C9F9-4996-800D-DF58A2ED7621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DF0FB2-C9F9-4996-800D-DF58A2ED7621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DF0FB2-C9F9-4996-800D-DF58A2ED7621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DF0FB2-C9F9-4996-800D-DF58A2ED7621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DF0FB2-C9F9-4996-800D-DF58A2ED7621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DF0FB2-C9F9-4996-800D-DF58A2ED7621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DF0FB2-C9F9-4996-800D-DF58A2ED7621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slow"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17.png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5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5.pn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 descr="bab98e77d38d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6286512" y="3643314"/>
            <a:ext cx="2571768" cy="2939163"/>
          </a:xfrm>
          <a:prstGeom prst="rect">
            <a:avLst/>
          </a:prstGeom>
        </p:spPr>
      </p:pic>
      <p:pic>
        <p:nvPicPr>
          <p:cNvPr id="17" name="Рисунок 16" descr="p6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720" y="4000504"/>
            <a:ext cx="2793223" cy="2509853"/>
          </a:xfrm>
          <a:prstGeom prst="rect">
            <a:avLst/>
          </a:prstGeom>
        </p:spPr>
      </p:pic>
      <p:pic>
        <p:nvPicPr>
          <p:cNvPr id="18" name="Рисунок 17" descr="p15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14282" y="1142984"/>
            <a:ext cx="2095515" cy="1571636"/>
          </a:xfrm>
          <a:prstGeom prst="rect">
            <a:avLst/>
          </a:prstGeom>
        </p:spPr>
      </p:pic>
      <p:pic>
        <p:nvPicPr>
          <p:cNvPr id="19" name="Рисунок 18" descr="p18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143768" y="500042"/>
            <a:ext cx="1546716" cy="2000264"/>
          </a:xfrm>
          <a:prstGeom prst="rect">
            <a:avLst/>
          </a:prstGeom>
        </p:spPr>
      </p:pic>
      <p:sp>
        <p:nvSpPr>
          <p:cNvPr id="20" name="Прямоугольник 19"/>
          <p:cNvSpPr/>
          <p:nvPr/>
        </p:nvSpPr>
        <p:spPr>
          <a:xfrm>
            <a:off x="2051720" y="1412776"/>
            <a:ext cx="5040560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Мультимедийное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пособие</a:t>
            </a:r>
          </a:p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по теме: «ГРИБЫ»</a:t>
            </a:r>
          </a:p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 рамках проекта </a:t>
            </a:r>
          </a:p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«Едет с поля урожай»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627784" y="501317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Составитель:</a:t>
            </a:r>
            <a:endParaRPr lang="ru-RU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Сафьяненко</a:t>
            </a:r>
            <a:r>
              <a:rPr lang="ru-RU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 А.К</a:t>
            </a:r>
            <a:r>
              <a:rPr lang="ru-RU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ctr"/>
            <a:r>
              <a:rPr lang="ru-RU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Хохлова С.Н.</a:t>
            </a:r>
            <a:endParaRPr lang="ru-RU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0" y="4500570"/>
            <a:ext cx="464347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Красный, в пятнышках, убор.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Гриб зовётся мухомор.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Замечательный на вид.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Жаль, что очень ядовит,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3" cstate="print"/>
          <a:srcRect l="14754" r="16393"/>
          <a:stretch>
            <a:fillRect/>
          </a:stretch>
        </p:blipFill>
        <p:spPr bwMode="auto">
          <a:xfrm>
            <a:off x="4500562" y="1643050"/>
            <a:ext cx="4328472" cy="471490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1428736"/>
            <a:ext cx="3657608" cy="274320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357158" y="285728"/>
            <a:ext cx="85725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Georgia" pitchFamily="18" charset="0"/>
              </a:rPr>
              <a:t>МУХОМОР</a:t>
            </a:r>
            <a:endParaRPr lang="ru-RU" sz="4000" b="1" dirty="0">
              <a:solidFill>
                <a:srgbClr val="FF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26" y="1142984"/>
            <a:ext cx="5895003" cy="517048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500034" y="357166"/>
            <a:ext cx="74295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Georgia" pitchFamily="18" charset="0"/>
              </a:rPr>
              <a:t>БЛЕДНАЯ ПОГАНКА</a:t>
            </a:r>
            <a:endParaRPr lang="ru-RU" sz="40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142844" y="4214818"/>
            <a:ext cx="285752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жаркий полдень на полянке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Истомились две поганки,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Очень бледные от зноя.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Обходи их стороною.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0" y="3214686"/>
            <a:ext cx="428624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Рядом с ягодой брусничной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Гриб, по виду симпатичный.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 не будь грибник беспечным,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Этот гриб зовется желчным.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1934" y="1928802"/>
            <a:ext cx="4929191" cy="444311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1071538" y="428604"/>
            <a:ext cx="72152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Georgia" pitchFamily="18" charset="0"/>
              </a:rPr>
              <a:t>ЖЕЛЧНЫЙ ГРИБ</a:t>
            </a:r>
            <a:endParaRPr lang="ru-RU" sz="4000" b="1" dirty="0">
              <a:solidFill>
                <a:srgbClr val="FF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5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3" cstate="print"/>
          <a:srcRect t="5485"/>
          <a:stretch>
            <a:fillRect/>
          </a:stretch>
        </p:blipFill>
        <p:spPr bwMode="auto">
          <a:xfrm>
            <a:off x="1428728" y="4143380"/>
            <a:ext cx="2827055" cy="24620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2" y="1285860"/>
            <a:ext cx="2857520" cy="25063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5" cstate="print"/>
          <a:srcRect l="14754" r="16393" b="7140"/>
          <a:stretch>
            <a:fillRect/>
          </a:stretch>
        </p:blipFill>
        <p:spPr bwMode="auto">
          <a:xfrm>
            <a:off x="1571604" y="1285860"/>
            <a:ext cx="2571768" cy="25717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0628" y="4071942"/>
            <a:ext cx="2643206" cy="26082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785786" y="285728"/>
            <a:ext cx="79296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Georgia" pitchFamily="18" charset="0"/>
              </a:rPr>
              <a:t>НЕСЪЕДОБНЫЕ ГРИБЫ</a:t>
            </a:r>
            <a:endParaRPr lang="ru-RU" sz="4000" b="1" dirty="0">
              <a:solidFill>
                <a:srgbClr val="FF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5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/>
          <p:cNvSpPr>
            <a:spLocks/>
          </p:cNvSpPr>
          <p:nvPr/>
        </p:nvSpPr>
        <p:spPr bwMode="auto">
          <a:xfrm>
            <a:off x="3000364" y="1214422"/>
            <a:ext cx="4000528" cy="1771652"/>
          </a:xfrm>
          <a:custGeom>
            <a:avLst/>
            <a:gdLst/>
            <a:ahLst/>
            <a:cxnLst>
              <a:cxn ang="0">
                <a:pos x="312" y="776"/>
              </a:cxn>
              <a:cxn ang="0">
                <a:pos x="1848" y="776"/>
              </a:cxn>
              <a:cxn ang="0">
                <a:pos x="1800" y="392"/>
              </a:cxn>
              <a:cxn ang="0">
                <a:pos x="1320" y="56"/>
              </a:cxn>
              <a:cxn ang="0">
                <a:pos x="744" y="56"/>
              </a:cxn>
              <a:cxn ang="0">
                <a:pos x="264" y="344"/>
              </a:cxn>
              <a:cxn ang="0">
                <a:pos x="24" y="728"/>
              </a:cxn>
              <a:cxn ang="0">
                <a:pos x="408" y="776"/>
              </a:cxn>
            </a:cxnLst>
            <a:rect l="0" t="0" r="r" b="b"/>
            <a:pathLst>
              <a:path w="2096" h="840">
                <a:moveTo>
                  <a:pt x="312" y="776"/>
                </a:moveTo>
                <a:cubicBezTo>
                  <a:pt x="956" y="808"/>
                  <a:pt x="1600" y="840"/>
                  <a:pt x="1848" y="776"/>
                </a:cubicBezTo>
                <a:cubicBezTo>
                  <a:pt x="2096" y="712"/>
                  <a:pt x="1888" y="512"/>
                  <a:pt x="1800" y="392"/>
                </a:cubicBezTo>
                <a:cubicBezTo>
                  <a:pt x="1712" y="272"/>
                  <a:pt x="1496" y="112"/>
                  <a:pt x="1320" y="56"/>
                </a:cubicBezTo>
                <a:cubicBezTo>
                  <a:pt x="1144" y="0"/>
                  <a:pt x="920" y="8"/>
                  <a:pt x="744" y="56"/>
                </a:cubicBezTo>
                <a:cubicBezTo>
                  <a:pt x="568" y="104"/>
                  <a:pt x="384" y="232"/>
                  <a:pt x="264" y="344"/>
                </a:cubicBezTo>
                <a:cubicBezTo>
                  <a:pt x="144" y="456"/>
                  <a:pt x="0" y="656"/>
                  <a:pt x="24" y="728"/>
                </a:cubicBezTo>
                <a:cubicBezTo>
                  <a:pt x="48" y="800"/>
                  <a:pt x="344" y="768"/>
                  <a:pt x="408" y="776"/>
                </a:cubicBezTo>
              </a:path>
            </a:pathLst>
          </a:custGeom>
          <a:gradFill rotWithShape="1">
            <a:gsLst>
              <a:gs pos="0">
                <a:srgbClr val="663300">
                  <a:gamma/>
                  <a:shade val="46275"/>
                  <a:invGamma/>
                </a:srgbClr>
              </a:gs>
              <a:gs pos="100000">
                <a:srgbClr val="663300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" name="Freeform 7"/>
          <p:cNvSpPr>
            <a:spLocks/>
          </p:cNvSpPr>
          <p:nvPr/>
        </p:nvSpPr>
        <p:spPr bwMode="auto">
          <a:xfrm>
            <a:off x="3786182" y="2857496"/>
            <a:ext cx="1857388" cy="3071834"/>
          </a:xfrm>
          <a:custGeom>
            <a:avLst/>
            <a:gdLst/>
            <a:ahLst/>
            <a:cxnLst>
              <a:cxn ang="0">
                <a:pos x="408" y="40"/>
              </a:cxn>
              <a:cxn ang="0">
                <a:pos x="888" y="40"/>
              </a:cxn>
              <a:cxn ang="0">
                <a:pos x="888" y="136"/>
              </a:cxn>
              <a:cxn ang="0">
                <a:pos x="888" y="520"/>
              </a:cxn>
              <a:cxn ang="0">
                <a:pos x="984" y="1096"/>
              </a:cxn>
              <a:cxn ang="0">
                <a:pos x="1080" y="1624"/>
              </a:cxn>
              <a:cxn ang="0">
                <a:pos x="936" y="2056"/>
              </a:cxn>
              <a:cxn ang="0">
                <a:pos x="312" y="2104"/>
              </a:cxn>
              <a:cxn ang="0">
                <a:pos x="24" y="1816"/>
              </a:cxn>
              <a:cxn ang="0">
                <a:pos x="168" y="1192"/>
              </a:cxn>
              <a:cxn ang="0">
                <a:pos x="360" y="280"/>
              </a:cxn>
              <a:cxn ang="0">
                <a:pos x="360" y="40"/>
              </a:cxn>
              <a:cxn ang="0">
                <a:pos x="456" y="40"/>
              </a:cxn>
              <a:cxn ang="0">
                <a:pos x="552" y="40"/>
              </a:cxn>
              <a:cxn ang="0">
                <a:pos x="648" y="40"/>
              </a:cxn>
            </a:cxnLst>
            <a:rect l="0" t="0" r="r" b="b"/>
            <a:pathLst>
              <a:path w="1088" h="2144">
                <a:moveTo>
                  <a:pt x="408" y="40"/>
                </a:moveTo>
                <a:cubicBezTo>
                  <a:pt x="608" y="32"/>
                  <a:pt x="808" y="24"/>
                  <a:pt x="888" y="40"/>
                </a:cubicBezTo>
                <a:cubicBezTo>
                  <a:pt x="968" y="56"/>
                  <a:pt x="888" y="56"/>
                  <a:pt x="888" y="136"/>
                </a:cubicBezTo>
                <a:cubicBezTo>
                  <a:pt x="888" y="216"/>
                  <a:pt x="872" y="360"/>
                  <a:pt x="888" y="520"/>
                </a:cubicBezTo>
                <a:cubicBezTo>
                  <a:pt x="904" y="680"/>
                  <a:pt x="952" y="912"/>
                  <a:pt x="984" y="1096"/>
                </a:cubicBezTo>
                <a:cubicBezTo>
                  <a:pt x="1016" y="1280"/>
                  <a:pt x="1088" y="1464"/>
                  <a:pt x="1080" y="1624"/>
                </a:cubicBezTo>
                <a:cubicBezTo>
                  <a:pt x="1072" y="1784"/>
                  <a:pt x="1064" y="1976"/>
                  <a:pt x="936" y="2056"/>
                </a:cubicBezTo>
                <a:cubicBezTo>
                  <a:pt x="808" y="2136"/>
                  <a:pt x="464" y="2144"/>
                  <a:pt x="312" y="2104"/>
                </a:cubicBezTo>
                <a:cubicBezTo>
                  <a:pt x="160" y="2064"/>
                  <a:pt x="48" y="1968"/>
                  <a:pt x="24" y="1816"/>
                </a:cubicBezTo>
                <a:cubicBezTo>
                  <a:pt x="0" y="1664"/>
                  <a:pt x="112" y="1448"/>
                  <a:pt x="168" y="1192"/>
                </a:cubicBezTo>
                <a:cubicBezTo>
                  <a:pt x="224" y="936"/>
                  <a:pt x="328" y="472"/>
                  <a:pt x="360" y="280"/>
                </a:cubicBezTo>
                <a:cubicBezTo>
                  <a:pt x="392" y="88"/>
                  <a:pt x="344" y="80"/>
                  <a:pt x="360" y="40"/>
                </a:cubicBezTo>
                <a:cubicBezTo>
                  <a:pt x="376" y="0"/>
                  <a:pt x="424" y="40"/>
                  <a:pt x="456" y="40"/>
                </a:cubicBezTo>
                <a:cubicBezTo>
                  <a:pt x="488" y="40"/>
                  <a:pt x="520" y="40"/>
                  <a:pt x="552" y="40"/>
                </a:cubicBezTo>
                <a:cubicBezTo>
                  <a:pt x="584" y="40"/>
                  <a:pt x="616" y="40"/>
                  <a:pt x="648" y="40"/>
                </a:cubicBezTo>
              </a:path>
            </a:pathLst>
          </a:custGeom>
          <a:gradFill rotWithShape="1">
            <a:gsLst>
              <a:gs pos="0">
                <a:srgbClr val="969696"/>
              </a:gs>
              <a:gs pos="50000">
                <a:srgbClr val="969696">
                  <a:gamma/>
                  <a:tint val="33725"/>
                  <a:invGamma/>
                </a:srgbClr>
              </a:gs>
              <a:gs pos="100000">
                <a:srgbClr val="969696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" name="Freeform 44"/>
          <p:cNvSpPr>
            <a:spLocks/>
          </p:cNvSpPr>
          <p:nvPr/>
        </p:nvSpPr>
        <p:spPr bwMode="auto">
          <a:xfrm rot="20793342">
            <a:off x="3095009" y="2662613"/>
            <a:ext cx="1439715" cy="36933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92" y="96"/>
              </a:cxn>
              <a:cxn ang="0">
                <a:pos x="864" y="144"/>
              </a:cxn>
            </a:cxnLst>
            <a:rect l="0" t="0" r="r" b="b"/>
            <a:pathLst>
              <a:path w="864" h="144">
                <a:moveTo>
                  <a:pt x="0" y="0"/>
                </a:moveTo>
                <a:cubicBezTo>
                  <a:pt x="24" y="36"/>
                  <a:pt x="48" y="72"/>
                  <a:pt x="192" y="96"/>
                </a:cubicBezTo>
                <a:cubicBezTo>
                  <a:pt x="336" y="120"/>
                  <a:pt x="752" y="136"/>
                  <a:pt x="864" y="144"/>
                </a:cubicBezTo>
              </a:path>
            </a:pathLst>
          </a:custGeom>
          <a:solidFill>
            <a:srgbClr val="FFCCFF"/>
          </a:solidFill>
          <a:ln w="9525" cap="flat" cmpd="sng">
            <a:solidFill>
              <a:srgbClr val="663300"/>
            </a:solidFill>
            <a:prstDash val="solid"/>
            <a:round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ru-RU"/>
          </a:p>
        </p:txBody>
      </p:sp>
      <p:sp>
        <p:nvSpPr>
          <p:cNvPr id="5" name="Freeform 45"/>
          <p:cNvSpPr>
            <a:spLocks/>
          </p:cNvSpPr>
          <p:nvPr/>
        </p:nvSpPr>
        <p:spPr bwMode="auto">
          <a:xfrm rot="586694">
            <a:off x="5304798" y="2719017"/>
            <a:ext cx="1376906" cy="369332"/>
          </a:xfrm>
          <a:custGeom>
            <a:avLst/>
            <a:gdLst/>
            <a:ahLst/>
            <a:cxnLst>
              <a:cxn ang="0">
                <a:pos x="768" y="0"/>
              </a:cxn>
              <a:cxn ang="0">
                <a:pos x="672" y="48"/>
              </a:cxn>
              <a:cxn ang="0">
                <a:pos x="384" y="96"/>
              </a:cxn>
              <a:cxn ang="0">
                <a:pos x="0" y="96"/>
              </a:cxn>
            </a:cxnLst>
            <a:rect l="0" t="0" r="r" b="b"/>
            <a:pathLst>
              <a:path w="768" h="104">
                <a:moveTo>
                  <a:pt x="768" y="0"/>
                </a:moveTo>
                <a:cubicBezTo>
                  <a:pt x="752" y="16"/>
                  <a:pt x="736" y="32"/>
                  <a:pt x="672" y="48"/>
                </a:cubicBezTo>
                <a:cubicBezTo>
                  <a:pt x="608" y="64"/>
                  <a:pt x="496" y="88"/>
                  <a:pt x="384" y="96"/>
                </a:cubicBezTo>
                <a:cubicBezTo>
                  <a:pt x="272" y="104"/>
                  <a:pt x="64" y="96"/>
                  <a:pt x="0" y="96"/>
                </a:cubicBezTo>
              </a:path>
            </a:pathLst>
          </a:custGeom>
          <a:solidFill>
            <a:srgbClr val="FFCCFF"/>
          </a:solidFill>
          <a:ln w="9525" cap="flat" cmpd="sng">
            <a:solidFill>
              <a:srgbClr val="663300"/>
            </a:solidFill>
            <a:prstDash val="solid"/>
            <a:round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929322" y="428604"/>
            <a:ext cx="256512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Georgia" pitchFamily="18" charset="0"/>
              </a:rPr>
              <a:t>шляпка</a:t>
            </a:r>
            <a:endParaRPr lang="ru-RU" sz="44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71604" y="4429132"/>
            <a:ext cx="214513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Georgia" pitchFamily="18" charset="0"/>
              </a:rPr>
              <a:t>ножка</a:t>
            </a:r>
            <a:endParaRPr lang="ru-RU" sz="4400" b="1" dirty="0">
              <a:solidFill>
                <a:srgbClr val="FF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35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5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35" presetClass="emph" presetSubtype="0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otografii_gribov_19_70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1071546"/>
            <a:ext cx="4214809" cy="315753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500034" y="4429132"/>
            <a:ext cx="385765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в красной шапочке расту </a:t>
            </a:r>
            <a:endParaRPr lang="ru-RU" sz="2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Среди корней осиновых, </a:t>
            </a:r>
            <a:endParaRPr lang="ru-RU" sz="2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Меня узнаешь за версту, </a:t>
            </a:r>
            <a:endParaRPr lang="ru-RU" sz="2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Зовусь я подосиновик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928670"/>
            <a:ext cx="3964809" cy="528641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214414" y="214290"/>
            <a:ext cx="6858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Georgia" pitchFamily="18" charset="0"/>
              </a:rPr>
              <a:t>ПОДОСИНОВИК</a:t>
            </a:r>
            <a:endParaRPr lang="ru-RU" sz="4000" b="1" dirty="0">
              <a:solidFill>
                <a:srgbClr val="FF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3" cstate="print"/>
          <a:srcRect l="5405" t="6250" b="3800"/>
          <a:stretch>
            <a:fillRect/>
          </a:stretch>
        </p:blipFill>
        <p:spPr bwMode="auto">
          <a:xfrm>
            <a:off x="4857752" y="1571612"/>
            <a:ext cx="4000496" cy="507209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44" y="1142984"/>
            <a:ext cx="4343400" cy="32575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000100" y="214290"/>
            <a:ext cx="75009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Georgia" pitchFamily="18" charset="0"/>
              </a:rPr>
              <a:t>ПОДБЕРЁЗОВИК</a:t>
            </a:r>
            <a:endParaRPr lang="ru-RU" sz="40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4714884"/>
            <a:ext cx="41434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Где березовая роща,</a:t>
            </a:r>
            <a:endParaRPr lang="ru-RU" sz="2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Гриб найти намного проще.</a:t>
            </a:r>
            <a:endParaRPr lang="ru-RU" sz="2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 березками сидят</a:t>
            </a:r>
            <a:endParaRPr lang="ru-RU" sz="2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Подберезовики в ряд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3" cstate="print"/>
          <a:srcRect l="5376" r="3228" b="19643"/>
          <a:stretch>
            <a:fillRect/>
          </a:stretch>
        </p:blipFill>
        <p:spPr bwMode="auto">
          <a:xfrm>
            <a:off x="285720" y="1000108"/>
            <a:ext cx="4857784" cy="321471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6380" y="3643314"/>
            <a:ext cx="3583806" cy="300039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1643042" y="214290"/>
            <a:ext cx="63579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ЛИСИЧКА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4429132"/>
            <a:ext cx="471490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опушке три сестрички -</a:t>
            </a:r>
            <a:endParaRPr lang="ru-RU" sz="2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Ярко рыжие лисички.</a:t>
            </a:r>
            <a:endParaRPr lang="ru-RU" sz="2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Шляпки в капельках росы,</a:t>
            </a:r>
            <a:endParaRPr lang="ru-RU" sz="2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Три сестренки - три лисы.</a:t>
            </a:r>
            <a:endParaRPr lang="ru-RU" sz="2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282" y="4919008"/>
            <a:ext cx="535785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Крепкий, плотный, очень статный,</a:t>
            </a:r>
            <a:endParaRPr lang="ru-RU" sz="20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шляпе бурой и нарядной.</a:t>
            </a:r>
            <a:endParaRPr lang="ru-RU" sz="20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Это гордость всех лесов!</a:t>
            </a:r>
            <a:endParaRPr lang="ru-RU" sz="20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Настоящий царь грибов!  </a:t>
            </a:r>
            <a:endParaRPr lang="ru-RU" sz="20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дождя немного влажный,</a:t>
            </a:r>
            <a:endParaRPr lang="ru-RU" sz="20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Белый гриб - большой и важный.</a:t>
            </a:r>
            <a:endParaRPr lang="ru-RU" sz="20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fotografii_gribov_23_21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596" y="928670"/>
            <a:ext cx="5095796" cy="381752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43570" y="3929066"/>
            <a:ext cx="3333740" cy="250030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785786" y="142852"/>
            <a:ext cx="8001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Georgia" pitchFamily="18" charset="0"/>
              </a:rPr>
              <a:t>БЕЛЫЙ ГРИБ</a:t>
            </a:r>
            <a:endParaRPr lang="ru-RU" sz="4000" b="1" dirty="0">
              <a:solidFill>
                <a:srgbClr val="FF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214282" y="5143512"/>
            <a:ext cx="500066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Сбились в стайку, как цыплята,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Возле пня грибы-опята.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Вот какая возле пня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Собралась в лесу родня.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/>
          <a:srcRect t="6827"/>
          <a:stretch>
            <a:fillRect/>
          </a:stretch>
        </p:blipFill>
        <p:spPr bwMode="auto">
          <a:xfrm>
            <a:off x="571472" y="1000108"/>
            <a:ext cx="3143272" cy="390011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грибы.jpeg"/>
          <p:cNvPicPr>
            <a:picLocks noChangeAspect="1"/>
          </p:cNvPicPr>
          <p:nvPr/>
        </p:nvPicPr>
        <p:blipFill>
          <a:blip r:embed="rId4" cstate="print"/>
          <a:srcRect t="7622" b="9810"/>
          <a:stretch>
            <a:fillRect/>
          </a:stretch>
        </p:blipFill>
        <p:spPr>
          <a:xfrm>
            <a:off x="4714876" y="1285860"/>
            <a:ext cx="4000528" cy="496250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071538" y="285728"/>
            <a:ext cx="7143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Georgia" pitchFamily="18" charset="0"/>
              </a:rPr>
              <a:t>ОПЁНОК</a:t>
            </a:r>
            <a:endParaRPr lang="ru-RU" sz="4000" b="1" dirty="0">
              <a:solidFill>
                <a:srgbClr val="FF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214282" y="4143380"/>
            <a:ext cx="464343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Поглядите-ка, спросонок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Лезет из земли маслёнок!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 него, как и у папы,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Жёлтая изнанка шляпы.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Он родню собрал в кружок…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Ох, и скользкий ты, дружок!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9622" y="1357298"/>
            <a:ext cx="4103703" cy="53530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928670"/>
            <a:ext cx="3905245" cy="292893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714348" y="142852"/>
            <a:ext cx="79296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Georgia" pitchFamily="18" charset="0"/>
              </a:rPr>
              <a:t>МАСЛЁНОК</a:t>
            </a:r>
            <a:endParaRPr lang="ru-RU" sz="4000" b="1" dirty="0">
              <a:solidFill>
                <a:srgbClr val="FF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71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otografii_gribov_19_70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4286256"/>
            <a:ext cx="3071801" cy="23012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4" cstate="print"/>
          <a:srcRect l="5405" t="6250" b="3800"/>
          <a:stretch>
            <a:fillRect/>
          </a:stretch>
        </p:blipFill>
        <p:spPr bwMode="auto">
          <a:xfrm>
            <a:off x="3571868" y="3929066"/>
            <a:ext cx="2143108" cy="27171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00826" y="1214422"/>
            <a:ext cx="2132159" cy="27812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6" cstate="print"/>
          <a:srcRect t="6827"/>
          <a:stretch>
            <a:fillRect/>
          </a:stretch>
        </p:blipFill>
        <p:spPr bwMode="auto">
          <a:xfrm>
            <a:off x="285720" y="1214422"/>
            <a:ext cx="2339344" cy="29026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fotografii_gribov_23_214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000760" y="4357694"/>
            <a:ext cx="2807517" cy="21032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8" cstate="print"/>
          <a:srcRect l="5376" r="3228" b="19643"/>
          <a:stretch>
            <a:fillRect/>
          </a:stretch>
        </p:blipFill>
        <p:spPr bwMode="auto">
          <a:xfrm>
            <a:off x="2857488" y="1357298"/>
            <a:ext cx="3454424" cy="22860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785786" y="285728"/>
            <a:ext cx="80724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Georgia" pitchFamily="18" charset="0"/>
              </a:rPr>
              <a:t>СЪЕДОБНЫЕ ГРИБЫ</a:t>
            </a:r>
            <a:endParaRPr lang="ru-RU" sz="3600" b="1" dirty="0">
              <a:solidFill>
                <a:srgbClr val="FF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301</TotalTime>
  <Words>273</Words>
  <Application>Microsoft Office PowerPoint</Application>
  <PresentationFormat>Экран (4:3)</PresentationFormat>
  <Paragraphs>73</Paragraphs>
  <Slides>13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Алена</cp:lastModifiedBy>
  <cp:revision>33</cp:revision>
  <dcterms:modified xsi:type="dcterms:W3CDTF">2017-12-07T19:21:20Z</dcterms:modified>
</cp:coreProperties>
</file>