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algn="ctr" rtl="0" fontAlgn="base">
      <a:spcBef>
        <a:spcPct val="0"/>
      </a:spcBef>
      <a:spcAft>
        <a:spcPct val="0"/>
      </a:spcAft>
      <a:defRPr sz="3600" kern="1200">
        <a:solidFill>
          <a:schemeClr val="tx1"/>
        </a:solidFill>
        <a:latin typeface="Times New Roman" pitchFamily="18" charset="0"/>
        <a:ea typeface="+mn-ea"/>
        <a:cs typeface="+mn-cs"/>
      </a:defRPr>
    </a:lvl1pPr>
    <a:lvl2pPr marL="457200" algn="ctr" rtl="0" fontAlgn="base">
      <a:spcBef>
        <a:spcPct val="0"/>
      </a:spcBef>
      <a:spcAft>
        <a:spcPct val="0"/>
      </a:spcAft>
      <a:defRPr sz="3600" kern="1200">
        <a:solidFill>
          <a:schemeClr val="tx1"/>
        </a:solidFill>
        <a:latin typeface="Times New Roman" pitchFamily="18" charset="0"/>
        <a:ea typeface="+mn-ea"/>
        <a:cs typeface="+mn-cs"/>
      </a:defRPr>
    </a:lvl2pPr>
    <a:lvl3pPr marL="914400" algn="ctr" rtl="0" fontAlgn="base">
      <a:spcBef>
        <a:spcPct val="0"/>
      </a:spcBef>
      <a:spcAft>
        <a:spcPct val="0"/>
      </a:spcAft>
      <a:defRPr sz="3600" kern="1200">
        <a:solidFill>
          <a:schemeClr val="tx1"/>
        </a:solidFill>
        <a:latin typeface="Times New Roman" pitchFamily="18" charset="0"/>
        <a:ea typeface="+mn-ea"/>
        <a:cs typeface="+mn-cs"/>
      </a:defRPr>
    </a:lvl3pPr>
    <a:lvl4pPr marL="1371600" algn="ctr" rtl="0" fontAlgn="base">
      <a:spcBef>
        <a:spcPct val="0"/>
      </a:spcBef>
      <a:spcAft>
        <a:spcPct val="0"/>
      </a:spcAft>
      <a:defRPr sz="3600" kern="1200">
        <a:solidFill>
          <a:schemeClr val="tx1"/>
        </a:solidFill>
        <a:latin typeface="Times New Roman" pitchFamily="18" charset="0"/>
        <a:ea typeface="+mn-ea"/>
        <a:cs typeface="+mn-cs"/>
      </a:defRPr>
    </a:lvl4pPr>
    <a:lvl5pPr marL="1828800" algn="ctr" rtl="0" fontAlgn="base">
      <a:spcBef>
        <a:spcPct val="0"/>
      </a:spcBef>
      <a:spcAft>
        <a:spcPct val="0"/>
      </a:spcAft>
      <a:defRPr sz="3600" kern="1200">
        <a:solidFill>
          <a:schemeClr val="tx1"/>
        </a:solidFill>
        <a:latin typeface="Times New Roman" pitchFamily="18" charset="0"/>
        <a:ea typeface="+mn-ea"/>
        <a:cs typeface="+mn-cs"/>
      </a:defRPr>
    </a:lvl5pPr>
    <a:lvl6pPr marL="2286000" algn="l" defTabSz="914400" rtl="0" eaLnBrk="1" latinLnBrk="0" hangingPunct="1">
      <a:defRPr sz="3600" kern="1200">
        <a:solidFill>
          <a:schemeClr val="tx1"/>
        </a:solidFill>
        <a:latin typeface="Times New Roman" pitchFamily="18" charset="0"/>
        <a:ea typeface="+mn-ea"/>
        <a:cs typeface="+mn-cs"/>
      </a:defRPr>
    </a:lvl6pPr>
    <a:lvl7pPr marL="2743200" algn="l" defTabSz="914400" rtl="0" eaLnBrk="1" latinLnBrk="0" hangingPunct="1">
      <a:defRPr sz="3600" kern="1200">
        <a:solidFill>
          <a:schemeClr val="tx1"/>
        </a:solidFill>
        <a:latin typeface="Times New Roman" pitchFamily="18" charset="0"/>
        <a:ea typeface="+mn-ea"/>
        <a:cs typeface="+mn-cs"/>
      </a:defRPr>
    </a:lvl7pPr>
    <a:lvl8pPr marL="3200400" algn="l" defTabSz="914400" rtl="0" eaLnBrk="1" latinLnBrk="0" hangingPunct="1">
      <a:defRPr sz="3600" kern="1200">
        <a:solidFill>
          <a:schemeClr val="tx1"/>
        </a:solidFill>
        <a:latin typeface="Times New Roman" pitchFamily="18" charset="0"/>
        <a:ea typeface="+mn-ea"/>
        <a:cs typeface="+mn-cs"/>
      </a:defRPr>
    </a:lvl8pPr>
    <a:lvl9pPr marL="3657600" algn="l" defTabSz="914400" rtl="0" eaLnBrk="1" latinLnBrk="0" hangingPunct="1">
      <a:defRPr sz="36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CC"/>
    <a:srgbClr val="0000FF"/>
    <a:srgbClr val="FF0066"/>
    <a:srgbClr val="FFFF00"/>
    <a:srgbClr val="FF3300"/>
    <a:srgbClr val="FF0000"/>
    <a:srgbClr val="00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11" autoAdjust="0"/>
    <p:restoredTop sz="94660"/>
  </p:normalViewPr>
  <p:slideViewPr>
    <p:cSldViewPr>
      <p:cViewPr varScale="1">
        <p:scale>
          <a:sx n="116" d="100"/>
          <a:sy n="116" d="100"/>
        </p:scale>
        <p:origin x="-149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10353" name="Rectangle 113"/>
          <p:cNvSpPr>
            <a:spLocks noGrp="1" noChangeArrowheads="1"/>
          </p:cNvSpPr>
          <p:nvPr>
            <p:ph type="ctrTitle" sz="quarter"/>
          </p:nvPr>
        </p:nvSpPr>
        <p:spPr>
          <a:xfrm>
            <a:off x="1905000" y="2209800"/>
            <a:ext cx="6858000" cy="1143000"/>
          </a:xfrm>
        </p:spPr>
        <p:txBody>
          <a:bodyPr/>
          <a:lstStyle>
            <a:lvl1pPr>
              <a:defRPr/>
            </a:lvl1pPr>
          </a:lstStyle>
          <a:p>
            <a:r>
              <a:rPr lang="ru-RU"/>
              <a:t>Образец заголовка</a:t>
            </a:r>
          </a:p>
        </p:txBody>
      </p:sp>
      <p:sp>
        <p:nvSpPr>
          <p:cNvPr id="10354" name="Rectangle 114"/>
          <p:cNvSpPr>
            <a:spLocks noGrp="1" noChangeArrowheads="1"/>
          </p:cNvSpPr>
          <p:nvPr>
            <p:ph type="subTitle" sz="quarter" idx="1"/>
          </p:nvPr>
        </p:nvSpPr>
        <p:spPr>
          <a:xfrm>
            <a:off x="2438400" y="3886200"/>
            <a:ext cx="5334000" cy="1752600"/>
          </a:xfrm>
        </p:spPr>
        <p:txBody>
          <a:bodyPr/>
          <a:lstStyle>
            <a:lvl1pPr marL="0" indent="0">
              <a:buFontTx/>
              <a:buNone/>
              <a:defRPr/>
            </a:lvl1pPr>
          </a:lstStyle>
          <a:p>
            <a:r>
              <a:rPr lang="ru-RU"/>
              <a:t>Образец подзаголовка</a:t>
            </a:r>
          </a:p>
        </p:txBody>
      </p:sp>
      <p:sp>
        <p:nvSpPr>
          <p:cNvPr id="10355" name="Rectangle 115"/>
          <p:cNvSpPr>
            <a:spLocks noGrp="1" noChangeArrowheads="1"/>
          </p:cNvSpPr>
          <p:nvPr>
            <p:ph type="dt" sz="quarter" idx="2"/>
          </p:nvPr>
        </p:nvSpPr>
        <p:spPr/>
        <p:txBody>
          <a:bodyPr/>
          <a:lstStyle>
            <a:lvl1pPr>
              <a:defRPr/>
            </a:lvl1pPr>
          </a:lstStyle>
          <a:p>
            <a:endParaRPr lang="ru-RU"/>
          </a:p>
        </p:txBody>
      </p:sp>
      <p:sp>
        <p:nvSpPr>
          <p:cNvPr id="10356" name="Rectangle 116"/>
          <p:cNvSpPr>
            <a:spLocks noGrp="1" noChangeArrowheads="1"/>
          </p:cNvSpPr>
          <p:nvPr>
            <p:ph type="ftr" sz="quarter" idx="3"/>
          </p:nvPr>
        </p:nvSpPr>
        <p:spPr/>
        <p:txBody>
          <a:bodyPr/>
          <a:lstStyle>
            <a:lvl1pPr>
              <a:defRPr/>
            </a:lvl1pPr>
          </a:lstStyle>
          <a:p>
            <a:endParaRPr lang="ru-RU"/>
          </a:p>
        </p:txBody>
      </p:sp>
      <p:sp>
        <p:nvSpPr>
          <p:cNvPr id="10357" name="Rectangle 117"/>
          <p:cNvSpPr>
            <a:spLocks noGrp="1" noChangeArrowheads="1"/>
          </p:cNvSpPr>
          <p:nvPr>
            <p:ph type="sldNum" sz="quarter" idx="4"/>
          </p:nvPr>
        </p:nvSpPr>
        <p:spPr/>
        <p:txBody>
          <a:bodyPr/>
          <a:lstStyle>
            <a:lvl1pPr>
              <a:defRPr/>
            </a:lvl1pPr>
          </a:lstStyle>
          <a:p>
            <a:fld id="{1E5679CB-708D-4425-AF30-7F031649165A}" type="slidenum">
              <a:rPr lang="ru-RU"/>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0353"/>
                                        </p:tgtEl>
                                        <p:attrNameLst>
                                          <p:attrName>style.visibility</p:attrName>
                                        </p:attrNameLst>
                                      </p:cBhvr>
                                      <p:to>
                                        <p:strVal val="visible"/>
                                      </p:to>
                                    </p:set>
                                    <p:animEffect transition="in" filter="fade">
                                      <p:cBhvr>
                                        <p:cTn id="7" dur="600">
                                          <p:stCondLst>
                                            <p:cond delay="0"/>
                                          </p:stCondLst>
                                        </p:cTn>
                                        <p:tgtEl>
                                          <p:spTgt spid="10353"/>
                                        </p:tgtEl>
                                      </p:cBhvr>
                                    </p:animEffect>
                                    <p:anim calcmode="lin" valueType="num">
                                      <p:cBhvr>
                                        <p:cTn id="8" dur="600" fill="hold">
                                          <p:stCondLst>
                                            <p:cond delay="0"/>
                                          </p:stCondLst>
                                        </p:cTn>
                                        <p:tgtEl>
                                          <p:spTgt spid="10353"/>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0353"/>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0353"/>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0354">
                                            <p:txEl>
                                              <p:pRg st="0" end="0"/>
                                            </p:txEl>
                                          </p:spTgt>
                                        </p:tgtEl>
                                        <p:attrNameLst>
                                          <p:attrName>style.visibility</p:attrName>
                                        </p:attrNameLst>
                                      </p:cBhvr>
                                      <p:to>
                                        <p:strVal val="visible"/>
                                      </p:to>
                                    </p:set>
                                    <p:animEffect transition="in" filter="slide(fromBottom)">
                                      <p:cBhvr>
                                        <p:cTn id="15" dur="500">
                                          <p:stCondLst>
                                            <p:cond delay="0"/>
                                          </p:stCondLst>
                                        </p:cTn>
                                        <p:tgtEl>
                                          <p:spTgt spid="103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53" grpId="0"/>
      <p:bldP spid="10354" grpId="0" build="p">
        <p:tmplLst>
          <p:tmpl lvl="1">
            <p:tnLst>
              <p:par>
                <p:cTn presetID="12" presetClass="entr" presetSubtype="4" fill="hold" nodeType="clickEffect">
                  <p:stCondLst>
                    <p:cond delay="0"/>
                  </p:stCondLst>
                  <p:childTnLst>
                    <p:set>
                      <p:cBhvr>
                        <p:cTn dur="1" fill="hold">
                          <p:stCondLst>
                            <p:cond delay="0"/>
                          </p:stCondLst>
                        </p:cTn>
                        <p:tgtEl>
                          <p:spTgt spid="10354"/>
                        </p:tgtEl>
                        <p:attrNameLst>
                          <p:attrName>style.visibility</p:attrName>
                        </p:attrNameLst>
                      </p:cBhvr>
                      <p:to>
                        <p:strVal val="visible"/>
                      </p:to>
                    </p:set>
                    <p:animEffect transition="in" filter="slide(fromBottom)">
                      <p:cBhvr>
                        <p:cTn dur="500">
                          <p:stCondLst>
                            <p:cond delay="0"/>
                          </p:stCondLst>
                        </p:cTn>
                        <p:tgtEl>
                          <p:spTgt spid="10354"/>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1596FEF-D629-4893-AC45-BF965A2D2A7B}"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3498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4213" y="609600"/>
            <a:ext cx="5678487" cy="53498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853D30E-A4E1-4AF0-A876-A237273A3D2E}" type="slidenum">
              <a:rPr lang="ru-RU"/>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609600"/>
            <a:ext cx="76200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4213" y="1844675"/>
            <a:ext cx="77724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84213" y="3978275"/>
            <a:ext cx="77724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685800" y="6248400"/>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8400"/>
            <a:ext cx="1905000" cy="457200"/>
          </a:xfrm>
        </p:spPr>
        <p:txBody>
          <a:bodyPr/>
          <a:lstStyle>
            <a:lvl1pPr>
              <a:defRPr/>
            </a:lvl1pPr>
          </a:lstStyle>
          <a:p>
            <a:fld id="{28F5C68B-CB7A-49D4-B874-72DAFCFC5B76}"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reserve="1">
  <p:cSld name="Заголовок и два объекта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609600"/>
            <a:ext cx="76200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684213" y="1844675"/>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6613" y="1844675"/>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684213" y="3978275"/>
            <a:ext cx="77724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685800" y="6248400"/>
            <a:ext cx="1905000" cy="457200"/>
          </a:xfrm>
        </p:spPr>
        <p:txBody>
          <a:bodyPr/>
          <a:lstStyle>
            <a:lvl1pPr>
              <a:defRPr/>
            </a:lvl1pPr>
          </a:lstStyle>
          <a:p>
            <a:endParaRPr lang="ru-RU"/>
          </a:p>
        </p:txBody>
      </p:sp>
      <p:sp>
        <p:nvSpPr>
          <p:cNvPr id="7" name="Нижний колонтитул 6"/>
          <p:cNvSpPr>
            <a:spLocks noGrp="1"/>
          </p:cNvSpPr>
          <p:nvPr>
            <p:ph type="ftr" sz="quarter" idx="11"/>
          </p:nvPr>
        </p:nvSpPr>
        <p:spPr>
          <a:xfrm>
            <a:off x="3124200" y="6248400"/>
            <a:ext cx="2895600" cy="457200"/>
          </a:xfrm>
        </p:spPr>
        <p:txBody>
          <a:bodyPr/>
          <a:lstStyle>
            <a:lvl1pPr>
              <a:defRPr/>
            </a:lvl1pPr>
          </a:lstStyle>
          <a:p>
            <a:endParaRPr lang="ru-RU"/>
          </a:p>
        </p:txBody>
      </p:sp>
      <p:sp>
        <p:nvSpPr>
          <p:cNvPr id="8" name="Номер слайда 7"/>
          <p:cNvSpPr>
            <a:spLocks noGrp="1"/>
          </p:cNvSpPr>
          <p:nvPr>
            <p:ph type="sldNum" sz="quarter" idx="12"/>
          </p:nvPr>
        </p:nvSpPr>
        <p:spPr>
          <a:xfrm>
            <a:off x="6553200" y="6248400"/>
            <a:ext cx="1905000" cy="457200"/>
          </a:xfrm>
        </p:spPr>
        <p:txBody>
          <a:bodyPr/>
          <a:lstStyle>
            <a:lvl1pPr>
              <a:defRPr/>
            </a:lvl1pPr>
          </a:lstStyle>
          <a:p>
            <a:fld id="{14CBD833-E003-4E68-A1F8-67A63B6EFB2E}"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5612B15E-CF69-4026-AEEA-CF7C3193B35D}"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7DD7F30-A45C-45DC-BCC5-1B35E746DFE4}"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4213" y="18446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6613" y="18446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43282DB0-AB37-4085-8D3A-7FD37D35B7D8}"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397B3368-A527-4CCD-85AA-CB38841DDA6E}"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5FFB9DD2-7A19-4B98-AE5C-285CDA1012C1}"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26143905-F4A2-4B7B-8955-4A507EBD27D7}"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11987B9F-BD15-43D7-B19D-CFF82517DF28}"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96566153-05DB-4191-9969-6FF28DFF83E3}"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1406" name="Group 382"/>
          <p:cNvGrpSpPr>
            <a:grpSpLocks/>
          </p:cNvGrpSpPr>
          <p:nvPr/>
        </p:nvGrpSpPr>
        <p:grpSpPr bwMode="auto">
          <a:xfrm>
            <a:off x="-254000" y="-50800"/>
            <a:ext cx="9518650" cy="7229475"/>
            <a:chOff x="-160" y="-32"/>
            <a:chExt cx="5996" cy="4554"/>
          </a:xfrm>
        </p:grpSpPr>
        <p:grpSp>
          <p:nvGrpSpPr>
            <p:cNvPr id="1405" name="Group 381"/>
            <p:cNvGrpSpPr>
              <a:grpSpLocks/>
            </p:cNvGrpSpPr>
            <p:nvPr userDrawn="1"/>
          </p:nvGrpSpPr>
          <p:grpSpPr bwMode="auto">
            <a:xfrm>
              <a:off x="-160" y="-32"/>
              <a:ext cx="5996" cy="4554"/>
              <a:chOff x="-160" y="-32"/>
              <a:chExt cx="5996" cy="4554"/>
            </a:xfrm>
          </p:grpSpPr>
          <p:sp>
            <p:nvSpPr>
              <p:cNvPr id="1324" name="Freeform 300"/>
              <p:cNvSpPr>
                <a:spLocks/>
              </p:cNvSpPr>
              <p:nvPr userDrawn="1"/>
            </p:nvSpPr>
            <p:spPr bwMode="hidden">
              <a:xfrm>
                <a:off x="3316" y="2973"/>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p:spPr>
            <p:txBody>
              <a:bodyPr wrap="none" anchor="ctr"/>
              <a:lstStyle/>
              <a:p>
                <a:endParaRPr lang="ru-RU"/>
              </a:p>
            </p:txBody>
          </p:sp>
          <p:sp>
            <p:nvSpPr>
              <p:cNvPr id="1325" name="Freeform 301"/>
              <p:cNvSpPr>
                <a:spLocks/>
              </p:cNvSpPr>
              <p:nvPr userDrawn="1"/>
            </p:nvSpPr>
            <p:spPr bwMode="hidden">
              <a:xfrm>
                <a:off x="2202" y="2569"/>
                <a:ext cx="987" cy="743"/>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p:spPr>
            <p:txBody>
              <a:bodyPr wrap="none" anchor="ctr"/>
              <a:lstStyle/>
              <a:p>
                <a:endParaRPr lang="ru-RU"/>
              </a:p>
            </p:txBody>
          </p:sp>
          <p:sp>
            <p:nvSpPr>
              <p:cNvPr id="1326" name="Freeform 302"/>
              <p:cNvSpPr>
                <a:spLocks/>
              </p:cNvSpPr>
              <p:nvPr userDrawn="1"/>
            </p:nvSpPr>
            <p:spPr bwMode="hidden">
              <a:xfrm>
                <a:off x="2290" y="3030"/>
                <a:ext cx="650" cy="648"/>
              </a:xfrm>
              <a:custGeom>
                <a:avLst/>
                <a:gdLst/>
                <a:ahLst/>
                <a:cxnLst>
                  <a:cxn ang="0">
                    <a:pos x="468" y="114"/>
                  </a:cxn>
                  <a:cxn ang="0">
                    <a:pos x="621" y="453"/>
                  </a:cxn>
                  <a:cxn ang="0">
                    <a:pos x="522" y="495"/>
                  </a:cxn>
                  <a:cxn ang="0">
                    <a:pos x="105" y="519"/>
                  </a:cxn>
                  <a:cxn ang="0">
                    <a:pos x="30" y="450"/>
                  </a:cxn>
                  <a:cxn ang="0">
                    <a:pos x="231" y="84"/>
                  </a:cxn>
                  <a:cxn ang="0">
                    <a:pos x="468" y="114"/>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p:spPr>
            <p:txBody>
              <a:bodyPr wrap="none" anchor="ctr"/>
              <a:lstStyle/>
              <a:p>
                <a:endParaRPr lang="ru-RU"/>
              </a:p>
            </p:txBody>
          </p:sp>
          <p:sp>
            <p:nvSpPr>
              <p:cNvPr id="1327" name="Freeform 303"/>
              <p:cNvSpPr>
                <a:spLocks/>
              </p:cNvSpPr>
              <p:nvPr userDrawn="1"/>
            </p:nvSpPr>
            <p:spPr bwMode="hidden">
              <a:xfrm>
                <a:off x="2611" y="3541"/>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p:spPr>
            <p:txBody>
              <a:bodyPr wrap="none" anchor="ctr"/>
              <a:lstStyle/>
              <a:p>
                <a:endParaRPr lang="ru-RU"/>
              </a:p>
            </p:txBody>
          </p:sp>
          <p:sp>
            <p:nvSpPr>
              <p:cNvPr id="1328" name="Freeform 304"/>
              <p:cNvSpPr>
                <a:spLocks/>
              </p:cNvSpPr>
              <p:nvPr userDrawn="1"/>
            </p:nvSpPr>
            <p:spPr bwMode="hidden">
              <a:xfrm>
                <a:off x="3982" y="1813"/>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p:spPr>
            <p:txBody>
              <a:bodyPr wrap="none" anchor="ctr"/>
              <a:lstStyle/>
              <a:p>
                <a:endParaRPr lang="ru-RU"/>
              </a:p>
            </p:txBody>
          </p:sp>
          <p:sp>
            <p:nvSpPr>
              <p:cNvPr id="1329" name="Freeform 305"/>
              <p:cNvSpPr>
                <a:spLocks/>
              </p:cNvSpPr>
              <p:nvPr userDrawn="1"/>
            </p:nvSpPr>
            <p:spPr bwMode="hidden">
              <a:xfrm>
                <a:off x="3091" y="2046"/>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p:spPr>
            <p:txBody>
              <a:bodyPr wrap="none" anchor="ctr"/>
              <a:lstStyle/>
              <a:p>
                <a:endParaRPr lang="ru-RU"/>
              </a:p>
            </p:txBody>
          </p:sp>
          <p:sp>
            <p:nvSpPr>
              <p:cNvPr id="1330" name="Freeform 306"/>
              <p:cNvSpPr>
                <a:spLocks/>
              </p:cNvSpPr>
              <p:nvPr userDrawn="1"/>
            </p:nvSpPr>
            <p:spPr bwMode="hidden">
              <a:xfrm rot="3318475">
                <a:off x="2256" y="1877"/>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p:spPr>
            <p:txBody>
              <a:bodyPr wrap="none" anchor="ctr"/>
              <a:lstStyle/>
              <a:p>
                <a:endParaRPr lang="ru-RU"/>
              </a:p>
            </p:txBody>
          </p:sp>
          <p:sp>
            <p:nvSpPr>
              <p:cNvPr id="1331" name="Freeform 307"/>
              <p:cNvSpPr>
                <a:spLocks/>
              </p:cNvSpPr>
              <p:nvPr userDrawn="1"/>
            </p:nvSpPr>
            <p:spPr bwMode="hidden">
              <a:xfrm rot="20976686" flipH="1">
                <a:off x="2958" y="3365"/>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332" name="Freeform 308"/>
              <p:cNvSpPr>
                <a:spLocks/>
              </p:cNvSpPr>
              <p:nvPr userDrawn="1"/>
            </p:nvSpPr>
            <p:spPr bwMode="hidden">
              <a:xfrm>
                <a:off x="1823" y="2983"/>
                <a:ext cx="866" cy="795"/>
              </a:xfrm>
              <a:custGeom>
                <a:avLst/>
                <a:gdLst/>
                <a:ahLst/>
                <a:cxnLst>
                  <a:cxn ang="0">
                    <a:pos x="17" y="180"/>
                  </a:cxn>
                  <a:cxn ang="0">
                    <a:pos x="284" y="720"/>
                  </a:cxn>
                  <a:cxn ang="0">
                    <a:pos x="380" y="687"/>
                  </a:cxn>
                  <a:cxn ang="0">
                    <a:pos x="647" y="249"/>
                  </a:cxn>
                  <a:cxn ang="0">
                    <a:pos x="716" y="138"/>
                  </a:cxn>
                  <a:cxn ang="0">
                    <a:pos x="182" y="0"/>
                  </a:cxn>
                  <a:cxn ang="0">
                    <a:pos x="17" y="180"/>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p:spPr>
            <p:txBody>
              <a:bodyPr wrap="none" anchor="ctr"/>
              <a:lstStyle/>
              <a:p>
                <a:endParaRPr lang="ru-RU"/>
              </a:p>
            </p:txBody>
          </p:sp>
          <p:sp>
            <p:nvSpPr>
              <p:cNvPr id="1333" name="Freeform 309"/>
              <p:cNvSpPr>
                <a:spLocks/>
              </p:cNvSpPr>
              <p:nvPr userDrawn="1"/>
            </p:nvSpPr>
            <p:spPr bwMode="hidden">
              <a:xfrm rot="16244410" flipH="1">
                <a:off x="3617" y="3734"/>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334" name="Freeform 310"/>
              <p:cNvSpPr>
                <a:spLocks/>
              </p:cNvSpPr>
              <p:nvPr userDrawn="1"/>
            </p:nvSpPr>
            <p:spPr bwMode="hidden">
              <a:xfrm rot="6018034">
                <a:off x="1968" y="3558"/>
                <a:ext cx="802" cy="706"/>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p:spPr>
            <p:txBody>
              <a:bodyPr wrap="none" anchor="ctr"/>
              <a:lstStyle/>
              <a:p>
                <a:endParaRPr lang="ru-RU"/>
              </a:p>
            </p:txBody>
          </p:sp>
          <p:sp>
            <p:nvSpPr>
              <p:cNvPr id="1335" name="Freeform 311"/>
              <p:cNvSpPr>
                <a:spLocks/>
              </p:cNvSpPr>
              <p:nvPr userDrawn="1"/>
            </p:nvSpPr>
            <p:spPr bwMode="hidden">
              <a:xfrm rot="6284068">
                <a:off x="3402" y="3049"/>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36" name="Freeform 312"/>
              <p:cNvSpPr>
                <a:spLocks/>
              </p:cNvSpPr>
              <p:nvPr userDrawn="1"/>
            </p:nvSpPr>
            <p:spPr bwMode="hidden">
              <a:xfrm rot="19272242" flipV="1">
                <a:off x="3190" y="2247"/>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37" name="Freeform 313"/>
              <p:cNvSpPr>
                <a:spLocks/>
              </p:cNvSpPr>
              <p:nvPr userDrawn="1"/>
            </p:nvSpPr>
            <p:spPr bwMode="hidden">
              <a:xfrm rot="563450" flipH="1">
                <a:off x="1798" y="2341"/>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p:spPr>
            <p:txBody>
              <a:bodyPr wrap="none" anchor="ctr"/>
              <a:lstStyle/>
              <a:p>
                <a:endParaRPr lang="ru-RU"/>
              </a:p>
            </p:txBody>
          </p:sp>
          <p:sp>
            <p:nvSpPr>
              <p:cNvPr id="1338" name="Freeform 314"/>
              <p:cNvSpPr>
                <a:spLocks/>
              </p:cNvSpPr>
              <p:nvPr userDrawn="1"/>
            </p:nvSpPr>
            <p:spPr bwMode="hidden">
              <a:xfrm>
                <a:off x="1229" y="2713"/>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p:spPr>
            <p:txBody>
              <a:bodyPr wrap="none" anchor="ctr"/>
              <a:lstStyle/>
              <a:p>
                <a:endParaRPr lang="ru-RU"/>
              </a:p>
            </p:txBody>
          </p:sp>
          <p:sp>
            <p:nvSpPr>
              <p:cNvPr id="1339" name="Freeform 315"/>
              <p:cNvSpPr>
                <a:spLocks/>
              </p:cNvSpPr>
              <p:nvPr userDrawn="1"/>
            </p:nvSpPr>
            <p:spPr bwMode="hidden">
              <a:xfrm>
                <a:off x="115" y="2561"/>
                <a:ext cx="987" cy="743"/>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p:spPr>
            <p:txBody>
              <a:bodyPr wrap="none" anchor="ctr"/>
              <a:lstStyle/>
              <a:p>
                <a:endParaRPr lang="ru-RU"/>
              </a:p>
            </p:txBody>
          </p:sp>
          <p:sp>
            <p:nvSpPr>
              <p:cNvPr id="1340" name="Freeform 316"/>
              <p:cNvSpPr>
                <a:spLocks/>
              </p:cNvSpPr>
              <p:nvPr userDrawn="1"/>
            </p:nvSpPr>
            <p:spPr bwMode="hidden">
              <a:xfrm>
                <a:off x="155" y="2986"/>
                <a:ext cx="650" cy="648"/>
              </a:xfrm>
              <a:custGeom>
                <a:avLst/>
                <a:gdLst/>
                <a:ahLst/>
                <a:cxnLst>
                  <a:cxn ang="0">
                    <a:pos x="468" y="114"/>
                  </a:cxn>
                  <a:cxn ang="0">
                    <a:pos x="621" y="453"/>
                  </a:cxn>
                  <a:cxn ang="0">
                    <a:pos x="522" y="495"/>
                  </a:cxn>
                  <a:cxn ang="0">
                    <a:pos x="105" y="519"/>
                  </a:cxn>
                  <a:cxn ang="0">
                    <a:pos x="30" y="450"/>
                  </a:cxn>
                  <a:cxn ang="0">
                    <a:pos x="231" y="84"/>
                  </a:cxn>
                  <a:cxn ang="0">
                    <a:pos x="468" y="114"/>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p:spPr>
            <p:txBody>
              <a:bodyPr wrap="none" anchor="ctr"/>
              <a:lstStyle/>
              <a:p>
                <a:endParaRPr lang="ru-RU"/>
              </a:p>
            </p:txBody>
          </p:sp>
          <p:sp>
            <p:nvSpPr>
              <p:cNvPr id="1341" name="Freeform 317"/>
              <p:cNvSpPr>
                <a:spLocks/>
              </p:cNvSpPr>
              <p:nvPr userDrawn="1"/>
            </p:nvSpPr>
            <p:spPr bwMode="hidden">
              <a:xfrm rot="-2130091">
                <a:off x="740" y="3725"/>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p:spPr>
            <p:txBody>
              <a:bodyPr wrap="none" anchor="ctr"/>
              <a:lstStyle/>
              <a:p>
                <a:endParaRPr lang="ru-RU"/>
              </a:p>
            </p:txBody>
          </p:sp>
          <p:sp>
            <p:nvSpPr>
              <p:cNvPr id="1342" name="Freeform 318"/>
              <p:cNvSpPr>
                <a:spLocks/>
              </p:cNvSpPr>
              <p:nvPr userDrawn="1"/>
            </p:nvSpPr>
            <p:spPr bwMode="hidden">
              <a:xfrm>
                <a:off x="1823" y="1937"/>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p:spPr>
            <p:txBody>
              <a:bodyPr wrap="none" anchor="ctr"/>
              <a:lstStyle/>
              <a:p>
                <a:endParaRPr lang="ru-RU"/>
              </a:p>
            </p:txBody>
          </p:sp>
          <p:sp>
            <p:nvSpPr>
              <p:cNvPr id="1343" name="Freeform 319"/>
              <p:cNvSpPr>
                <a:spLocks/>
              </p:cNvSpPr>
              <p:nvPr userDrawn="1"/>
            </p:nvSpPr>
            <p:spPr bwMode="hidden">
              <a:xfrm>
                <a:off x="1004" y="2038"/>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p:spPr>
            <p:txBody>
              <a:bodyPr wrap="none" anchor="ctr"/>
              <a:lstStyle/>
              <a:p>
                <a:endParaRPr lang="ru-RU"/>
              </a:p>
            </p:txBody>
          </p:sp>
          <p:sp>
            <p:nvSpPr>
              <p:cNvPr id="1344" name="Freeform 320"/>
              <p:cNvSpPr>
                <a:spLocks/>
              </p:cNvSpPr>
              <p:nvPr userDrawn="1"/>
            </p:nvSpPr>
            <p:spPr bwMode="hidden">
              <a:xfrm rot="3318475">
                <a:off x="-71" y="1989"/>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p:spPr>
            <p:txBody>
              <a:bodyPr wrap="none" anchor="ctr"/>
              <a:lstStyle/>
              <a:p>
                <a:endParaRPr lang="ru-RU"/>
              </a:p>
            </p:txBody>
          </p:sp>
          <p:sp>
            <p:nvSpPr>
              <p:cNvPr id="1345" name="Freeform 321"/>
              <p:cNvSpPr>
                <a:spLocks/>
              </p:cNvSpPr>
              <p:nvPr userDrawn="1"/>
            </p:nvSpPr>
            <p:spPr bwMode="hidden">
              <a:xfrm rot="20976686" flipH="1">
                <a:off x="871" y="3357"/>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346" name="Freeform 322"/>
              <p:cNvSpPr>
                <a:spLocks/>
              </p:cNvSpPr>
              <p:nvPr userDrawn="1"/>
            </p:nvSpPr>
            <p:spPr bwMode="hidden">
              <a:xfrm>
                <a:off x="-12" y="2939"/>
                <a:ext cx="866" cy="795"/>
              </a:xfrm>
              <a:custGeom>
                <a:avLst/>
                <a:gdLst/>
                <a:ahLst/>
                <a:cxnLst>
                  <a:cxn ang="0">
                    <a:pos x="17" y="180"/>
                  </a:cxn>
                  <a:cxn ang="0">
                    <a:pos x="284" y="720"/>
                  </a:cxn>
                  <a:cxn ang="0">
                    <a:pos x="380" y="687"/>
                  </a:cxn>
                  <a:cxn ang="0">
                    <a:pos x="647" y="249"/>
                  </a:cxn>
                  <a:cxn ang="0">
                    <a:pos x="716" y="138"/>
                  </a:cxn>
                  <a:cxn ang="0">
                    <a:pos x="182" y="0"/>
                  </a:cxn>
                  <a:cxn ang="0">
                    <a:pos x="17" y="180"/>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p:spPr>
            <p:txBody>
              <a:bodyPr wrap="none" anchor="ctr"/>
              <a:lstStyle/>
              <a:p>
                <a:endParaRPr lang="ru-RU"/>
              </a:p>
            </p:txBody>
          </p:sp>
          <p:sp>
            <p:nvSpPr>
              <p:cNvPr id="1347" name="Freeform 323"/>
              <p:cNvSpPr>
                <a:spLocks/>
              </p:cNvSpPr>
              <p:nvPr userDrawn="1"/>
            </p:nvSpPr>
            <p:spPr bwMode="hidden">
              <a:xfrm rot="16244410" flipH="1">
                <a:off x="1518" y="3710"/>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348" name="Freeform 324"/>
              <p:cNvSpPr>
                <a:spLocks/>
              </p:cNvSpPr>
              <p:nvPr userDrawn="1"/>
            </p:nvSpPr>
            <p:spPr bwMode="hidden">
              <a:xfrm rot="5508134">
                <a:off x="-23" y="3503"/>
                <a:ext cx="802" cy="706"/>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p:spPr>
            <p:txBody>
              <a:bodyPr wrap="none" anchor="ctr"/>
              <a:lstStyle/>
              <a:p>
                <a:endParaRPr lang="ru-RU"/>
              </a:p>
            </p:txBody>
          </p:sp>
          <p:sp>
            <p:nvSpPr>
              <p:cNvPr id="1349" name="Freeform 325"/>
              <p:cNvSpPr>
                <a:spLocks/>
              </p:cNvSpPr>
              <p:nvPr userDrawn="1"/>
            </p:nvSpPr>
            <p:spPr bwMode="hidden">
              <a:xfrm rot="6284068">
                <a:off x="1171" y="2885"/>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50" name="Freeform 326"/>
              <p:cNvSpPr>
                <a:spLocks/>
              </p:cNvSpPr>
              <p:nvPr userDrawn="1"/>
            </p:nvSpPr>
            <p:spPr bwMode="hidden">
              <a:xfrm rot="19272242" flipV="1">
                <a:off x="947" y="2023"/>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51" name="Freeform 327"/>
              <p:cNvSpPr>
                <a:spLocks/>
              </p:cNvSpPr>
              <p:nvPr userDrawn="1"/>
            </p:nvSpPr>
            <p:spPr bwMode="hidden">
              <a:xfrm rot="563450" flipH="1">
                <a:off x="503" y="2201"/>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p:spPr>
            <p:txBody>
              <a:bodyPr wrap="none" anchor="ctr"/>
              <a:lstStyle/>
              <a:p>
                <a:endParaRPr lang="ru-RU"/>
              </a:p>
            </p:txBody>
          </p:sp>
          <p:sp>
            <p:nvSpPr>
              <p:cNvPr id="1352" name="Freeform 328"/>
              <p:cNvSpPr>
                <a:spLocks/>
              </p:cNvSpPr>
              <p:nvPr userDrawn="1"/>
            </p:nvSpPr>
            <p:spPr bwMode="hidden">
              <a:xfrm>
                <a:off x="1212" y="853"/>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p:spPr>
            <p:txBody>
              <a:bodyPr wrap="none" anchor="ctr"/>
              <a:lstStyle/>
              <a:p>
                <a:endParaRPr lang="ru-RU"/>
              </a:p>
            </p:txBody>
          </p:sp>
          <p:sp>
            <p:nvSpPr>
              <p:cNvPr id="1353" name="Freeform 329"/>
              <p:cNvSpPr>
                <a:spLocks/>
              </p:cNvSpPr>
              <p:nvPr userDrawn="1"/>
            </p:nvSpPr>
            <p:spPr bwMode="hidden">
              <a:xfrm>
                <a:off x="98" y="449"/>
                <a:ext cx="987" cy="743"/>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p:spPr>
            <p:txBody>
              <a:bodyPr wrap="none" anchor="ctr"/>
              <a:lstStyle/>
              <a:p>
                <a:endParaRPr lang="ru-RU"/>
              </a:p>
            </p:txBody>
          </p:sp>
          <p:sp>
            <p:nvSpPr>
              <p:cNvPr id="1354" name="Freeform 330"/>
              <p:cNvSpPr>
                <a:spLocks/>
              </p:cNvSpPr>
              <p:nvPr userDrawn="1"/>
            </p:nvSpPr>
            <p:spPr bwMode="hidden">
              <a:xfrm>
                <a:off x="-18" y="1102"/>
                <a:ext cx="650" cy="648"/>
              </a:xfrm>
              <a:custGeom>
                <a:avLst/>
                <a:gdLst/>
                <a:ahLst/>
                <a:cxnLst>
                  <a:cxn ang="0">
                    <a:pos x="468" y="114"/>
                  </a:cxn>
                  <a:cxn ang="0">
                    <a:pos x="621" y="453"/>
                  </a:cxn>
                  <a:cxn ang="0">
                    <a:pos x="522" y="495"/>
                  </a:cxn>
                  <a:cxn ang="0">
                    <a:pos x="105" y="519"/>
                  </a:cxn>
                  <a:cxn ang="0">
                    <a:pos x="30" y="450"/>
                  </a:cxn>
                  <a:cxn ang="0">
                    <a:pos x="231" y="84"/>
                  </a:cxn>
                  <a:cxn ang="0">
                    <a:pos x="468" y="114"/>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p:spPr>
            <p:txBody>
              <a:bodyPr wrap="none" anchor="ctr"/>
              <a:lstStyle/>
              <a:p>
                <a:endParaRPr lang="ru-RU"/>
              </a:p>
            </p:txBody>
          </p:sp>
          <p:sp>
            <p:nvSpPr>
              <p:cNvPr id="1355" name="Freeform 331"/>
              <p:cNvSpPr>
                <a:spLocks/>
              </p:cNvSpPr>
              <p:nvPr userDrawn="1"/>
            </p:nvSpPr>
            <p:spPr bwMode="hidden">
              <a:xfrm>
                <a:off x="723" y="1613"/>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p:spPr>
            <p:txBody>
              <a:bodyPr wrap="none" anchor="ctr"/>
              <a:lstStyle/>
              <a:p>
                <a:endParaRPr lang="ru-RU"/>
              </a:p>
            </p:txBody>
          </p:sp>
          <p:sp>
            <p:nvSpPr>
              <p:cNvPr id="1356" name="Freeform 332"/>
              <p:cNvSpPr>
                <a:spLocks/>
              </p:cNvSpPr>
              <p:nvPr userDrawn="1"/>
            </p:nvSpPr>
            <p:spPr bwMode="hidden">
              <a:xfrm>
                <a:off x="1806" y="-19"/>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p:spPr>
            <p:txBody>
              <a:bodyPr wrap="none" anchor="ctr"/>
              <a:lstStyle/>
              <a:p>
                <a:endParaRPr lang="ru-RU"/>
              </a:p>
            </p:txBody>
          </p:sp>
          <p:sp>
            <p:nvSpPr>
              <p:cNvPr id="1357" name="Freeform 333"/>
              <p:cNvSpPr>
                <a:spLocks/>
              </p:cNvSpPr>
              <p:nvPr userDrawn="1"/>
            </p:nvSpPr>
            <p:spPr bwMode="hidden">
              <a:xfrm>
                <a:off x="987" y="82"/>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p:spPr>
            <p:txBody>
              <a:bodyPr wrap="none" anchor="ctr"/>
              <a:lstStyle/>
              <a:p>
                <a:endParaRPr lang="ru-RU"/>
              </a:p>
            </p:txBody>
          </p:sp>
          <p:sp>
            <p:nvSpPr>
              <p:cNvPr id="1358" name="Freeform 334"/>
              <p:cNvSpPr>
                <a:spLocks/>
              </p:cNvSpPr>
              <p:nvPr userDrawn="1"/>
            </p:nvSpPr>
            <p:spPr bwMode="hidden">
              <a:xfrm rot="3318475">
                <a:off x="188" y="-111"/>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p:spPr>
            <p:txBody>
              <a:bodyPr wrap="none" anchor="ctr"/>
              <a:lstStyle/>
              <a:p>
                <a:endParaRPr lang="ru-RU"/>
              </a:p>
            </p:txBody>
          </p:sp>
          <p:sp>
            <p:nvSpPr>
              <p:cNvPr id="1359" name="Freeform 335"/>
              <p:cNvSpPr>
                <a:spLocks/>
              </p:cNvSpPr>
              <p:nvPr userDrawn="1"/>
            </p:nvSpPr>
            <p:spPr bwMode="hidden">
              <a:xfrm rot="20976686" flipH="1">
                <a:off x="854" y="1245"/>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360" name="Freeform 336"/>
              <p:cNvSpPr>
                <a:spLocks/>
              </p:cNvSpPr>
              <p:nvPr userDrawn="1"/>
            </p:nvSpPr>
            <p:spPr bwMode="hidden">
              <a:xfrm>
                <a:off x="187" y="935"/>
                <a:ext cx="866" cy="795"/>
              </a:xfrm>
              <a:custGeom>
                <a:avLst/>
                <a:gdLst/>
                <a:ahLst/>
                <a:cxnLst>
                  <a:cxn ang="0">
                    <a:pos x="17" y="180"/>
                  </a:cxn>
                  <a:cxn ang="0">
                    <a:pos x="284" y="720"/>
                  </a:cxn>
                  <a:cxn ang="0">
                    <a:pos x="380" y="687"/>
                  </a:cxn>
                  <a:cxn ang="0">
                    <a:pos x="647" y="249"/>
                  </a:cxn>
                  <a:cxn ang="0">
                    <a:pos x="716" y="138"/>
                  </a:cxn>
                  <a:cxn ang="0">
                    <a:pos x="182" y="0"/>
                  </a:cxn>
                  <a:cxn ang="0">
                    <a:pos x="17" y="180"/>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p:spPr>
            <p:txBody>
              <a:bodyPr wrap="none" anchor="ctr"/>
              <a:lstStyle/>
              <a:p>
                <a:endParaRPr lang="ru-RU"/>
              </a:p>
            </p:txBody>
          </p:sp>
          <p:sp>
            <p:nvSpPr>
              <p:cNvPr id="1361" name="Freeform 337"/>
              <p:cNvSpPr>
                <a:spLocks/>
              </p:cNvSpPr>
              <p:nvPr userDrawn="1"/>
            </p:nvSpPr>
            <p:spPr bwMode="hidden">
              <a:xfrm rot="16244410" flipH="1">
                <a:off x="1489" y="1446"/>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362" name="Freeform 338"/>
              <p:cNvSpPr>
                <a:spLocks/>
              </p:cNvSpPr>
              <p:nvPr userDrawn="1"/>
            </p:nvSpPr>
            <p:spPr bwMode="hidden">
              <a:xfrm rot="2428453">
                <a:off x="-160" y="1667"/>
                <a:ext cx="802" cy="706"/>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p:spPr>
            <p:txBody>
              <a:bodyPr wrap="none" anchor="ctr"/>
              <a:lstStyle/>
              <a:p>
                <a:endParaRPr lang="ru-RU"/>
              </a:p>
            </p:txBody>
          </p:sp>
          <p:sp>
            <p:nvSpPr>
              <p:cNvPr id="1363" name="Freeform 339"/>
              <p:cNvSpPr>
                <a:spLocks/>
              </p:cNvSpPr>
              <p:nvPr userDrawn="1"/>
            </p:nvSpPr>
            <p:spPr bwMode="hidden">
              <a:xfrm rot="6284068">
                <a:off x="1298" y="929"/>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64" name="Freeform 340"/>
              <p:cNvSpPr>
                <a:spLocks/>
              </p:cNvSpPr>
              <p:nvPr userDrawn="1"/>
            </p:nvSpPr>
            <p:spPr bwMode="hidden">
              <a:xfrm rot="19272242" flipV="1">
                <a:off x="930" y="67"/>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65" name="Freeform 341"/>
              <p:cNvSpPr>
                <a:spLocks/>
              </p:cNvSpPr>
              <p:nvPr userDrawn="1"/>
            </p:nvSpPr>
            <p:spPr bwMode="hidden">
              <a:xfrm rot="563450" flipH="1">
                <a:off x="-18" y="221"/>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p:spPr>
            <p:txBody>
              <a:bodyPr wrap="none" anchor="ctr"/>
              <a:lstStyle/>
              <a:p>
                <a:endParaRPr lang="ru-RU"/>
              </a:p>
            </p:txBody>
          </p:sp>
          <p:sp>
            <p:nvSpPr>
              <p:cNvPr id="1366" name="Freeform 342"/>
              <p:cNvSpPr>
                <a:spLocks/>
              </p:cNvSpPr>
              <p:nvPr userDrawn="1"/>
            </p:nvSpPr>
            <p:spPr bwMode="hidden">
              <a:xfrm>
                <a:off x="3307" y="853"/>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p:spPr>
            <p:txBody>
              <a:bodyPr wrap="none" anchor="ctr"/>
              <a:lstStyle/>
              <a:p>
                <a:endParaRPr lang="ru-RU"/>
              </a:p>
            </p:txBody>
          </p:sp>
          <p:sp>
            <p:nvSpPr>
              <p:cNvPr id="1367" name="Freeform 343"/>
              <p:cNvSpPr>
                <a:spLocks/>
              </p:cNvSpPr>
              <p:nvPr userDrawn="1"/>
            </p:nvSpPr>
            <p:spPr bwMode="hidden">
              <a:xfrm>
                <a:off x="2193" y="449"/>
                <a:ext cx="987" cy="743"/>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p:spPr>
            <p:txBody>
              <a:bodyPr wrap="none" anchor="ctr"/>
              <a:lstStyle/>
              <a:p>
                <a:endParaRPr lang="ru-RU"/>
              </a:p>
            </p:txBody>
          </p:sp>
          <p:sp>
            <p:nvSpPr>
              <p:cNvPr id="1368" name="Freeform 344"/>
              <p:cNvSpPr>
                <a:spLocks/>
              </p:cNvSpPr>
              <p:nvPr userDrawn="1"/>
            </p:nvSpPr>
            <p:spPr bwMode="hidden">
              <a:xfrm>
                <a:off x="2077" y="1102"/>
                <a:ext cx="650" cy="648"/>
              </a:xfrm>
              <a:custGeom>
                <a:avLst/>
                <a:gdLst/>
                <a:ahLst/>
                <a:cxnLst>
                  <a:cxn ang="0">
                    <a:pos x="468" y="114"/>
                  </a:cxn>
                  <a:cxn ang="0">
                    <a:pos x="621" y="453"/>
                  </a:cxn>
                  <a:cxn ang="0">
                    <a:pos x="522" y="495"/>
                  </a:cxn>
                  <a:cxn ang="0">
                    <a:pos x="105" y="519"/>
                  </a:cxn>
                  <a:cxn ang="0">
                    <a:pos x="30" y="450"/>
                  </a:cxn>
                  <a:cxn ang="0">
                    <a:pos x="231" y="84"/>
                  </a:cxn>
                  <a:cxn ang="0">
                    <a:pos x="468" y="114"/>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p:spPr>
            <p:txBody>
              <a:bodyPr wrap="none" anchor="ctr"/>
              <a:lstStyle/>
              <a:p>
                <a:endParaRPr lang="ru-RU"/>
              </a:p>
            </p:txBody>
          </p:sp>
          <p:sp>
            <p:nvSpPr>
              <p:cNvPr id="1369" name="Freeform 345"/>
              <p:cNvSpPr>
                <a:spLocks/>
              </p:cNvSpPr>
              <p:nvPr userDrawn="1"/>
            </p:nvSpPr>
            <p:spPr bwMode="hidden">
              <a:xfrm>
                <a:off x="2818" y="1613"/>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p:spPr>
            <p:txBody>
              <a:bodyPr wrap="none" anchor="ctr"/>
              <a:lstStyle/>
              <a:p>
                <a:endParaRPr lang="ru-RU"/>
              </a:p>
            </p:txBody>
          </p:sp>
          <p:sp>
            <p:nvSpPr>
              <p:cNvPr id="1370" name="Freeform 346"/>
              <p:cNvSpPr>
                <a:spLocks/>
              </p:cNvSpPr>
              <p:nvPr userDrawn="1"/>
            </p:nvSpPr>
            <p:spPr bwMode="hidden">
              <a:xfrm>
                <a:off x="3901" y="-19"/>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p:spPr>
            <p:txBody>
              <a:bodyPr wrap="none" anchor="ctr"/>
              <a:lstStyle/>
              <a:p>
                <a:endParaRPr lang="ru-RU"/>
              </a:p>
            </p:txBody>
          </p:sp>
          <p:sp>
            <p:nvSpPr>
              <p:cNvPr id="1371" name="Freeform 347"/>
              <p:cNvSpPr>
                <a:spLocks/>
              </p:cNvSpPr>
              <p:nvPr userDrawn="1"/>
            </p:nvSpPr>
            <p:spPr bwMode="hidden">
              <a:xfrm>
                <a:off x="3082" y="82"/>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p:spPr>
            <p:txBody>
              <a:bodyPr wrap="none" anchor="ctr"/>
              <a:lstStyle/>
              <a:p>
                <a:endParaRPr lang="ru-RU"/>
              </a:p>
            </p:txBody>
          </p:sp>
          <p:sp>
            <p:nvSpPr>
              <p:cNvPr id="1372" name="Freeform 348"/>
              <p:cNvSpPr>
                <a:spLocks/>
              </p:cNvSpPr>
              <p:nvPr userDrawn="1"/>
            </p:nvSpPr>
            <p:spPr bwMode="hidden">
              <a:xfrm rot="3318475">
                <a:off x="2007" y="33"/>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p:spPr>
            <p:txBody>
              <a:bodyPr wrap="none" anchor="ctr"/>
              <a:lstStyle/>
              <a:p>
                <a:endParaRPr lang="ru-RU"/>
              </a:p>
            </p:txBody>
          </p:sp>
          <p:sp>
            <p:nvSpPr>
              <p:cNvPr id="1373" name="Freeform 349"/>
              <p:cNvSpPr>
                <a:spLocks/>
              </p:cNvSpPr>
              <p:nvPr userDrawn="1"/>
            </p:nvSpPr>
            <p:spPr bwMode="hidden">
              <a:xfrm rot="20976686" flipH="1">
                <a:off x="2949" y="1245"/>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374" name="Freeform 350"/>
              <p:cNvSpPr>
                <a:spLocks/>
              </p:cNvSpPr>
              <p:nvPr userDrawn="1"/>
            </p:nvSpPr>
            <p:spPr bwMode="hidden">
              <a:xfrm>
                <a:off x="1910" y="1055"/>
                <a:ext cx="866" cy="795"/>
              </a:xfrm>
              <a:custGeom>
                <a:avLst/>
                <a:gdLst/>
                <a:ahLst/>
                <a:cxnLst>
                  <a:cxn ang="0">
                    <a:pos x="17" y="180"/>
                  </a:cxn>
                  <a:cxn ang="0">
                    <a:pos x="284" y="720"/>
                  </a:cxn>
                  <a:cxn ang="0">
                    <a:pos x="380" y="687"/>
                  </a:cxn>
                  <a:cxn ang="0">
                    <a:pos x="647" y="249"/>
                  </a:cxn>
                  <a:cxn ang="0">
                    <a:pos x="716" y="138"/>
                  </a:cxn>
                  <a:cxn ang="0">
                    <a:pos x="182" y="0"/>
                  </a:cxn>
                  <a:cxn ang="0">
                    <a:pos x="17" y="180"/>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p:spPr>
            <p:txBody>
              <a:bodyPr wrap="none" anchor="ctr"/>
              <a:lstStyle/>
              <a:p>
                <a:endParaRPr lang="ru-RU"/>
              </a:p>
            </p:txBody>
          </p:sp>
          <p:sp>
            <p:nvSpPr>
              <p:cNvPr id="1375" name="Freeform 351"/>
              <p:cNvSpPr>
                <a:spLocks/>
              </p:cNvSpPr>
              <p:nvPr userDrawn="1"/>
            </p:nvSpPr>
            <p:spPr bwMode="hidden">
              <a:xfrm rot="16244410" flipH="1">
                <a:off x="3584" y="1446"/>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376" name="Freeform 352"/>
              <p:cNvSpPr>
                <a:spLocks/>
              </p:cNvSpPr>
              <p:nvPr userDrawn="1"/>
            </p:nvSpPr>
            <p:spPr bwMode="hidden">
              <a:xfrm rot="2428453">
                <a:off x="1935" y="1667"/>
                <a:ext cx="802" cy="706"/>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p:spPr>
            <p:txBody>
              <a:bodyPr wrap="none" anchor="ctr"/>
              <a:lstStyle/>
              <a:p>
                <a:endParaRPr lang="ru-RU"/>
              </a:p>
            </p:txBody>
          </p:sp>
          <p:sp>
            <p:nvSpPr>
              <p:cNvPr id="1377" name="Freeform 353"/>
              <p:cNvSpPr>
                <a:spLocks/>
              </p:cNvSpPr>
              <p:nvPr userDrawn="1"/>
            </p:nvSpPr>
            <p:spPr bwMode="hidden">
              <a:xfrm rot="6284068">
                <a:off x="3393" y="929"/>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78" name="Freeform 354"/>
              <p:cNvSpPr>
                <a:spLocks/>
              </p:cNvSpPr>
              <p:nvPr userDrawn="1"/>
            </p:nvSpPr>
            <p:spPr bwMode="hidden">
              <a:xfrm rot="19272242" flipV="1">
                <a:off x="3025" y="67"/>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79" name="Freeform 355"/>
              <p:cNvSpPr>
                <a:spLocks/>
              </p:cNvSpPr>
              <p:nvPr userDrawn="1"/>
            </p:nvSpPr>
            <p:spPr bwMode="hidden">
              <a:xfrm rot="563450" flipH="1">
                <a:off x="1849" y="221"/>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p:spPr>
            <p:txBody>
              <a:bodyPr wrap="none" anchor="ctr"/>
              <a:lstStyle/>
              <a:p>
                <a:endParaRPr lang="ru-RU"/>
              </a:p>
            </p:txBody>
          </p:sp>
          <p:sp>
            <p:nvSpPr>
              <p:cNvPr id="1380" name="Freeform 356"/>
              <p:cNvSpPr>
                <a:spLocks/>
              </p:cNvSpPr>
              <p:nvPr userDrawn="1"/>
            </p:nvSpPr>
            <p:spPr bwMode="hidden">
              <a:xfrm flipH="1">
                <a:off x="5077" y="850"/>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p:spPr>
            <p:txBody>
              <a:bodyPr wrap="none" anchor="ctr"/>
              <a:lstStyle/>
              <a:p>
                <a:endParaRPr lang="ru-RU"/>
              </a:p>
            </p:txBody>
          </p:sp>
          <p:sp>
            <p:nvSpPr>
              <p:cNvPr id="1381" name="Freeform 357"/>
              <p:cNvSpPr>
                <a:spLocks/>
              </p:cNvSpPr>
              <p:nvPr userDrawn="1"/>
            </p:nvSpPr>
            <p:spPr bwMode="hidden">
              <a:xfrm>
                <a:off x="4289" y="458"/>
                <a:ext cx="987" cy="743"/>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p:spPr>
            <p:txBody>
              <a:bodyPr wrap="none" anchor="ctr"/>
              <a:lstStyle/>
              <a:p>
                <a:endParaRPr lang="ru-RU"/>
              </a:p>
            </p:txBody>
          </p:sp>
          <p:sp>
            <p:nvSpPr>
              <p:cNvPr id="1382" name="Freeform 358"/>
              <p:cNvSpPr>
                <a:spLocks/>
              </p:cNvSpPr>
              <p:nvPr userDrawn="1"/>
            </p:nvSpPr>
            <p:spPr bwMode="hidden">
              <a:xfrm>
                <a:off x="4173" y="1111"/>
                <a:ext cx="650" cy="648"/>
              </a:xfrm>
              <a:custGeom>
                <a:avLst/>
                <a:gdLst/>
                <a:ahLst/>
                <a:cxnLst>
                  <a:cxn ang="0">
                    <a:pos x="468" y="114"/>
                  </a:cxn>
                  <a:cxn ang="0">
                    <a:pos x="621" y="453"/>
                  </a:cxn>
                  <a:cxn ang="0">
                    <a:pos x="522" y="495"/>
                  </a:cxn>
                  <a:cxn ang="0">
                    <a:pos x="105" y="519"/>
                  </a:cxn>
                  <a:cxn ang="0">
                    <a:pos x="30" y="450"/>
                  </a:cxn>
                  <a:cxn ang="0">
                    <a:pos x="231" y="84"/>
                  </a:cxn>
                  <a:cxn ang="0">
                    <a:pos x="468" y="114"/>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p:spPr>
            <p:txBody>
              <a:bodyPr wrap="none" anchor="ctr"/>
              <a:lstStyle/>
              <a:p>
                <a:endParaRPr lang="ru-RU"/>
              </a:p>
            </p:txBody>
          </p:sp>
          <p:sp>
            <p:nvSpPr>
              <p:cNvPr id="1383" name="Freeform 359"/>
              <p:cNvSpPr>
                <a:spLocks/>
              </p:cNvSpPr>
              <p:nvPr userDrawn="1"/>
            </p:nvSpPr>
            <p:spPr bwMode="hidden">
              <a:xfrm>
                <a:off x="5094" y="1562"/>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p:spPr>
            <p:txBody>
              <a:bodyPr wrap="none" anchor="ctr"/>
              <a:lstStyle/>
              <a:p>
                <a:endParaRPr lang="ru-RU"/>
              </a:p>
            </p:txBody>
          </p:sp>
          <p:sp>
            <p:nvSpPr>
              <p:cNvPr id="1384" name="Freeform 360"/>
              <p:cNvSpPr>
                <a:spLocks/>
              </p:cNvSpPr>
              <p:nvPr userDrawn="1"/>
            </p:nvSpPr>
            <p:spPr bwMode="hidden">
              <a:xfrm>
                <a:off x="4830" y="7"/>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p:spPr>
            <p:txBody>
              <a:bodyPr wrap="none" anchor="ctr"/>
              <a:lstStyle/>
              <a:p>
                <a:endParaRPr lang="ru-RU"/>
              </a:p>
            </p:txBody>
          </p:sp>
          <p:sp>
            <p:nvSpPr>
              <p:cNvPr id="1385" name="Freeform 361"/>
              <p:cNvSpPr>
                <a:spLocks/>
              </p:cNvSpPr>
              <p:nvPr userDrawn="1"/>
            </p:nvSpPr>
            <p:spPr bwMode="hidden">
              <a:xfrm rot="3318475">
                <a:off x="4139" y="-66"/>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p:spPr>
            <p:txBody>
              <a:bodyPr wrap="none" anchor="ctr"/>
              <a:lstStyle/>
              <a:p>
                <a:endParaRPr lang="ru-RU"/>
              </a:p>
            </p:txBody>
          </p:sp>
          <p:sp>
            <p:nvSpPr>
              <p:cNvPr id="1386" name="Freeform 362"/>
              <p:cNvSpPr>
                <a:spLocks/>
              </p:cNvSpPr>
              <p:nvPr userDrawn="1"/>
            </p:nvSpPr>
            <p:spPr bwMode="hidden">
              <a:xfrm rot="20976686" flipH="1">
                <a:off x="5045" y="1254"/>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387" name="Freeform 363"/>
              <p:cNvSpPr>
                <a:spLocks/>
              </p:cNvSpPr>
              <p:nvPr userDrawn="1"/>
            </p:nvSpPr>
            <p:spPr bwMode="hidden">
              <a:xfrm>
                <a:off x="4330" y="932"/>
                <a:ext cx="866" cy="795"/>
              </a:xfrm>
              <a:custGeom>
                <a:avLst/>
                <a:gdLst/>
                <a:ahLst/>
                <a:cxnLst>
                  <a:cxn ang="0">
                    <a:pos x="17" y="180"/>
                  </a:cxn>
                  <a:cxn ang="0">
                    <a:pos x="284" y="720"/>
                  </a:cxn>
                  <a:cxn ang="0">
                    <a:pos x="380" y="687"/>
                  </a:cxn>
                  <a:cxn ang="0">
                    <a:pos x="647" y="249"/>
                  </a:cxn>
                  <a:cxn ang="0">
                    <a:pos x="716" y="138"/>
                  </a:cxn>
                  <a:cxn ang="0">
                    <a:pos x="182" y="0"/>
                  </a:cxn>
                  <a:cxn ang="0">
                    <a:pos x="17" y="180"/>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p:spPr>
            <p:txBody>
              <a:bodyPr wrap="none" anchor="ctr"/>
              <a:lstStyle/>
              <a:p>
                <a:endParaRPr lang="ru-RU"/>
              </a:p>
            </p:txBody>
          </p:sp>
          <p:sp>
            <p:nvSpPr>
              <p:cNvPr id="1388" name="Freeform 364"/>
              <p:cNvSpPr>
                <a:spLocks/>
              </p:cNvSpPr>
              <p:nvPr userDrawn="1"/>
            </p:nvSpPr>
            <p:spPr bwMode="hidden">
              <a:xfrm rot="16244410" flipH="1">
                <a:off x="5174" y="3195"/>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p:spPr>
            <p:txBody>
              <a:bodyPr wrap="none" anchor="ctr"/>
              <a:lstStyle/>
              <a:p>
                <a:endParaRPr lang="ru-RU"/>
              </a:p>
            </p:txBody>
          </p:sp>
          <p:sp>
            <p:nvSpPr>
              <p:cNvPr id="1389" name="Freeform 365"/>
              <p:cNvSpPr>
                <a:spLocks/>
              </p:cNvSpPr>
              <p:nvPr userDrawn="1"/>
            </p:nvSpPr>
            <p:spPr bwMode="hidden">
              <a:xfrm rot="2428453">
                <a:off x="4163" y="1592"/>
                <a:ext cx="802" cy="706"/>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p:spPr>
            <p:txBody>
              <a:bodyPr wrap="none" anchor="ctr"/>
              <a:lstStyle/>
              <a:p>
                <a:endParaRPr lang="ru-RU"/>
              </a:p>
            </p:txBody>
          </p:sp>
          <p:sp>
            <p:nvSpPr>
              <p:cNvPr id="1390" name="Freeform 366"/>
              <p:cNvSpPr>
                <a:spLocks/>
              </p:cNvSpPr>
              <p:nvPr userDrawn="1"/>
            </p:nvSpPr>
            <p:spPr bwMode="hidden">
              <a:xfrm rot="6284068">
                <a:off x="4901" y="758"/>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91" name="Freeform 367"/>
              <p:cNvSpPr>
                <a:spLocks/>
              </p:cNvSpPr>
              <p:nvPr userDrawn="1"/>
            </p:nvSpPr>
            <p:spPr bwMode="hidden">
              <a:xfrm rot="21011466" flipV="1">
                <a:off x="5124" y="-8"/>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392" name="Freeform 368"/>
              <p:cNvSpPr>
                <a:spLocks/>
              </p:cNvSpPr>
              <p:nvPr userDrawn="1"/>
            </p:nvSpPr>
            <p:spPr bwMode="hidden">
              <a:xfrm rot="563450" flipH="1">
                <a:off x="3825" y="446"/>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p:spPr>
            <p:txBody>
              <a:bodyPr wrap="none" anchor="ctr"/>
              <a:lstStyle/>
              <a:p>
                <a:endParaRPr lang="ru-RU"/>
              </a:p>
            </p:txBody>
          </p:sp>
          <p:sp>
            <p:nvSpPr>
              <p:cNvPr id="1393" name="Freeform 369"/>
              <p:cNvSpPr>
                <a:spLocks/>
              </p:cNvSpPr>
              <p:nvPr userDrawn="1"/>
            </p:nvSpPr>
            <p:spPr bwMode="hidden">
              <a:xfrm rot="6521641">
                <a:off x="5099" y="2938"/>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p:spPr>
            <p:txBody>
              <a:bodyPr wrap="none" anchor="ctr"/>
              <a:lstStyle/>
              <a:p>
                <a:endParaRPr lang="ru-RU"/>
              </a:p>
            </p:txBody>
          </p:sp>
          <p:sp>
            <p:nvSpPr>
              <p:cNvPr id="1394" name="Freeform 370"/>
              <p:cNvSpPr>
                <a:spLocks/>
              </p:cNvSpPr>
              <p:nvPr userDrawn="1"/>
            </p:nvSpPr>
            <p:spPr bwMode="hidden">
              <a:xfrm>
                <a:off x="4289" y="2570"/>
                <a:ext cx="987" cy="743"/>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p:spPr>
            <p:txBody>
              <a:bodyPr wrap="none" anchor="ctr"/>
              <a:lstStyle/>
              <a:p>
                <a:endParaRPr lang="ru-RU"/>
              </a:p>
            </p:txBody>
          </p:sp>
          <p:sp>
            <p:nvSpPr>
              <p:cNvPr id="1395" name="Freeform 371"/>
              <p:cNvSpPr>
                <a:spLocks/>
              </p:cNvSpPr>
              <p:nvPr userDrawn="1"/>
            </p:nvSpPr>
            <p:spPr bwMode="hidden">
              <a:xfrm>
                <a:off x="4173" y="3223"/>
                <a:ext cx="650" cy="648"/>
              </a:xfrm>
              <a:custGeom>
                <a:avLst/>
                <a:gdLst/>
                <a:ahLst/>
                <a:cxnLst>
                  <a:cxn ang="0">
                    <a:pos x="468" y="114"/>
                  </a:cxn>
                  <a:cxn ang="0">
                    <a:pos x="621" y="453"/>
                  </a:cxn>
                  <a:cxn ang="0">
                    <a:pos x="522" y="495"/>
                  </a:cxn>
                  <a:cxn ang="0">
                    <a:pos x="105" y="519"/>
                  </a:cxn>
                  <a:cxn ang="0">
                    <a:pos x="30" y="450"/>
                  </a:cxn>
                  <a:cxn ang="0">
                    <a:pos x="231" y="84"/>
                  </a:cxn>
                  <a:cxn ang="0">
                    <a:pos x="468" y="114"/>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p:spPr>
            <p:txBody>
              <a:bodyPr wrap="none" anchor="ctr"/>
              <a:lstStyle/>
              <a:p>
                <a:endParaRPr lang="ru-RU"/>
              </a:p>
            </p:txBody>
          </p:sp>
          <p:sp>
            <p:nvSpPr>
              <p:cNvPr id="1396" name="Freeform 372"/>
              <p:cNvSpPr>
                <a:spLocks/>
              </p:cNvSpPr>
              <p:nvPr userDrawn="1"/>
            </p:nvSpPr>
            <p:spPr bwMode="hidden">
              <a:xfrm rot="5844778">
                <a:off x="5046" y="3593"/>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p:spPr>
            <p:txBody>
              <a:bodyPr wrap="none" anchor="ctr"/>
              <a:lstStyle/>
              <a:p>
                <a:endParaRPr lang="ru-RU"/>
              </a:p>
            </p:txBody>
          </p:sp>
          <p:sp>
            <p:nvSpPr>
              <p:cNvPr id="1397" name="Freeform 373"/>
              <p:cNvSpPr>
                <a:spLocks/>
              </p:cNvSpPr>
              <p:nvPr userDrawn="1"/>
            </p:nvSpPr>
            <p:spPr bwMode="hidden">
              <a:xfrm>
                <a:off x="4854" y="2023"/>
                <a:ext cx="687" cy="609"/>
              </a:xfrm>
              <a:custGeom>
                <a:avLst/>
                <a:gdLst/>
                <a:ahLst/>
                <a:cxnLst>
                  <a:cxn ang="0">
                    <a:pos x="144" y="45"/>
                  </a:cxn>
                  <a:cxn ang="0">
                    <a:pos x="546" y="9"/>
                  </a:cxn>
                  <a:cxn ang="0">
                    <a:pos x="582" y="99"/>
                  </a:cxn>
                  <a:cxn ang="0">
                    <a:pos x="123" y="462"/>
                  </a:cxn>
                  <a:cxn ang="0">
                    <a:pos x="27" y="438"/>
                  </a:cxn>
                  <a:cxn ang="0">
                    <a:pos x="12" y="210"/>
                  </a:cxn>
                  <a:cxn ang="0">
                    <a:pos x="144" y="45"/>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p:spPr>
            <p:txBody>
              <a:bodyPr wrap="none" anchor="ctr"/>
              <a:lstStyle/>
              <a:p>
                <a:endParaRPr lang="ru-RU"/>
              </a:p>
            </p:txBody>
          </p:sp>
          <p:sp>
            <p:nvSpPr>
              <p:cNvPr id="1398" name="Freeform 374"/>
              <p:cNvSpPr>
                <a:spLocks/>
              </p:cNvSpPr>
              <p:nvPr userDrawn="1"/>
            </p:nvSpPr>
            <p:spPr bwMode="hidden">
              <a:xfrm rot="3318475">
                <a:off x="4103" y="1998"/>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p:spPr>
            <p:txBody>
              <a:bodyPr wrap="none" anchor="ctr"/>
              <a:lstStyle/>
              <a:p>
                <a:endParaRPr lang="ru-RU"/>
              </a:p>
            </p:txBody>
          </p:sp>
          <p:sp>
            <p:nvSpPr>
              <p:cNvPr id="1399" name="Freeform 375"/>
              <p:cNvSpPr>
                <a:spLocks/>
              </p:cNvSpPr>
              <p:nvPr userDrawn="1"/>
            </p:nvSpPr>
            <p:spPr bwMode="hidden">
              <a:xfrm rot="20976686" flipH="1">
                <a:off x="4925" y="3667"/>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p:spPr>
            <p:txBody>
              <a:bodyPr wrap="none" anchor="ctr"/>
              <a:lstStyle/>
              <a:p>
                <a:endParaRPr lang="ru-RU"/>
              </a:p>
            </p:txBody>
          </p:sp>
          <p:sp>
            <p:nvSpPr>
              <p:cNvPr id="1400" name="Freeform 376"/>
              <p:cNvSpPr>
                <a:spLocks/>
              </p:cNvSpPr>
              <p:nvPr userDrawn="1"/>
            </p:nvSpPr>
            <p:spPr bwMode="hidden">
              <a:xfrm>
                <a:off x="4006" y="3176"/>
                <a:ext cx="866" cy="795"/>
              </a:xfrm>
              <a:custGeom>
                <a:avLst/>
                <a:gdLst/>
                <a:ahLst/>
                <a:cxnLst>
                  <a:cxn ang="0">
                    <a:pos x="17" y="180"/>
                  </a:cxn>
                  <a:cxn ang="0">
                    <a:pos x="284" y="720"/>
                  </a:cxn>
                  <a:cxn ang="0">
                    <a:pos x="380" y="687"/>
                  </a:cxn>
                  <a:cxn ang="0">
                    <a:pos x="647" y="249"/>
                  </a:cxn>
                  <a:cxn ang="0">
                    <a:pos x="716" y="138"/>
                  </a:cxn>
                  <a:cxn ang="0">
                    <a:pos x="182" y="0"/>
                  </a:cxn>
                  <a:cxn ang="0">
                    <a:pos x="17" y="180"/>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p:spPr>
            <p:txBody>
              <a:bodyPr wrap="none" anchor="ctr"/>
              <a:lstStyle/>
              <a:p>
                <a:endParaRPr lang="ru-RU"/>
              </a:p>
            </p:txBody>
          </p:sp>
          <p:sp>
            <p:nvSpPr>
              <p:cNvPr id="1401" name="Freeform 377"/>
              <p:cNvSpPr>
                <a:spLocks/>
              </p:cNvSpPr>
              <p:nvPr userDrawn="1"/>
            </p:nvSpPr>
            <p:spPr bwMode="hidden">
              <a:xfrm rot="6820033">
                <a:off x="4163" y="3620"/>
                <a:ext cx="802" cy="706"/>
              </a:xfrm>
              <a:custGeom>
                <a:avLst/>
                <a:gdLst/>
                <a:ahLst/>
                <a:cxnLst>
                  <a:cxn ang="0">
                    <a:pos x="742" y="110"/>
                  </a:cxn>
                  <a:cxn ang="0">
                    <a:pos x="958" y="572"/>
                  </a:cxn>
                  <a:cxn ang="0">
                    <a:pos x="847" y="638"/>
                  </a:cxn>
                  <a:cxn ang="0">
                    <a:pos x="202" y="269"/>
                  </a:cxn>
                  <a:cxn ang="0">
                    <a:pos x="163" y="173"/>
                  </a:cxn>
                  <a:cxn ang="0">
                    <a:pos x="481" y="35"/>
                  </a:cxn>
                  <a:cxn ang="0">
                    <a:pos x="742" y="110"/>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p:spPr>
            <p:txBody>
              <a:bodyPr wrap="none" anchor="ctr"/>
              <a:lstStyle/>
              <a:p>
                <a:endParaRPr lang="ru-RU"/>
              </a:p>
            </p:txBody>
          </p:sp>
          <p:sp>
            <p:nvSpPr>
              <p:cNvPr id="1402" name="Freeform 378"/>
              <p:cNvSpPr>
                <a:spLocks/>
              </p:cNvSpPr>
              <p:nvPr userDrawn="1"/>
            </p:nvSpPr>
            <p:spPr bwMode="hidden">
              <a:xfrm rot="6284068">
                <a:off x="4589" y="2558"/>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403" name="Freeform 379"/>
              <p:cNvSpPr>
                <a:spLocks/>
              </p:cNvSpPr>
              <p:nvPr userDrawn="1"/>
            </p:nvSpPr>
            <p:spPr bwMode="hidden">
              <a:xfrm rot="15949041" flipV="1">
                <a:off x="5118" y="2092"/>
                <a:ext cx="640" cy="797"/>
              </a:xfrm>
              <a:custGeom>
                <a:avLst/>
                <a:gdLst/>
                <a:ahLst/>
                <a:cxnLst>
                  <a:cxn ang="0">
                    <a:pos x="600" y="216"/>
                  </a:cxn>
                  <a:cxn ang="0">
                    <a:pos x="598" y="658"/>
                  </a:cxn>
                  <a:cxn ang="0">
                    <a:pos x="507" y="691"/>
                  </a:cxn>
                  <a:cxn ang="0">
                    <a:pos x="147" y="354"/>
                  </a:cxn>
                  <a:cxn ang="0">
                    <a:pos x="84" y="249"/>
                  </a:cxn>
                  <a:cxn ang="0">
                    <a:pos x="423" y="96"/>
                  </a:cxn>
                  <a:cxn ang="0">
                    <a:pos x="600" y="216"/>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p:spPr>
            <p:txBody>
              <a:bodyPr wrap="none" anchor="ctr"/>
              <a:lstStyle/>
              <a:p>
                <a:endParaRPr lang="ru-RU"/>
              </a:p>
            </p:txBody>
          </p:sp>
          <p:sp>
            <p:nvSpPr>
              <p:cNvPr id="1404" name="Freeform 380"/>
              <p:cNvSpPr>
                <a:spLocks/>
              </p:cNvSpPr>
              <p:nvPr userDrawn="1"/>
            </p:nvSpPr>
            <p:spPr bwMode="hidden">
              <a:xfrm rot="563450" flipH="1">
                <a:off x="3981" y="2402"/>
                <a:ext cx="535" cy="645"/>
              </a:xfrm>
              <a:custGeom>
                <a:avLst/>
                <a:gdLst/>
                <a:ahLst/>
                <a:cxnLst>
                  <a:cxn ang="0">
                    <a:pos x="462" y="423"/>
                  </a:cxn>
                  <a:cxn ang="0">
                    <a:pos x="144" y="612"/>
                  </a:cxn>
                  <a:cxn ang="0">
                    <a:pos x="87" y="558"/>
                  </a:cxn>
                  <a:cxn ang="0">
                    <a:pos x="162" y="117"/>
                  </a:cxn>
                  <a:cxn ang="0">
                    <a:pos x="210" y="39"/>
                  </a:cxn>
                  <a:cxn ang="0">
                    <a:pos x="441" y="243"/>
                  </a:cxn>
                  <a:cxn ang="0">
                    <a:pos x="462" y="42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p:spPr>
            <p:txBody>
              <a:bodyPr wrap="none" anchor="ctr"/>
              <a:lstStyle/>
              <a:p>
                <a:endParaRPr lang="ru-RU"/>
              </a:p>
            </p:txBody>
          </p:sp>
        </p:grpSp>
        <p:grpSp>
          <p:nvGrpSpPr>
            <p:cNvPr id="1310" name="Group 286"/>
            <p:cNvGrpSpPr>
              <a:grpSpLocks/>
            </p:cNvGrpSpPr>
            <p:nvPr userDrawn="1"/>
          </p:nvGrpSpPr>
          <p:grpSpPr bwMode="auto">
            <a:xfrm>
              <a:off x="120" y="298"/>
              <a:ext cx="5509" cy="141"/>
              <a:chOff x="150" y="543"/>
              <a:chExt cx="5309" cy="200"/>
            </a:xfrm>
          </p:grpSpPr>
          <p:sp>
            <p:nvSpPr>
              <p:cNvPr id="1311" name="AutoShape 287"/>
              <p:cNvSpPr>
                <a:spLocks noChangeArrowheads="1"/>
              </p:cNvSpPr>
              <p:nvPr/>
            </p:nvSpPr>
            <p:spPr bwMode="ltGray">
              <a:xfrm>
                <a:off x="150" y="543"/>
                <a:ext cx="5309" cy="200"/>
              </a:xfrm>
              <a:prstGeom prst="roundRect">
                <a:avLst>
                  <a:gd name="adj" fmla="val 50000"/>
                </a:avLst>
              </a:prstGeom>
              <a:solidFill>
                <a:srgbClr val="808080">
                  <a:alpha val="50000"/>
                </a:srgbClr>
              </a:solidFill>
              <a:ln w="9525">
                <a:noFill/>
                <a:round/>
                <a:headEnd/>
                <a:tailEnd/>
              </a:ln>
              <a:effectLst/>
            </p:spPr>
            <p:txBody>
              <a:bodyPr wrap="none" anchor="ctr"/>
              <a:lstStyle/>
              <a:p>
                <a:endParaRPr lang="ru-RU"/>
              </a:p>
            </p:txBody>
          </p:sp>
          <p:sp>
            <p:nvSpPr>
              <p:cNvPr id="1312" name="Rectangle 288"/>
              <p:cNvSpPr>
                <a:spLocks noChangeArrowheads="1"/>
              </p:cNvSpPr>
              <p:nvPr/>
            </p:nvSpPr>
            <p:spPr bwMode="ltGray">
              <a:xfrm>
                <a:off x="175" y="600"/>
                <a:ext cx="5251" cy="50"/>
              </a:xfrm>
              <a:prstGeom prst="rect">
                <a:avLst/>
              </a:prstGeom>
              <a:solidFill>
                <a:srgbClr val="808080">
                  <a:alpha val="50000"/>
                </a:srgbClr>
              </a:solidFill>
              <a:ln w="9525">
                <a:noFill/>
                <a:miter lim="800000"/>
                <a:headEnd/>
                <a:tailEnd/>
              </a:ln>
              <a:effectLst/>
            </p:spPr>
            <p:txBody>
              <a:bodyPr wrap="none" anchor="ctr"/>
              <a:lstStyle/>
              <a:p>
                <a:endParaRPr lang="ru-RU"/>
              </a:p>
            </p:txBody>
          </p:sp>
        </p:grpSp>
        <p:grpSp>
          <p:nvGrpSpPr>
            <p:cNvPr id="1313" name="Group 289"/>
            <p:cNvGrpSpPr>
              <a:grpSpLocks/>
            </p:cNvGrpSpPr>
            <p:nvPr userDrawn="1"/>
          </p:nvGrpSpPr>
          <p:grpSpPr bwMode="auto">
            <a:xfrm>
              <a:off x="52" y="241"/>
              <a:ext cx="5509" cy="141"/>
              <a:chOff x="150" y="543"/>
              <a:chExt cx="5309" cy="200"/>
            </a:xfrm>
          </p:grpSpPr>
          <p:sp>
            <p:nvSpPr>
              <p:cNvPr id="1314" name="AutoShape 290"/>
              <p:cNvSpPr>
                <a:spLocks noChangeArrowheads="1"/>
              </p:cNvSpPr>
              <p:nvPr/>
            </p:nvSpPr>
            <p:spPr bwMode="auto">
              <a:xfrm>
                <a:off x="150" y="543"/>
                <a:ext cx="5309" cy="200"/>
              </a:xfrm>
              <a:prstGeom prst="roundRect">
                <a:avLst>
                  <a:gd name="adj" fmla="val 50000"/>
                </a:avLst>
              </a:prstGeom>
              <a:gradFill rotWithShape="0">
                <a:gsLst>
                  <a:gs pos="0">
                    <a:srgbClr val="B2B2B2">
                      <a:gamma/>
                      <a:shade val="46275"/>
                      <a:invGamma/>
                    </a:srgbClr>
                  </a:gs>
                  <a:gs pos="50000">
                    <a:srgbClr val="B2B2B2"/>
                  </a:gs>
                  <a:gs pos="100000">
                    <a:srgbClr val="B2B2B2">
                      <a:gamma/>
                      <a:shade val="46275"/>
                      <a:invGamma/>
                    </a:srgbClr>
                  </a:gs>
                </a:gsLst>
                <a:lin ang="5400000" scaled="1"/>
              </a:gradFill>
              <a:ln w="9525">
                <a:noFill/>
                <a:round/>
                <a:headEnd/>
                <a:tailEnd/>
              </a:ln>
              <a:effectLst/>
            </p:spPr>
            <p:txBody>
              <a:bodyPr wrap="none" anchor="ctr"/>
              <a:lstStyle/>
              <a:p>
                <a:endParaRPr lang="ru-RU"/>
              </a:p>
            </p:txBody>
          </p:sp>
          <p:sp>
            <p:nvSpPr>
              <p:cNvPr id="1315" name="Rectangle 291"/>
              <p:cNvSpPr>
                <a:spLocks noChangeArrowheads="1"/>
              </p:cNvSpPr>
              <p:nvPr/>
            </p:nvSpPr>
            <p:spPr bwMode="auto">
              <a:xfrm>
                <a:off x="175" y="600"/>
                <a:ext cx="5251" cy="50"/>
              </a:xfrm>
              <a:prstGeom prst="rect">
                <a:avLst/>
              </a:prstGeom>
              <a:gradFill rotWithShape="0">
                <a:gsLst>
                  <a:gs pos="0">
                    <a:srgbClr val="B2B2B2"/>
                  </a:gs>
                  <a:gs pos="50000">
                    <a:srgbClr val="B2B2B2">
                      <a:gamma/>
                      <a:tint val="27451"/>
                      <a:invGamma/>
                    </a:srgbClr>
                  </a:gs>
                  <a:gs pos="100000">
                    <a:srgbClr val="B2B2B2"/>
                  </a:gs>
                </a:gsLst>
                <a:lin ang="5400000" scaled="1"/>
              </a:gradFill>
              <a:ln w="9525">
                <a:noFill/>
                <a:miter lim="800000"/>
                <a:headEnd/>
                <a:tailEnd/>
              </a:ln>
              <a:effectLst/>
            </p:spPr>
            <p:txBody>
              <a:bodyPr wrap="none" anchor="ctr"/>
              <a:lstStyle/>
              <a:p>
                <a:endParaRPr lang="ru-RU"/>
              </a:p>
            </p:txBody>
          </p:sp>
        </p:grpSp>
        <p:sp>
          <p:nvSpPr>
            <p:cNvPr id="1316" name="Freeform 292"/>
            <p:cNvSpPr>
              <a:spLocks/>
            </p:cNvSpPr>
            <p:nvPr userDrawn="1"/>
          </p:nvSpPr>
          <p:spPr bwMode="ltGray">
            <a:xfrm>
              <a:off x="97" y="300"/>
              <a:ext cx="866" cy="795"/>
            </a:xfrm>
            <a:custGeom>
              <a:avLst/>
              <a:gdLst/>
              <a:ahLst/>
              <a:cxnLst>
                <a:cxn ang="0">
                  <a:pos x="17" y="180"/>
                </a:cxn>
                <a:cxn ang="0">
                  <a:pos x="284" y="720"/>
                </a:cxn>
                <a:cxn ang="0">
                  <a:pos x="380" y="687"/>
                </a:cxn>
                <a:cxn ang="0">
                  <a:pos x="647" y="249"/>
                </a:cxn>
                <a:cxn ang="0">
                  <a:pos x="716" y="138"/>
                </a:cxn>
                <a:cxn ang="0">
                  <a:pos x="182" y="0"/>
                </a:cxn>
                <a:cxn ang="0">
                  <a:pos x="17" y="180"/>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solidFill>
              <a:srgbClr val="808080">
                <a:alpha val="50000"/>
              </a:srgbClr>
            </a:solidFill>
            <a:ln w="9525" cap="flat" cmpd="sng">
              <a:noFill/>
              <a:prstDash val="solid"/>
              <a:round/>
              <a:headEnd type="none" w="med" len="med"/>
              <a:tailEnd type="none" w="med" len="med"/>
            </a:ln>
            <a:effectLst/>
          </p:spPr>
          <p:txBody>
            <a:bodyPr wrap="none" anchor="ctr"/>
            <a:lstStyle/>
            <a:p>
              <a:endParaRPr lang="ru-RU"/>
            </a:p>
          </p:txBody>
        </p:sp>
        <p:grpSp>
          <p:nvGrpSpPr>
            <p:cNvPr id="1317" name="Group 293"/>
            <p:cNvGrpSpPr>
              <a:grpSpLocks/>
            </p:cNvGrpSpPr>
            <p:nvPr userDrawn="1"/>
          </p:nvGrpSpPr>
          <p:grpSpPr bwMode="auto">
            <a:xfrm>
              <a:off x="136" y="94"/>
              <a:ext cx="790" cy="737"/>
              <a:chOff x="138" y="104"/>
              <a:chExt cx="790" cy="737"/>
            </a:xfrm>
          </p:grpSpPr>
          <p:sp>
            <p:nvSpPr>
              <p:cNvPr id="1318" name="Freeform 294"/>
              <p:cNvSpPr>
                <a:spLocks/>
              </p:cNvSpPr>
              <p:nvPr/>
            </p:nvSpPr>
            <p:spPr bwMode="auto">
              <a:xfrm>
                <a:off x="138" y="115"/>
                <a:ext cx="790" cy="726"/>
              </a:xfrm>
              <a:custGeom>
                <a:avLst/>
                <a:gdLst/>
                <a:ahLst/>
                <a:cxnLst>
                  <a:cxn ang="0">
                    <a:pos x="17" y="180"/>
                  </a:cxn>
                  <a:cxn ang="0">
                    <a:pos x="284" y="720"/>
                  </a:cxn>
                  <a:cxn ang="0">
                    <a:pos x="380" y="687"/>
                  </a:cxn>
                  <a:cxn ang="0">
                    <a:pos x="647" y="249"/>
                  </a:cxn>
                  <a:cxn ang="0">
                    <a:pos x="716" y="138"/>
                  </a:cxn>
                  <a:cxn ang="0">
                    <a:pos x="182" y="0"/>
                  </a:cxn>
                  <a:cxn ang="0">
                    <a:pos x="17" y="180"/>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solidFill>
                <a:schemeClr val="accent1"/>
              </a:solidFill>
              <a:ln w="12700" cmpd="sng">
                <a:noFill/>
                <a:round/>
                <a:headEnd/>
                <a:tailEnd/>
              </a:ln>
              <a:effectLst/>
            </p:spPr>
            <p:txBody>
              <a:bodyPr wrap="none" anchor="ctr"/>
              <a:lstStyle/>
              <a:p>
                <a:endParaRPr lang="ru-RU"/>
              </a:p>
            </p:txBody>
          </p:sp>
          <p:sp>
            <p:nvSpPr>
              <p:cNvPr id="1319" name="Freeform 295"/>
              <p:cNvSpPr>
                <a:spLocks/>
              </p:cNvSpPr>
              <p:nvPr/>
            </p:nvSpPr>
            <p:spPr bwMode="auto">
              <a:xfrm>
                <a:off x="150" y="119"/>
                <a:ext cx="181" cy="533"/>
              </a:xfrm>
              <a:custGeom>
                <a:avLst/>
                <a:gdLst/>
                <a:ahLst/>
                <a:cxnLst>
                  <a:cxn ang="0">
                    <a:pos x="60" y="12"/>
                  </a:cxn>
                  <a:cxn ang="0">
                    <a:pos x="2" y="153"/>
                  </a:cxn>
                  <a:cxn ang="0">
                    <a:pos x="63" y="366"/>
                  </a:cxn>
                  <a:cxn ang="0">
                    <a:pos x="146" y="512"/>
                  </a:cxn>
                  <a:cxn ang="0">
                    <a:pos x="156" y="489"/>
                  </a:cxn>
                  <a:cxn ang="0">
                    <a:pos x="74" y="294"/>
                  </a:cxn>
                  <a:cxn ang="0">
                    <a:pos x="63" y="155"/>
                  </a:cxn>
                  <a:cxn ang="0">
                    <a:pos x="98" y="53"/>
                  </a:cxn>
                  <a:cxn ang="0">
                    <a:pos x="135" y="32"/>
                  </a:cxn>
                  <a:cxn ang="0">
                    <a:pos x="179" y="16"/>
                  </a:cxn>
                  <a:cxn ang="0">
                    <a:pos x="146" y="2"/>
                  </a:cxn>
                  <a:cxn ang="0">
                    <a:pos x="93" y="2"/>
                  </a:cxn>
                  <a:cxn ang="0">
                    <a:pos x="60" y="12"/>
                  </a:cxn>
                </a:cxnLst>
                <a:rect l="0" t="0" r="r" b="b"/>
                <a:pathLst>
                  <a:path w="181" h="533">
                    <a:moveTo>
                      <a:pt x="60" y="12"/>
                    </a:moveTo>
                    <a:cubicBezTo>
                      <a:pt x="18" y="35"/>
                      <a:pt x="0" y="83"/>
                      <a:pt x="2" y="153"/>
                    </a:cubicBezTo>
                    <a:cubicBezTo>
                      <a:pt x="3" y="212"/>
                      <a:pt x="39" y="306"/>
                      <a:pt x="63" y="366"/>
                    </a:cubicBezTo>
                    <a:cubicBezTo>
                      <a:pt x="87" y="426"/>
                      <a:pt x="131" y="492"/>
                      <a:pt x="146" y="512"/>
                    </a:cubicBezTo>
                    <a:cubicBezTo>
                      <a:pt x="162" y="533"/>
                      <a:pt x="168" y="526"/>
                      <a:pt x="156" y="489"/>
                    </a:cubicBezTo>
                    <a:cubicBezTo>
                      <a:pt x="144" y="453"/>
                      <a:pt x="90" y="350"/>
                      <a:pt x="74" y="294"/>
                    </a:cubicBezTo>
                    <a:cubicBezTo>
                      <a:pt x="59" y="239"/>
                      <a:pt x="59" y="196"/>
                      <a:pt x="63" y="155"/>
                    </a:cubicBezTo>
                    <a:cubicBezTo>
                      <a:pt x="67" y="115"/>
                      <a:pt x="86" y="74"/>
                      <a:pt x="98" y="53"/>
                    </a:cubicBezTo>
                    <a:cubicBezTo>
                      <a:pt x="110" y="33"/>
                      <a:pt x="121" y="39"/>
                      <a:pt x="135" y="32"/>
                    </a:cubicBezTo>
                    <a:cubicBezTo>
                      <a:pt x="148" y="26"/>
                      <a:pt x="177" y="21"/>
                      <a:pt x="179" y="16"/>
                    </a:cubicBezTo>
                    <a:cubicBezTo>
                      <a:pt x="181" y="11"/>
                      <a:pt x="161" y="4"/>
                      <a:pt x="146" y="2"/>
                    </a:cubicBezTo>
                    <a:cubicBezTo>
                      <a:pt x="132" y="0"/>
                      <a:pt x="107" y="1"/>
                      <a:pt x="93" y="2"/>
                    </a:cubicBezTo>
                    <a:cubicBezTo>
                      <a:pt x="78" y="4"/>
                      <a:pt x="74" y="0"/>
                      <a:pt x="60" y="12"/>
                    </a:cubicBezTo>
                    <a:close/>
                  </a:path>
                </a:pathLst>
              </a:custGeom>
              <a:gradFill rotWithShape="0">
                <a:gsLst>
                  <a:gs pos="0">
                    <a:schemeClr val="accent1">
                      <a:gamma/>
                      <a:shade val="75686"/>
                      <a:invGamma/>
                    </a:schemeClr>
                  </a:gs>
                  <a:gs pos="100000">
                    <a:schemeClr val="accent1"/>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0" name="Freeform 296"/>
              <p:cNvSpPr>
                <a:spLocks/>
              </p:cNvSpPr>
              <p:nvPr/>
            </p:nvSpPr>
            <p:spPr bwMode="auto">
              <a:xfrm>
                <a:off x="190" y="104"/>
                <a:ext cx="666" cy="195"/>
              </a:xfrm>
              <a:custGeom>
                <a:avLst/>
                <a:gdLst/>
                <a:ahLst/>
                <a:cxnLst>
                  <a:cxn ang="0">
                    <a:pos x="10" y="32"/>
                  </a:cxn>
                  <a:cxn ang="0">
                    <a:pos x="72" y="3"/>
                  </a:cxn>
                  <a:cxn ang="0">
                    <a:pos x="214" y="16"/>
                  </a:cxn>
                  <a:cxn ang="0">
                    <a:pos x="440" y="74"/>
                  </a:cxn>
                  <a:cxn ang="0">
                    <a:pos x="604" y="140"/>
                  </a:cxn>
                  <a:cxn ang="0">
                    <a:pos x="653" y="182"/>
                  </a:cxn>
                  <a:cxn ang="0">
                    <a:pos x="638" y="186"/>
                  </a:cxn>
                  <a:cxn ang="0">
                    <a:pos x="483" y="129"/>
                  </a:cxn>
                  <a:cxn ang="0">
                    <a:pos x="244" y="64"/>
                  </a:cxn>
                  <a:cxn ang="0">
                    <a:pos x="107" y="51"/>
                  </a:cxn>
                  <a:cxn ang="0">
                    <a:pos x="55" y="74"/>
                  </a:cxn>
                  <a:cxn ang="0">
                    <a:pos x="10" y="50"/>
                  </a:cxn>
                  <a:cxn ang="0">
                    <a:pos x="10" y="32"/>
                  </a:cxn>
                </a:cxnLst>
                <a:rect l="0" t="0" r="r" b="b"/>
                <a:pathLst>
                  <a:path w="666" h="195">
                    <a:moveTo>
                      <a:pt x="10" y="32"/>
                    </a:moveTo>
                    <a:cubicBezTo>
                      <a:pt x="20" y="24"/>
                      <a:pt x="38" y="6"/>
                      <a:pt x="72" y="3"/>
                    </a:cubicBezTo>
                    <a:cubicBezTo>
                      <a:pt x="106" y="0"/>
                      <a:pt x="153" y="4"/>
                      <a:pt x="214" y="16"/>
                    </a:cubicBezTo>
                    <a:cubicBezTo>
                      <a:pt x="275" y="28"/>
                      <a:pt x="375" y="53"/>
                      <a:pt x="440" y="74"/>
                    </a:cubicBezTo>
                    <a:cubicBezTo>
                      <a:pt x="505" y="95"/>
                      <a:pt x="568" y="122"/>
                      <a:pt x="604" y="140"/>
                    </a:cubicBezTo>
                    <a:cubicBezTo>
                      <a:pt x="640" y="158"/>
                      <a:pt x="647" y="174"/>
                      <a:pt x="653" y="182"/>
                    </a:cubicBezTo>
                    <a:cubicBezTo>
                      <a:pt x="659" y="190"/>
                      <a:pt x="666" y="195"/>
                      <a:pt x="638" y="186"/>
                    </a:cubicBezTo>
                    <a:cubicBezTo>
                      <a:pt x="609" y="177"/>
                      <a:pt x="548" y="150"/>
                      <a:pt x="483" y="129"/>
                    </a:cubicBezTo>
                    <a:cubicBezTo>
                      <a:pt x="416" y="109"/>
                      <a:pt x="306" y="78"/>
                      <a:pt x="244" y="64"/>
                    </a:cubicBezTo>
                    <a:cubicBezTo>
                      <a:pt x="181" y="51"/>
                      <a:pt x="139" y="49"/>
                      <a:pt x="107" y="51"/>
                    </a:cubicBezTo>
                    <a:cubicBezTo>
                      <a:pt x="76" y="53"/>
                      <a:pt x="71" y="75"/>
                      <a:pt x="55" y="74"/>
                    </a:cubicBezTo>
                    <a:cubicBezTo>
                      <a:pt x="39" y="74"/>
                      <a:pt x="18" y="57"/>
                      <a:pt x="10" y="50"/>
                    </a:cubicBezTo>
                    <a:cubicBezTo>
                      <a:pt x="2" y="43"/>
                      <a:pt x="0" y="40"/>
                      <a:pt x="10" y="32"/>
                    </a:cubicBezTo>
                    <a:close/>
                  </a:path>
                </a:pathLst>
              </a:custGeom>
              <a:gradFill rotWithShape="0">
                <a:gsLst>
                  <a:gs pos="0">
                    <a:schemeClr val="accent1">
                      <a:gamma/>
                      <a:shade val="75686"/>
                      <a:invGamma/>
                    </a:schemeClr>
                  </a:gs>
                  <a:gs pos="100000">
                    <a:schemeClr val="accent1"/>
                  </a:gs>
                </a:gsLst>
                <a:lin ang="5400000" scaled="1"/>
              </a:gradFill>
              <a:ln w="9525">
                <a:noFill/>
                <a:round/>
                <a:headEnd/>
                <a:tailEnd/>
              </a:ln>
              <a:effectLst/>
            </p:spPr>
            <p:txBody>
              <a:bodyPr wrap="none" anchor="ctr"/>
              <a:lstStyle/>
              <a:p>
                <a:endParaRPr lang="ru-RU"/>
              </a:p>
            </p:txBody>
          </p:sp>
          <p:sp>
            <p:nvSpPr>
              <p:cNvPr id="1321" name="Freeform 297"/>
              <p:cNvSpPr>
                <a:spLocks/>
              </p:cNvSpPr>
              <p:nvPr/>
            </p:nvSpPr>
            <p:spPr bwMode="auto">
              <a:xfrm>
                <a:off x="369" y="300"/>
                <a:ext cx="430" cy="417"/>
              </a:xfrm>
              <a:custGeom>
                <a:avLst/>
                <a:gdLst/>
                <a:ahLst/>
                <a:cxnLst>
                  <a:cxn ang="0">
                    <a:pos x="54" y="275"/>
                  </a:cxn>
                  <a:cxn ang="0">
                    <a:pos x="388" y="33"/>
                  </a:cxn>
                  <a:cxn ang="0">
                    <a:pos x="1323" y="74"/>
                  </a:cxn>
                  <a:cxn ang="0">
                    <a:pos x="1448" y="149"/>
                  </a:cxn>
                  <a:cxn ang="0">
                    <a:pos x="730" y="108"/>
                  </a:cxn>
                  <a:cxn ang="0">
                    <a:pos x="305" y="216"/>
                  </a:cxn>
                  <a:cxn ang="0">
                    <a:pos x="146" y="525"/>
                  </a:cxn>
                  <a:cxn ang="0">
                    <a:pos x="246" y="1126"/>
                  </a:cxn>
                  <a:cxn ang="0">
                    <a:pos x="338" y="1435"/>
                  </a:cxn>
                  <a:cxn ang="0">
                    <a:pos x="280" y="1435"/>
                  </a:cxn>
                  <a:cxn ang="0">
                    <a:pos x="121" y="1034"/>
                  </a:cxn>
                  <a:cxn ang="0">
                    <a:pos x="38" y="617"/>
                  </a:cxn>
                  <a:cxn ang="0">
                    <a:pos x="54" y="275"/>
                  </a:cxn>
                </a:cxnLst>
                <a:rect l="0" t="0" r="r" b="b"/>
                <a:pathLst>
                  <a:path w="1547" h="1502">
                    <a:moveTo>
                      <a:pt x="54" y="275"/>
                    </a:moveTo>
                    <a:cubicBezTo>
                      <a:pt x="112" y="178"/>
                      <a:pt x="177" y="66"/>
                      <a:pt x="388" y="33"/>
                    </a:cubicBezTo>
                    <a:cubicBezTo>
                      <a:pt x="599" y="0"/>
                      <a:pt x="1146" y="55"/>
                      <a:pt x="1323" y="74"/>
                    </a:cubicBezTo>
                    <a:cubicBezTo>
                      <a:pt x="1500" y="93"/>
                      <a:pt x="1547" y="143"/>
                      <a:pt x="1448" y="149"/>
                    </a:cubicBezTo>
                    <a:cubicBezTo>
                      <a:pt x="1349" y="155"/>
                      <a:pt x="920" y="97"/>
                      <a:pt x="730" y="108"/>
                    </a:cubicBezTo>
                    <a:cubicBezTo>
                      <a:pt x="540" y="119"/>
                      <a:pt x="402" y="147"/>
                      <a:pt x="305" y="216"/>
                    </a:cubicBezTo>
                    <a:cubicBezTo>
                      <a:pt x="208" y="285"/>
                      <a:pt x="156" y="373"/>
                      <a:pt x="146" y="525"/>
                    </a:cubicBezTo>
                    <a:cubicBezTo>
                      <a:pt x="136" y="677"/>
                      <a:pt x="214" y="974"/>
                      <a:pt x="246" y="1126"/>
                    </a:cubicBezTo>
                    <a:cubicBezTo>
                      <a:pt x="278" y="1278"/>
                      <a:pt x="332" y="1383"/>
                      <a:pt x="338" y="1435"/>
                    </a:cubicBezTo>
                    <a:cubicBezTo>
                      <a:pt x="344" y="1487"/>
                      <a:pt x="316" y="1502"/>
                      <a:pt x="280" y="1435"/>
                    </a:cubicBezTo>
                    <a:cubicBezTo>
                      <a:pt x="244" y="1368"/>
                      <a:pt x="161" y="1170"/>
                      <a:pt x="121" y="1034"/>
                    </a:cubicBezTo>
                    <a:cubicBezTo>
                      <a:pt x="81" y="898"/>
                      <a:pt x="49" y="743"/>
                      <a:pt x="38" y="617"/>
                    </a:cubicBezTo>
                    <a:cubicBezTo>
                      <a:pt x="27" y="491"/>
                      <a:pt x="0" y="375"/>
                      <a:pt x="54" y="275"/>
                    </a:cubicBezTo>
                    <a:close/>
                  </a:path>
                </a:pathLst>
              </a:custGeom>
              <a:gradFill rotWithShape="0">
                <a:gsLst>
                  <a:gs pos="0">
                    <a:schemeClr val="accent1"/>
                  </a:gs>
                  <a:gs pos="50000">
                    <a:schemeClr val="accent1">
                      <a:gamma/>
                      <a:tint val="15294"/>
                      <a:invGamma/>
                    </a:schemeClr>
                  </a:gs>
                  <a:gs pos="100000">
                    <a:schemeClr val="accent1"/>
                  </a:gs>
                </a:gsLst>
                <a:lin ang="18900000" scaled="1"/>
              </a:gradFill>
              <a:ln w="9525">
                <a:noFill/>
                <a:round/>
                <a:headEnd/>
                <a:tailEnd/>
              </a:ln>
              <a:effectLst/>
            </p:spPr>
            <p:txBody>
              <a:bodyPr wrap="none" anchor="ctr"/>
              <a:lstStyle/>
              <a:p>
                <a:endParaRPr lang="ru-RU"/>
              </a:p>
            </p:txBody>
          </p:sp>
          <p:sp>
            <p:nvSpPr>
              <p:cNvPr id="1322" name="Freeform 298"/>
              <p:cNvSpPr>
                <a:spLocks/>
              </p:cNvSpPr>
              <p:nvPr/>
            </p:nvSpPr>
            <p:spPr bwMode="auto">
              <a:xfrm>
                <a:off x="309" y="249"/>
                <a:ext cx="256" cy="254"/>
              </a:xfrm>
              <a:custGeom>
                <a:avLst/>
                <a:gdLst/>
                <a:ahLst/>
                <a:cxnLst>
                  <a:cxn ang="0">
                    <a:pos x="14" y="164"/>
                  </a:cxn>
                  <a:cxn ang="0">
                    <a:pos x="216" y="33"/>
                  </a:cxn>
                  <a:cxn ang="0">
                    <a:pos x="871" y="217"/>
                  </a:cxn>
                  <a:cxn ang="0">
                    <a:pos x="613" y="258"/>
                  </a:cxn>
                  <a:cxn ang="0">
                    <a:pos x="396" y="400"/>
                  </a:cxn>
                  <a:cxn ang="0">
                    <a:pos x="287" y="576"/>
                  </a:cxn>
                  <a:cxn ang="0">
                    <a:pos x="262" y="843"/>
                  </a:cxn>
                  <a:cxn ang="0">
                    <a:pos x="14" y="164"/>
                  </a:cxn>
                </a:cxnLst>
                <a:rect l="0" t="0" r="r" b="b"/>
                <a:pathLst>
                  <a:path w="921" h="912">
                    <a:moveTo>
                      <a:pt x="14" y="164"/>
                    </a:moveTo>
                    <a:cubicBezTo>
                      <a:pt x="0" y="66"/>
                      <a:pt x="67" y="0"/>
                      <a:pt x="216" y="33"/>
                    </a:cubicBezTo>
                    <a:cubicBezTo>
                      <a:pt x="419" y="54"/>
                      <a:pt x="487" y="8"/>
                      <a:pt x="871" y="217"/>
                    </a:cubicBezTo>
                    <a:cubicBezTo>
                      <a:pt x="921" y="234"/>
                      <a:pt x="692" y="228"/>
                      <a:pt x="613" y="258"/>
                    </a:cubicBezTo>
                    <a:cubicBezTo>
                      <a:pt x="534" y="288"/>
                      <a:pt x="450" y="347"/>
                      <a:pt x="396" y="400"/>
                    </a:cubicBezTo>
                    <a:cubicBezTo>
                      <a:pt x="342" y="453"/>
                      <a:pt x="309" y="502"/>
                      <a:pt x="287" y="576"/>
                    </a:cubicBezTo>
                    <a:cubicBezTo>
                      <a:pt x="265" y="650"/>
                      <a:pt x="308" y="912"/>
                      <a:pt x="262" y="843"/>
                    </a:cubicBezTo>
                    <a:cubicBezTo>
                      <a:pt x="45" y="626"/>
                      <a:pt x="59" y="295"/>
                      <a:pt x="14" y="164"/>
                    </a:cubicBezTo>
                    <a:close/>
                  </a:path>
                </a:pathLst>
              </a:custGeom>
              <a:gradFill rotWithShape="0">
                <a:gsLst>
                  <a:gs pos="0">
                    <a:schemeClr val="accent1"/>
                  </a:gs>
                  <a:gs pos="100000">
                    <a:schemeClr val="accent1">
                      <a:gamma/>
                      <a:tint val="12157"/>
                      <a:invGamma/>
                    </a:schemeClr>
                  </a:gs>
                </a:gsLst>
                <a:lin ang="2700000" scaled="1"/>
              </a:gradFill>
              <a:ln w="9525">
                <a:noFill/>
                <a:round/>
                <a:headEnd/>
                <a:tailEnd/>
              </a:ln>
              <a:effectLst/>
            </p:spPr>
            <p:txBody>
              <a:bodyPr wrap="none" anchor="ctr"/>
              <a:lstStyle/>
              <a:p>
                <a:endParaRPr lang="ru-RU"/>
              </a:p>
            </p:txBody>
          </p:sp>
        </p:grpSp>
      </p:grpSp>
      <p:sp>
        <p:nvSpPr>
          <p:cNvPr id="1409" name="Rectangle 385"/>
          <p:cNvSpPr>
            <a:spLocks noGrp="1" noChangeArrowheads="1"/>
          </p:cNvSpPr>
          <p:nvPr>
            <p:ph type="title"/>
          </p:nvPr>
        </p:nvSpPr>
        <p:spPr bwMode="auto">
          <a:xfrm>
            <a:off x="838200" y="609600"/>
            <a:ext cx="7620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410" name="Rectangle 386"/>
          <p:cNvSpPr>
            <a:spLocks noGrp="1" noChangeArrowheads="1"/>
          </p:cNvSpPr>
          <p:nvPr>
            <p:ph type="body" idx="1"/>
          </p:nvPr>
        </p:nvSpPr>
        <p:spPr bwMode="auto">
          <a:xfrm>
            <a:off x="684213" y="18446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411" name="Rectangle 387"/>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ru-RU"/>
          </a:p>
        </p:txBody>
      </p:sp>
      <p:sp>
        <p:nvSpPr>
          <p:cNvPr id="1412" name="Rectangle 38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413" name="Rectangle 389"/>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5AB612-A6BD-41A0-BFB3-77C5AD12B548}"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409"/>
                                        </p:tgtEl>
                                        <p:attrNameLst>
                                          <p:attrName>style.visibility</p:attrName>
                                        </p:attrNameLst>
                                      </p:cBhvr>
                                      <p:to>
                                        <p:strVal val="visible"/>
                                      </p:to>
                                    </p:set>
                                    <p:animEffect transition="in" filter="fade">
                                      <p:cBhvr>
                                        <p:cTn id="7" dur="600">
                                          <p:stCondLst>
                                            <p:cond delay="0"/>
                                          </p:stCondLst>
                                        </p:cTn>
                                        <p:tgtEl>
                                          <p:spTgt spid="1409"/>
                                        </p:tgtEl>
                                      </p:cBhvr>
                                    </p:animEffect>
                                    <p:anim calcmode="lin" valueType="num">
                                      <p:cBhvr>
                                        <p:cTn id="8" dur="600" fill="hold">
                                          <p:stCondLst>
                                            <p:cond delay="0"/>
                                          </p:stCondLst>
                                        </p:cTn>
                                        <p:tgtEl>
                                          <p:spTgt spid="1409"/>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409"/>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409"/>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410">
                                            <p:txEl>
                                              <p:pRg st="0" end="0"/>
                                            </p:txEl>
                                          </p:spTgt>
                                        </p:tgtEl>
                                        <p:attrNameLst>
                                          <p:attrName>style.visibility</p:attrName>
                                        </p:attrNameLst>
                                      </p:cBhvr>
                                      <p:to>
                                        <p:strVal val="visible"/>
                                      </p:to>
                                    </p:set>
                                    <p:animEffect transition="in" filter="slide(fromBottom)">
                                      <p:cBhvr>
                                        <p:cTn id="15" dur="500">
                                          <p:stCondLst>
                                            <p:cond delay="0"/>
                                          </p:stCondLst>
                                        </p:cTn>
                                        <p:tgtEl>
                                          <p:spTgt spid="1410">
                                            <p:txEl>
                                              <p:pRg st="0" end="0"/>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410">
                                            <p:txEl>
                                              <p:pRg st="1" end="1"/>
                                            </p:txEl>
                                          </p:spTgt>
                                        </p:tgtEl>
                                        <p:attrNameLst>
                                          <p:attrName>style.visibility</p:attrName>
                                        </p:attrNameLst>
                                      </p:cBhvr>
                                      <p:to>
                                        <p:strVal val="visible"/>
                                      </p:to>
                                    </p:set>
                                    <p:animEffect transition="in" filter="slide(fromBottom)">
                                      <p:cBhvr>
                                        <p:cTn id="18" dur="500">
                                          <p:stCondLst>
                                            <p:cond delay="0"/>
                                          </p:stCondLst>
                                        </p:cTn>
                                        <p:tgtEl>
                                          <p:spTgt spid="1410">
                                            <p:txEl>
                                              <p:pRg st="1" end="1"/>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410">
                                            <p:txEl>
                                              <p:pRg st="2" end="2"/>
                                            </p:txEl>
                                          </p:spTgt>
                                        </p:tgtEl>
                                        <p:attrNameLst>
                                          <p:attrName>style.visibility</p:attrName>
                                        </p:attrNameLst>
                                      </p:cBhvr>
                                      <p:to>
                                        <p:strVal val="visible"/>
                                      </p:to>
                                    </p:set>
                                    <p:animEffect transition="in" filter="slide(fromBottom)">
                                      <p:cBhvr>
                                        <p:cTn id="21" dur="500">
                                          <p:stCondLst>
                                            <p:cond delay="0"/>
                                          </p:stCondLst>
                                        </p:cTn>
                                        <p:tgtEl>
                                          <p:spTgt spid="1410">
                                            <p:txEl>
                                              <p:pRg st="2" end="2"/>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410">
                                            <p:txEl>
                                              <p:pRg st="3" end="3"/>
                                            </p:txEl>
                                          </p:spTgt>
                                        </p:tgtEl>
                                        <p:attrNameLst>
                                          <p:attrName>style.visibility</p:attrName>
                                        </p:attrNameLst>
                                      </p:cBhvr>
                                      <p:to>
                                        <p:strVal val="visible"/>
                                      </p:to>
                                    </p:set>
                                    <p:animEffect transition="in" filter="slide(fromBottom)">
                                      <p:cBhvr>
                                        <p:cTn id="24" dur="500">
                                          <p:stCondLst>
                                            <p:cond delay="0"/>
                                          </p:stCondLst>
                                        </p:cTn>
                                        <p:tgtEl>
                                          <p:spTgt spid="1410">
                                            <p:txEl>
                                              <p:pRg st="3" end="3"/>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10">
                                            <p:txEl>
                                              <p:pRg st="4" end="4"/>
                                            </p:txEl>
                                          </p:spTgt>
                                        </p:tgtEl>
                                        <p:attrNameLst>
                                          <p:attrName>style.visibility</p:attrName>
                                        </p:attrNameLst>
                                      </p:cBhvr>
                                      <p:to>
                                        <p:strVal val="visible"/>
                                      </p:to>
                                    </p:set>
                                    <p:animEffect transition="in" filter="slide(fromBottom)">
                                      <p:cBhvr>
                                        <p:cTn id="27" dur="500">
                                          <p:stCondLst>
                                            <p:cond delay="0"/>
                                          </p:stCondLst>
                                        </p:cTn>
                                        <p:tgtEl>
                                          <p:spTgt spid="14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9" grpId="0"/>
      <p:bldP spid="1410" grpId="0" build="p">
        <p:tmplLst>
          <p:tmpl lvl="1">
            <p:tnLst>
              <p:par>
                <p:cTn presetID="12" presetClass="entr" presetSubtype="4" fill="hold" nodeType="clickEffect">
                  <p:stCondLst>
                    <p:cond delay="0"/>
                  </p:stCondLst>
                  <p:childTnLst>
                    <p:set>
                      <p:cBhvr>
                        <p:cTn dur="1" fill="hold">
                          <p:stCondLst>
                            <p:cond delay="0"/>
                          </p:stCondLst>
                        </p:cTn>
                        <p:tgtEl>
                          <p:spTgt spid="1410"/>
                        </p:tgtEl>
                        <p:attrNameLst>
                          <p:attrName>style.visibility</p:attrName>
                        </p:attrNameLst>
                      </p:cBhvr>
                      <p:to>
                        <p:strVal val="visible"/>
                      </p:to>
                    </p:set>
                    <p:animEffect transition="in" filter="slide(fromBottom)">
                      <p:cBhvr>
                        <p:cTn dur="500">
                          <p:stCondLst>
                            <p:cond delay="0"/>
                          </p:stCondLst>
                        </p:cTn>
                        <p:tgtEl>
                          <p:spTgt spid="1410"/>
                        </p:tgtEl>
                      </p:cBhvr>
                    </p:animEffect>
                  </p:childTnLst>
                </p:cTn>
              </p:par>
            </p:tnLst>
          </p:tmpl>
          <p:tmpl lvl="2">
            <p:tnLst>
              <p:par>
                <p:cTn presetID="12" presetClass="entr" presetSubtype="4" fill="hold" nodeType="withEffect">
                  <p:stCondLst>
                    <p:cond delay="0"/>
                  </p:stCondLst>
                  <p:childTnLst>
                    <p:set>
                      <p:cBhvr>
                        <p:cTn dur="1" fill="hold">
                          <p:stCondLst>
                            <p:cond delay="0"/>
                          </p:stCondLst>
                        </p:cTn>
                        <p:tgtEl>
                          <p:spTgt spid="1410"/>
                        </p:tgtEl>
                        <p:attrNameLst>
                          <p:attrName>style.visibility</p:attrName>
                        </p:attrNameLst>
                      </p:cBhvr>
                      <p:to>
                        <p:strVal val="visible"/>
                      </p:to>
                    </p:set>
                    <p:animEffect transition="in" filter="slide(fromBottom)">
                      <p:cBhvr>
                        <p:cTn dur="500">
                          <p:stCondLst>
                            <p:cond delay="0"/>
                          </p:stCondLst>
                        </p:cTn>
                        <p:tgtEl>
                          <p:spTgt spid="1410"/>
                        </p:tgtEl>
                      </p:cBhvr>
                    </p:animEffect>
                  </p:childTnLst>
                </p:cTn>
              </p:par>
            </p:tnLst>
          </p:tmpl>
          <p:tmpl lvl="3">
            <p:tnLst>
              <p:par>
                <p:cTn presetID="12" presetClass="entr" presetSubtype="4" fill="hold" nodeType="withEffect">
                  <p:stCondLst>
                    <p:cond delay="0"/>
                  </p:stCondLst>
                  <p:childTnLst>
                    <p:set>
                      <p:cBhvr>
                        <p:cTn dur="1" fill="hold">
                          <p:stCondLst>
                            <p:cond delay="0"/>
                          </p:stCondLst>
                        </p:cTn>
                        <p:tgtEl>
                          <p:spTgt spid="1410"/>
                        </p:tgtEl>
                        <p:attrNameLst>
                          <p:attrName>style.visibility</p:attrName>
                        </p:attrNameLst>
                      </p:cBhvr>
                      <p:to>
                        <p:strVal val="visible"/>
                      </p:to>
                    </p:set>
                    <p:animEffect transition="in" filter="slide(fromBottom)">
                      <p:cBhvr>
                        <p:cTn dur="500">
                          <p:stCondLst>
                            <p:cond delay="0"/>
                          </p:stCondLst>
                        </p:cTn>
                        <p:tgtEl>
                          <p:spTgt spid="1410"/>
                        </p:tgtEl>
                      </p:cBhvr>
                    </p:animEffect>
                  </p:childTnLst>
                </p:cTn>
              </p:par>
            </p:tnLst>
          </p:tmpl>
          <p:tmpl lvl="4">
            <p:tnLst>
              <p:par>
                <p:cTn presetID="12" presetClass="entr" presetSubtype="4" fill="hold" nodeType="withEffect">
                  <p:stCondLst>
                    <p:cond delay="0"/>
                  </p:stCondLst>
                  <p:childTnLst>
                    <p:set>
                      <p:cBhvr>
                        <p:cTn dur="1" fill="hold">
                          <p:stCondLst>
                            <p:cond delay="0"/>
                          </p:stCondLst>
                        </p:cTn>
                        <p:tgtEl>
                          <p:spTgt spid="1410"/>
                        </p:tgtEl>
                        <p:attrNameLst>
                          <p:attrName>style.visibility</p:attrName>
                        </p:attrNameLst>
                      </p:cBhvr>
                      <p:to>
                        <p:strVal val="visible"/>
                      </p:to>
                    </p:set>
                    <p:animEffect transition="in" filter="slide(fromBottom)">
                      <p:cBhvr>
                        <p:cTn dur="500">
                          <p:stCondLst>
                            <p:cond delay="0"/>
                          </p:stCondLst>
                        </p:cTn>
                        <p:tgtEl>
                          <p:spTgt spid="1410"/>
                        </p:tgtEl>
                      </p:cBhvr>
                    </p:animEffect>
                  </p:childTnLst>
                </p:cTn>
              </p:par>
            </p:tnLst>
          </p:tmpl>
          <p:tmpl lvl="5">
            <p:tnLst>
              <p:par>
                <p:cTn presetID="12" presetClass="entr" presetSubtype="4" fill="hold" nodeType="withEffect">
                  <p:stCondLst>
                    <p:cond delay="0"/>
                  </p:stCondLst>
                  <p:childTnLst>
                    <p:set>
                      <p:cBhvr>
                        <p:cTn dur="1" fill="hold">
                          <p:stCondLst>
                            <p:cond delay="0"/>
                          </p:stCondLst>
                        </p:cTn>
                        <p:tgtEl>
                          <p:spTgt spid="1410"/>
                        </p:tgtEl>
                        <p:attrNameLst>
                          <p:attrName>style.visibility</p:attrName>
                        </p:attrNameLst>
                      </p:cBhvr>
                      <p:to>
                        <p:strVal val="visible"/>
                      </p:to>
                    </p:set>
                    <p:animEffect transition="in" filter="slide(fromBottom)">
                      <p:cBhvr>
                        <p:cTn dur="500">
                          <p:stCondLst>
                            <p:cond delay="0"/>
                          </p:stCondLst>
                        </p:cTn>
                        <p:tgtEl>
                          <p:spTgt spid="1410"/>
                        </p:tgtEl>
                      </p:cBhvr>
                    </p:animEffect>
                  </p:childTnLst>
                </p:cTn>
              </p:par>
            </p:tnLst>
          </p:tmpl>
        </p:tmplLst>
      </p:bldP>
    </p:bldLst>
  </p:timing>
  <p:txStyles>
    <p:titleStyle>
      <a:lvl1pPr algn="l" rtl="0" fontAlgn="base">
        <a:spcBef>
          <a:spcPct val="0"/>
        </a:spcBef>
        <a:spcAft>
          <a:spcPct val="0"/>
        </a:spcAft>
        <a:defRPr sz="4400">
          <a:solidFill>
            <a:schemeClr val="folHlink"/>
          </a:solidFill>
          <a:latin typeface="+mj-lt"/>
          <a:ea typeface="+mj-ea"/>
          <a:cs typeface="+mj-cs"/>
        </a:defRPr>
      </a:lvl1pPr>
      <a:lvl2pPr algn="l" rtl="0" fontAlgn="base">
        <a:spcBef>
          <a:spcPct val="0"/>
        </a:spcBef>
        <a:spcAft>
          <a:spcPct val="0"/>
        </a:spcAft>
        <a:defRPr sz="4400">
          <a:solidFill>
            <a:schemeClr val="folHlink"/>
          </a:solidFill>
          <a:latin typeface="Arial Narrow" pitchFamily="34" charset="0"/>
        </a:defRPr>
      </a:lvl2pPr>
      <a:lvl3pPr algn="l" rtl="0" fontAlgn="base">
        <a:spcBef>
          <a:spcPct val="0"/>
        </a:spcBef>
        <a:spcAft>
          <a:spcPct val="0"/>
        </a:spcAft>
        <a:defRPr sz="4400">
          <a:solidFill>
            <a:schemeClr val="folHlink"/>
          </a:solidFill>
          <a:latin typeface="Arial Narrow" pitchFamily="34" charset="0"/>
        </a:defRPr>
      </a:lvl3pPr>
      <a:lvl4pPr algn="l" rtl="0" fontAlgn="base">
        <a:spcBef>
          <a:spcPct val="0"/>
        </a:spcBef>
        <a:spcAft>
          <a:spcPct val="0"/>
        </a:spcAft>
        <a:defRPr sz="4400">
          <a:solidFill>
            <a:schemeClr val="folHlink"/>
          </a:solidFill>
          <a:latin typeface="Arial Narrow" pitchFamily="34" charset="0"/>
        </a:defRPr>
      </a:lvl4pPr>
      <a:lvl5pPr algn="l" rtl="0" fontAlgn="base">
        <a:spcBef>
          <a:spcPct val="0"/>
        </a:spcBef>
        <a:spcAft>
          <a:spcPct val="0"/>
        </a:spcAft>
        <a:defRPr sz="4400">
          <a:solidFill>
            <a:schemeClr val="folHlink"/>
          </a:solidFill>
          <a:latin typeface="Arial Narrow" pitchFamily="34" charset="0"/>
        </a:defRPr>
      </a:lvl5pPr>
      <a:lvl6pPr marL="457200" algn="l" rtl="0" fontAlgn="base">
        <a:spcBef>
          <a:spcPct val="0"/>
        </a:spcBef>
        <a:spcAft>
          <a:spcPct val="0"/>
        </a:spcAft>
        <a:defRPr sz="4400">
          <a:solidFill>
            <a:schemeClr val="folHlink"/>
          </a:solidFill>
          <a:latin typeface="Arial Narrow" pitchFamily="34" charset="0"/>
        </a:defRPr>
      </a:lvl6pPr>
      <a:lvl7pPr marL="914400" algn="l" rtl="0" fontAlgn="base">
        <a:spcBef>
          <a:spcPct val="0"/>
        </a:spcBef>
        <a:spcAft>
          <a:spcPct val="0"/>
        </a:spcAft>
        <a:defRPr sz="4400">
          <a:solidFill>
            <a:schemeClr val="folHlink"/>
          </a:solidFill>
          <a:latin typeface="Arial Narrow" pitchFamily="34" charset="0"/>
        </a:defRPr>
      </a:lvl7pPr>
      <a:lvl8pPr marL="1371600" algn="l" rtl="0" fontAlgn="base">
        <a:spcBef>
          <a:spcPct val="0"/>
        </a:spcBef>
        <a:spcAft>
          <a:spcPct val="0"/>
        </a:spcAft>
        <a:defRPr sz="4400">
          <a:solidFill>
            <a:schemeClr val="folHlink"/>
          </a:solidFill>
          <a:latin typeface="Arial Narrow" pitchFamily="34" charset="0"/>
        </a:defRPr>
      </a:lvl8pPr>
      <a:lvl9pPr marL="1828800" algn="l" rtl="0" fontAlgn="base">
        <a:spcBef>
          <a:spcPct val="0"/>
        </a:spcBef>
        <a:spcAft>
          <a:spcPct val="0"/>
        </a:spcAft>
        <a:defRPr sz="4400">
          <a:solidFill>
            <a:schemeClr val="folHlink"/>
          </a:solidFill>
          <a:latin typeface="Arial Narrow"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7120" name="Rectangle 16"/>
          <p:cNvSpPr>
            <a:spLocks noGrp="1" noChangeArrowheads="1"/>
          </p:cNvSpPr>
          <p:nvPr>
            <p:ph type="title"/>
          </p:nvPr>
        </p:nvSpPr>
        <p:spPr>
          <a:xfrm>
            <a:off x="611188" y="404813"/>
            <a:ext cx="7908925" cy="2519362"/>
          </a:xfrm>
        </p:spPr>
        <p:txBody>
          <a:bodyPr/>
          <a:lstStyle/>
          <a:p>
            <a:pPr algn="ctr"/>
            <a:r>
              <a:rPr lang="ru-RU" sz="4000" b="1" dirty="0" smtClean="0"/>
              <a:t>«ПРИЧИНЫ И ФОРМЫ ПОВЕДЕНЧЕСКИЕ НАРУШЕНИЯ У ДЕТЕЙ И ПОДРОСТКОВ»</a:t>
            </a:r>
            <a:endParaRPr lang="ru-RU" sz="4000" b="1" dirty="0">
              <a:solidFill>
                <a:srgbClr val="FF0000"/>
              </a:solidFill>
              <a:latin typeface="Comic Sans MS" pitchFamily="66" charset="0"/>
            </a:endParaRPr>
          </a:p>
        </p:txBody>
      </p:sp>
      <p:sp>
        <p:nvSpPr>
          <p:cNvPr id="47121" name="Rectangle 17"/>
          <p:cNvSpPr>
            <a:spLocks noGrp="1" noChangeArrowheads="1"/>
          </p:cNvSpPr>
          <p:nvPr>
            <p:ph sz="half" idx="1"/>
          </p:nvPr>
        </p:nvSpPr>
        <p:spPr>
          <a:xfrm>
            <a:off x="684213" y="1989138"/>
            <a:ext cx="3810000" cy="4114800"/>
          </a:xfrm>
        </p:spPr>
        <p:txBody>
          <a:bodyPr/>
          <a:lstStyle/>
          <a:p>
            <a:pPr>
              <a:buFontTx/>
              <a:buNone/>
            </a:pPr>
            <a:r>
              <a:rPr lang="ru-RU"/>
              <a:t/>
            </a:r>
            <a:br>
              <a:rPr lang="ru-RU"/>
            </a:br>
            <a:endParaRPr lang="ru-RU"/>
          </a:p>
        </p:txBody>
      </p:sp>
      <p:pic>
        <p:nvPicPr>
          <p:cNvPr id="47123" name="Picture 19" descr="MPj03999550000[1]"/>
          <p:cNvPicPr>
            <a:picLocks noChangeAspect="1" noChangeArrowheads="1"/>
          </p:cNvPicPr>
          <p:nvPr/>
        </p:nvPicPr>
        <p:blipFill>
          <a:blip r:embed="rId2" cstate="print"/>
          <a:srcRect/>
          <a:stretch>
            <a:fillRect/>
          </a:stretch>
        </p:blipFill>
        <p:spPr bwMode="auto">
          <a:xfrm>
            <a:off x="468313" y="3933825"/>
            <a:ext cx="3889375" cy="2592388"/>
          </a:xfrm>
          <a:prstGeom prst="rect">
            <a:avLst/>
          </a:prstGeom>
          <a:noFill/>
        </p:spPr>
      </p:pic>
      <p:pic>
        <p:nvPicPr>
          <p:cNvPr id="47126" name="Picture 22" descr="Rainbow-kids-714"/>
          <p:cNvPicPr>
            <a:picLocks noChangeAspect="1" noChangeArrowheads="1"/>
          </p:cNvPicPr>
          <p:nvPr/>
        </p:nvPicPr>
        <p:blipFill>
          <a:blip r:embed="rId3" cstate="print"/>
          <a:srcRect/>
          <a:stretch>
            <a:fillRect/>
          </a:stretch>
        </p:blipFill>
        <p:spPr bwMode="auto">
          <a:xfrm>
            <a:off x="4859338" y="3213100"/>
            <a:ext cx="3827462" cy="2711450"/>
          </a:xfrm>
          <a:prstGeom prst="rect">
            <a:avLst/>
          </a:prstGeom>
          <a:noFill/>
          <a:ln w="9525">
            <a:noFill/>
            <a:miter lim="800000"/>
            <a:headEnd/>
            <a:tailEnd/>
          </a:ln>
        </p:spPr>
      </p:pic>
      <p:pic>
        <p:nvPicPr>
          <p:cNvPr id="47128" name="Picture 24" descr="BD05911_"/>
          <p:cNvPicPr>
            <a:picLocks noChangeAspect="1" noChangeArrowheads="1"/>
          </p:cNvPicPr>
          <p:nvPr/>
        </p:nvPicPr>
        <p:blipFill>
          <a:blip r:embed="rId4" cstate="print"/>
          <a:srcRect/>
          <a:stretch>
            <a:fillRect/>
          </a:stretch>
        </p:blipFill>
        <p:spPr bwMode="auto">
          <a:xfrm>
            <a:off x="7524750" y="260350"/>
            <a:ext cx="1079500" cy="992188"/>
          </a:xfrm>
          <a:prstGeom prst="rect">
            <a:avLst/>
          </a:prstGeom>
          <a:noFill/>
        </p:spPr>
      </p:pic>
      <p:pic>
        <p:nvPicPr>
          <p:cNvPr id="47129" name="Picture 25" descr="MPj03999550000[1]"/>
          <p:cNvPicPr>
            <a:picLocks noChangeAspect="1" noChangeArrowheads="1"/>
          </p:cNvPicPr>
          <p:nvPr/>
        </p:nvPicPr>
        <p:blipFill>
          <a:blip r:embed="rId2" cstate="print"/>
          <a:srcRect/>
          <a:stretch>
            <a:fillRect/>
          </a:stretch>
        </p:blipFill>
        <p:spPr bwMode="auto">
          <a:xfrm>
            <a:off x="468313" y="3933825"/>
            <a:ext cx="3889375" cy="2592388"/>
          </a:xfrm>
          <a:prstGeom prst="rect">
            <a:avLst/>
          </a:prstGeom>
          <a:noFill/>
          <a:ln w="38100">
            <a:solidFill>
              <a:srgbClr val="0000FF"/>
            </a:solidFill>
            <a:miter lim="800000"/>
            <a:headEnd/>
            <a:tailEnd/>
          </a:ln>
        </p:spPr>
      </p:pic>
      <p:pic>
        <p:nvPicPr>
          <p:cNvPr id="47130" name="Picture 26" descr="Rainbow-kids-714"/>
          <p:cNvPicPr>
            <a:picLocks noChangeAspect="1" noChangeArrowheads="1"/>
          </p:cNvPicPr>
          <p:nvPr/>
        </p:nvPicPr>
        <p:blipFill>
          <a:blip r:embed="rId3" cstate="print"/>
          <a:srcRect/>
          <a:stretch>
            <a:fillRect/>
          </a:stretch>
        </p:blipFill>
        <p:spPr bwMode="auto">
          <a:xfrm>
            <a:off x="4859338" y="3213100"/>
            <a:ext cx="3827462" cy="2711450"/>
          </a:xfrm>
          <a:prstGeom prst="rect">
            <a:avLst/>
          </a:prstGeom>
          <a:noFill/>
          <a:ln w="38100">
            <a:solidFill>
              <a:srgbClr val="0000FF"/>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iterate type="wd">
                                    <p:tmPct val="10000"/>
                                  </p:iterate>
                                  <p:childTnLst>
                                    <p:set>
                                      <p:cBhvr>
                                        <p:cTn id="6" dur="1" fill="hold">
                                          <p:stCondLst>
                                            <p:cond delay="0"/>
                                          </p:stCondLst>
                                        </p:cTn>
                                        <p:tgtEl>
                                          <p:spTgt spid="47120"/>
                                        </p:tgtEl>
                                        <p:attrNameLst>
                                          <p:attrName>style.visibility</p:attrName>
                                        </p:attrNameLst>
                                      </p:cBhvr>
                                      <p:to>
                                        <p:strVal val="visible"/>
                                      </p:to>
                                    </p:set>
                                    <p:anim calcmode="lin" valueType="num">
                                      <p:cBhvr>
                                        <p:cTn id="7" dur="1000" fill="hold"/>
                                        <p:tgtEl>
                                          <p:spTgt spid="47120"/>
                                        </p:tgtEl>
                                        <p:attrNameLst>
                                          <p:attrName>ppt_w</p:attrName>
                                        </p:attrNameLst>
                                      </p:cBhvr>
                                      <p:tavLst>
                                        <p:tav tm="0">
                                          <p:val>
                                            <p:fltVal val="0"/>
                                          </p:val>
                                        </p:tav>
                                        <p:tav tm="100000">
                                          <p:val>
                                            <p:strVal val="#ppt_w"/>
                                          </p:val>
                                        </p:tav>
                                      </p:tavLst>
                                    </p:anim>
                                    <p:anim calcmode="lin" valueType="num">
                                      <p:cBhvr>
                                        <p:cTn id="8" dur="1000" fill="hold"/>
                                        <p:tgtEl>
                                          <p:spTgt spid="47120"/>
                                        </p:tgtEl>
                                        <p:attrNameLst>
                                          <p:attrName>ppt_h</p:attrName>
                                        </p:attrNameLst>
                                      </p:cBhvr>
                                      <p:tavLst>
                                        <p:tav tm="0">
                                          <p:val>
                                            <p:fltVal val="0"/>
                                          </p:val>
                                        </p:tav>
                                        <p:tav tm="100000">
                                          <p:val>
                                            <p:strVal val="#ppt_h"/>
                                          </p:val>
                                        </p:tav>
                                      </p:tavLst>
                                    </p:anim>
                                  </p:childTnLst>
                                </p:cTn>
                              </p:par>
                              <p:par>
                                <p:cTn id="9" presetID="8" presetClass="entr" presetSubtype="16" fill="hold" nodeType="withEffect">
                                  <p:stCondLst>
                                    <p:cond delay="0"/>
                                  </p:stCondLst>
                                  <p:childTnLst>
                                    <p:set>
                                      <p:cBhvr>
                                        <p:cTn id="10" dur="1" fill="hold">
                                          <p:stCondLst>
                                            <p:cond delay="0"/>
                                          </p:stCondLst>
                                        </p:cTn>
                                        <p:tgtEl>
                                          <p:spTgt spid="47126"/>
                                        </p:tgtEl>
                                        <p:attrNameLst>
                                          <p:attrName>style.visibility</p:attrName>
                                        </p:attrNameLst>
                                      </p:cBhvr>
                                      <p:to>
                                        <p:strVal val="visible"/>
                                      </p:to>
                                    </p:set>
                                    <p:animEffect transition="in" filter="diamond(in)">
                                      <p:cBhvr>
                                        <p:cTn id="11" dur="1000"/>
                                        <p:tgtEl>
                                          <p:spTgt spid="47126"/>
                                        </p:tgtEl>
                                      </p:cBhvr>
                                    </p:animEffect>
                                  </p:childTnLst>
                                </p:cTn>
                              </p:par>
                              <p:par>
                                <p:cTn id="12" presetID="8" presetClass="entr" presetSubtype="32" fill="hold" nodeType="withEffect">
                                  <p:stCondLst>
                                    <p:cond delay="0"/>
                                  </p:stCondLst>
                                  <p:childTnLst>
                                    <p:set>
                                      <p:cBhvr>
                                        <p:cTn id="13" dur="1" fill="hold">
                                          <p:stCondLst>
                                            <p:cond delay="0"/>
                                          </p:stCondLst>
                                        </p:cTn>
                                        <p:tgtEl>
                                          <p:spTgt spid="47123"/>
                                        </p:tgtEl>
                                        <p:attrNameLst>
                                          <p:attrName>style.visibility</p:attrName>
                                        </p:attrNameLst>
                                      </p:cBhvr>
                                      <p:to>
                                        <p:strVal val="visible"/>
                                      </p:to>
                                    </p:set>
                                    <p:animEffect transition="in" filter="diamond(out)">
                                      <p:cBhvr>
                                        <p:cTn id="14" dur="1000"/>
                                        <p:tgtEl>
                                          <p:spTgt spid="47123"/>
                                        </p:tgtEl>
                                      </p:cBhvr>
                                    </p:animEffect>
                                  </p:childTnLst>
                                </p:cTn>
                              </p:par>
                              <p:par>
                                <p:cTn id="15" presetID="8" presetClass="entr" presetSubtype="16" fill="hold" nodeType="withEffect">
                                  <p:stCondLst>
                                    <p:cond delay="0"/>
                                  </p:stCondLst>
                                  <p:childTnLst>
                                    <p:set>
                                      <p:cBhvr>
                                        <p:cTn id="16" dur="1" fill="hold">
                                          <p:stCondLst>
                                            <p:cond delay="0"/>
                                          </p:stCondLst>
                                        </p:cTn>
                                        <p:tgtEl>
                                          <p:spTgt spid="47130"/>
                                        </p:tgtEl>
                                        <p:attrNameLst>
                                          <p:attrName>style.visibility</p:attrName>
                                        </p:attrNameLst>
                                      </p:cBhvr>
                                      <p:to>
                                        <p:strVal val="visible"/>
                                      </p:to>
                                    </p:set>
                                    <p:animEffect transition="in" filter="diamond(in)">
                                      <p:cBhvr>
                                        <p:cTn id="17" dur="1000"/>
                                        <p:tgtEl>
                                          <p:spTgt spid="47130"/>
                                        </p:tgtEl>
                                      </p:cBhvr>
                                    </p:animEffect>
                                  </p:childTnLst>
                                </p:cTn>
                              </p:par>
                              <p:par>
                                <p:cTn id="18" presetID="8" presetClass="entr" presetSubtype="32" fill="hold" nodeType="withEffect">
                                  <p:stCondLst>
                                    <p:cond delay="0"/>
                                  </p:stCondLst>
                                  <p:childTnLst>
                                    <p:set>
                                      <p:cBhvr>
                                        <p:cTn id="19" dur="1" fill="hold">
                                          <p:stCondLst>
                                            <p:cond delay="0"/>
                                          </p:stCondLst>
                                        </p:cTn>
                                        <p:tgtEl>
                                          <p:spTgt spid="47129"/>
                                        </p:tgtEl>
                                        <p:attrNameLst>
                                          <p:attrName>style.visibility</p:attrName>
                                        </p:attrNameLst>
                                      </p:cBhvr>
                                      <p:to>
                                        <p:strVal val="visible"/>
                                      </p:to>
                                    </p:set>
                                    <p:animEffect transition="in" filter="diamond(out)">
                                      <p:cBhvr>
                                        <p:cTn id="20" dur="1000"/>
                                        <p:tgtEl>
                                          <p:spTgt spid="47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2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Преступность.</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sz="2000" dirty="0" smtClean="0"/>
              <a:t>Изучение проблем преступности выявляет большое количество факторов, воздействующих на ее динамику: социальное положение, род занятий, образование, нищета как самостоятельный фактор, </a:t>
            </a:r>
            <a:r>
              <a:rPr lang="ru-RU" sz="2000" dirty="0" err="1" smtClean="0"/>
              <a:t>деклассирование</a:t>
            </a:r>
            <a:r>
              <a:rPr lang="ru-RU" sz="2000" dirty="0" smtClean="0"/>
              <a:t>, т. е. разрушение или ослабление связей между индивидом и социальной группой.</a:t>
            </a:r>
          </a:p>
          <a:p>
            <a:r>
              <a:rPr lang="ru-RU" sz="2000" dirty="0" smtClean="0"/>
              <a:t>Основные качественные показатели роста преступности в России приближается к общемировым. Причем на состояние преступности большое влияние оказывает переход к рыночным отношениям, характеризуемым появлением таких феноменов, как конкуренция, безработица, инфляция. Специалисты отмечают, что уже заметны процессы, говорящие об «индустриализации» </a:t>
            </a:r>
            <a:r>
              <a:rPr lang="ru-RU" sz="2000" dirty="0" err="1" smtClean="0"/>
              <a:t>девиантности</a:t>
            </a:r>
            <a:r>
              <a:rPr lang="ru-RU" sz="2000" dirty="0" smtClean="0"/>
              <a:t>.</a:t>
            </a:r>
          </a:p>
          <a:p>
            <a:endParaRPr lang="ru-RU" sz="1400" dirty="0"/>
          </a:p>
        </p:txBody>
      </p:sp>
      <p:pic>
        <p:nvPicPr>
          <p:cNvPr id="5" name="Рисунок 4" descr="Izrail-budet-sazhat-v-tyurmu.jpg"/>
          <p:cNvPicPr>
            <a:picLocks noChangeAspect="1"/>
          </p:cNvPicPr>
          <p:nvPr/>
        </p:nvPicPr>
        <p:blipFill>
          <a:blip r:embed="rId2" cstate="print"/>
          <a:stretch>
            <a:fillRect/>
          </a:stretch>
        </p:blipFill>
        <p:spPr>
          <a:xfrm>
            <a:off x="4716016" y="116632"/>
            <a:ext cx="3635896" cy="1844824"/>
          </a:xfrm>
          <a:prstGeom prst="rect">
            <a:avLst/>
          </a:prstGeom>
        </p:spPr>
      </p:pic>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Алкоголизм.</a:t>
            </a:r>
            <a:endParaRPr lang="ru-RU" dirty="0"/>
          </a:p>
        </p:txBody>
      </p:sp>
      <p:sp>
        <p:nvSpPr>
          <p:cNvPr id="3" name="Содержимое 2"/>
          <p:cNvSpPr>
            <a:spLocks noGrp="1"/>
          </p:cNvSpPr>
          <p:nvPr>
            <p:ph idx="1"/>
          </p:nvPr>
        </p:nvSpPr>
        <p:spPr/>
        <p:txBody>
          <a:bodyPr/>
          <a:lstStyle/>
          <a:p>
            <a:pPr>
              <a:buNone/>
            </a:pPr>
            <a:r>
              <a:rPr lang="ru-RU" sz="1400" dirty="0" smtClean="0"/>
              <a:t>Фактически алкоголь вошел в нашу жизнь, став элементом социальных ритуалов, обязательным условием официальных церемоний, праздников, способов времяпрепровождения и решения личных проблем. Однако эта </a:t>
            </a:r>
            <a:r>
              <a:rPr lang="ru-RU" sz="1400" dirty="0" err="1" smtClean="0"/>
              <a:t>социокультурная</a:t>
            </a:r>
            <a:r>
              <a:rPr lang="ru-RU" sz="1400" dirty="0" smtClean="0"/>
              <a:t> традиция дорого обходится обществу.</a:t>
            </a:r>
          </a:p>
          <a:p>
            <a:pPr>
              <a:buNone/>
            </a:pPr>
            <a:r>
              <a:rPr lang="ru-RU" sz="1400" dirty="0" smtClean="0"/>
              <a:t>По статистике, 90 % случаев хулиганства, 90 % изнасилований при отягчающих обстоятельствах, почти 40 % других преступлений связаны с опьянением. Убийства, грабежи, разбойные нападения, нанесение тяжких телесных повреждений в 70 % случаев совершаются лицами в нетрезвом состоянии; около 50 % всех разводов также связаны с пьянством.</a:t>
            </a:r>
          </a:p>
          <a:p>
            <a:pPr>
              <a:buNone/>
            </a:pPr>
            <a:r>
              <a:rPr lang="ru-RU" sz="1400" dirty="0" smtClean="0"/>
              <a:t>Изучение различных аспектов потребления алкоголя и его последствий представляет большую сложность.</a:t>
            </a:r>
          </a:p>
          <a:p>
            <a:pPr>
              <a:buNone/>
            </a:pPr>
            <a:r>
              <a:rPr lang="ru-RU" sz="1400" dirty="0" smtClean="0"/>
              <a:t>В модели алкогольного потребления учитываются следующие характеристики:</a:t>
            </a:r>
          </a:p>
          <a:p>
            <a:r>
              <a:rPr lang="ru-RU" sz="1400" dirty="0" smtClean="0"/>
              <a:t>показатель уровня потребления алкоголя в сочетании с данными о структуре потребления;</a:t>
            </a:r>
          </a:p>
          <a:p>
            <a:r>
              <a:rPr lang="ru-RU" sz="1400" dirty="0" smtClean="0"/>
              <a:t>регулярность потребления, длительность, связь с приемом пищи;</a:t>
            </a:r>
          </a:p>
          <a:p>
            <a:r>
              <a:rPr lang="ru-RU" sz="1400" dirty="0" smtClean="0"/>
              <a:t>численность и состав пьющих, непьющих, пьющих умеренно;</a:t>
            </a:r>
          </a:p>
          <a:p>
            <a:r>
              <a:rPr lang="ru-RU" sz="1400" dirty="0" smtClean="0"/>
              <a:t>распределение потребления алкоголя между мужчинами и женщинами, по возрастам и другим социально-демографическим признакам;</a:t>
            </a:r>
          </a:p>
          <a:p>
            <a:r>
              <a:rPr lang="ru-RU" sz="1400" dirty="0" smtClean="0"/>
              <a:t>поведение при одинаковой степени опьянения и оценки этого поведения в </a:t>
            </a:r>
            <a:r>
              <a:rPr lang="ru-RU" sz="1400" dirty="0" err="1" smtClean="0"/>
              <a:t>социокультурных</a:t>
            </a:r>
            <a:r>
              <a:rPr lang="ru-RU" sz="1400" dirty="0" smtClean="0"/>
              <a:t> и этнических группах.</a:t>
            </a:r>
          </a:p>
          <a:p>
            <a:endParaRPr lang="ru-RU" sz="1400" dirty="0"/>
          </a:p>
        </p:txBody>
      </p:sp>
      <p:pic>
        <p:nvPicPr>
          <p:cNvPr id="4" name="Рисунок 3" descr="bf9b25696d.jpg"/>
          <p:cNvPicPr>
            <a:picLocks noChangeAspect="1"/>
          </p:cNvPicPr>
          <p:nvPr/>
        </p:nvPicPr>
        <p:blipFill>
          <a:blip r:embed="rId2" cstate="print"/>
          <a:stretch>
            <a:fillRect/>
          </a:stretch>
        </p:blipFill>
        <p:spPr>
          <a:xfrm>
            <a:off x="6516216" y="260648"/>
            <a:ext cx="2232248" cy="1553235"/>
          </a:xfrm>
          <a:prstGeom prst="rect">
            <a:avLst/>
          </a:prstGeom>
        </p:spPr>
      </p:pic>
    </p:spTree>
  </p:cSld>
  <p:clrMapOvr>
    <a:masterClrMapping/>
  </p:clrMapOvr>
  <p:transition>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Наркомания.</a:t>
            </a:r>
            <a:endParaRPr lang="ru-RU" dirty="0"/>
          </a:p>
        </p:txBody>
      </p:sp>
      <p:sp>
        <p:nvSpPr>
          <p:cNvPr id="3" name="Содержимое 2"/>
          <p:cNvSpPr>
            <a:spLocks noGrp="1"/>
          </p:cNvSpPr>
          <p:nvPr>
            <p:ph idx="1"/>
          </p:nvPr>
        </p:nvSpPr>
        <p:spPr/>
        <p:txBody>
          <a:bodyPr/>
          <a:lstStyle/>
          <a:p>
            <a:r>
              <a:rPr lang="ru-RU" sz="1400" dirty="0" smtClean="0"/>
              <a:t>(от греч. </a:t>
            </a:r>
            <a:r>
              <a:rPr lang="ru-RU" sz="1400" dirty="0" err="1" smtClean="0"/>
              <a:t>narke</a:t>
            </a:r>
            <a:r>
              <a:rPr lang="ru-RU" sz="1400" dirty="0" smtClean="0"/>
              <a:t> – оцепенение и </a:t>
            </a:r>
            <a:r>
              <a:rPr lang="ru-RU" sz="1400" dirty="0" err="1" smtClean="0"/>
              <a:t>mania</a:t>
            </a:r>
            <a:r>
              <a:rPr lang="ru-RU" sz="1400" dirty="0" smtClean="0"/>
              <a:t> – бешенство, безумие). Это заболевание, которое выражается в физической и (или) психической зависимости от наркотических средств, постепенно приводящей к глубокому истощению физических и психических функций организма. Всего насчитывается около 240 видов наркотических веществ растительного и химического происхождения. Международная Конвенция о психотропных веществах 1977 г. в качестве наркотиков рассматривает вещества, вызывающие зависимость (привыкание) на основе возбуждения или угнетения центральной нервной системы, нарушение моторных функций, мышления, поведения, восприятия, галлюцинации или изменение настроения.</a:t>
            </a:r>
          </a:p>
          <a:p>
            <a:r>
              <a:rPr lang="ru-RU" sz="1400" dirty="0" smtClean="0"/>
              <a:t>Точное количество россиян, злоупотребляющих наркотиками в нашей стране, определить вряд ли возможно из-за несовершенства системы социального контроля; но по некоторым оценкам, в 1994 г. их число могло составить от 1,5 до 6 </a:t>
            </a:r>
            <a:r>
              <a:rPr lang="ru-RU" sz="1400" dirty="0" err="1" smtClean="0"/>
              <a:t>млн</a:t>
            </a:r>
            <a:r>
              <a:rPr lang="ru-RU" sz="1400" dirty="0" smtClean="0"/>
              <a:t> человек, т. е. от 1 до 3 % всего населения. Подавляющее большинство наркоманов (до 70 %) – молодые люди в возрасте до 30 лет. Соотношение мужчин и женщин составляет примерно 10:1 (на Западе 2:1). Более 60 % наркоманов впервые пробуют наркотики в возрасте до 19 лет. Таким образом, наркомания – это прежде всего молодежная проблема, тем более что значительная часть наркоманов, особенно тех, кто употребляет так называемые «радикальные» наркотики (производные опийного мака), не доживает до зрелого возраста.</a:t>
            </a:r>
          </a:p>
          <a:p>
            <a:endParaRPr lang="ru-RU" sz="1400" dirty="0"/>
          </a:p>
        </p:txBody>
      </p:sp>
    </p:spTree>
  </p:cSld>
  <p:clrMapOvr>
    <a:masterClrMapping/>
  </p:clrMapOvr>
  <p:transition>
    <p:zoom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Суицид.</a:t>
            </a:r>
            <a:endParaRPr lang="ru-RU" dirty="0"/>
          </a:p>
        </p:txBody>
      </p:sp>
      <p:sp>
        <p:nvSpPr>
          <p:cNvPr id="3" name="Содержимое 2"/>
          <p:cNvSpPr>
            <a:spLocks noGrp="1"/>
          </p:cNvSpPr>
          <p:nvPr>
            <p:ph idx="1"/>
          </p:nvPr>
        </p:nvSpPr>
        <p:spPr/>
        <p:txBody>
          <a:bodyPr/>
          <a:lstStyle/>
          <a:p>
            <a:r>
              <a:rPr lang="ru-RU" sz="1400" dirty="0" smtClean="0"/>
              <a:t>– намерение лишить себя жизни, повышенный риск совершения самоубийства. Эта форма отклоняющегося поведения пассивного типа является способом ухода от неразрешимых жизненных проблем, от самой жизни.</a:t>
            </a:r>
          </a:p>
          <a:p>
            <a:endParaRPr lang="ru-RU" sz="1400" dirty="0" smtClean="0"/>
          </a:p>
          <a:p>
            <a:endParaRPr lang="ru-RU" sz="1400" dirty="0" smtClean="0"/>
          </a:p>
          <a:p>
            <a:r>
              <a:rPr lang="ru-RU" sz="1400" dirty="0" smtClean="0"/>
              <a:t>Соотношение между самоубийцами мужчинами и женщинами примерно 4:1 при удавшихся самоубийствах и 4:2 при попытках, т. е. суицидное поведение мужчин чаще приводит к трагическому исходу. Отмечено, что вероятность проявления этой формы отклонений зависит и от возрастной группы; так, самоубийства совершаются чаще в возрасте после 55 и до 20 лет, сегодня самоубийцами становятся даже 10-12-летние дети. Мировая статистика свидетельствует, что суицидное поведение чаще проявляется в городах, среди одиноких и на крайних полюсах общественной иерархии.</a:t>
            </a:r>
          </a:p>
          <a:p>
            <a:endParaRPr lang="ru-RU" sz="1400" dirty="0" smtClean="0"/>
          </a:p>
          <a:p>
            <a:r>
              <a:rPr lang="ru-RU" sz="1400" dirty="0" smtClean="0"/>
              <a:t>Существует несомненная связь суицидного поведения с другими формами социальных отклонений, например с пьянством. Судебными экспертами установлено, что 68 % мужчин и 31 % женщин покончили с жизнью, находясь в состоянии алкогольного опьянения. На учете, как хронические алкоголики, состояли 12 % совершивших самоубийство мужчин и 20,2 % всех, покушавшихся на свою жизнь.</a:t>
            </a:r>
          </a:p>
          <a:p>
            <a:endParaRPr lang="ru-RU" sz="1400" dirty="0"/>
          </a:p>
        </p:txBody>
      </p:sp>
    </p:spTree>
  </p:cSld>
  <p:clrMapOvr>
    <a:masterClrMapping/>
  </p:clrMapOvr>
  <p:transition>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 Причины и механизмы нарушения поведения</a:t>
            </a:r>
            <a:endParaRPr lang="ru-RU" dirty="0"/>
          </a:p>
        </p:txBody>
      </p:sp>
      <p:sp>
        <p:nvSpPr>
          <p:cNvPr id="3" name="Содержимое 2"/>
          <p:cNvSpPr>
            <a:spLocks noGrp="1"/>
          </p:cNvSpPr>
          <p:nvPr>
            <p:ph idx="1"/>
          </p:nvPr>
        </p:nvSpPr>
        <p:spPr/>
        <p:txBody>
          <a:bodyPr/>
          <a:lstStyle/>
          <a:p>
            <a:r>
              <a:rPr lang="ru-RU" sz="1400" dirty="0" smtClean="0"/>
              <a:t>Причины </a:t>
            </a:r>
            <a:r>
              <a:rPr lang="ru-RU" sz="1400" dirty="0" err="1" smtClean="0"/>
              <a:t>девиантного</a:t>
            </a:r>
            <a:r>
              <a:rPr lang="ru-RU" sz="1400" dirty="0" smtClean="0"/>
              <a:t> поведения определяются неоднозначно. Психологи сосредотачивают свое внимание на личностных, психологических отклонениях и дезорганизациях (неврозы, психозы и др.); социологи – на отклонениях социальных групп от норм культуры.</a:t>
            </a:r>
          </a:p>
          <a:p>
            <a:r>
              <a:rPr lang="ru-RU" sz="1400" dirty="0" smtClean="0"/>
              <a:t>Присоединение подростка к группе часто влечет за собой снижение запретов в отношении вовлечения в </a:t>
            </a:r>
            <a:r>
              <a:rPr lang="ru-RU" sz="1400" dirty="0" err="1" smtClean="0"/>
              <a:t>противонормативные</a:t>
            </a:r>
            <a:r>
              <a:rPr lang="ru-RU" sz="1400" dirty="0" smtClean="0"/>
              <a:t> действия. Дело в том, что присоединившись к группе, он отодвигается на второй план и морально «укрывается» в ней, поскольку внимание общества сосредотачивается прежде всего на самой группе, а уж потом – на ее конкретных членах. При этом социальный контроль за личностью конкретного подростка уменьшается, и в ситуации ожидания наказания за какой-либо проступок у него возникает возможность скрыться или рассеять ответственность путем ухода на второй план в группе. Зная, что можно уйти от наказания, подросток в группе становится равнодушным к возможным санкциям со стороны общества, и потому его поведение постепенно перестает подчиняться внешним правилам и нормам. Таким образом, в группе (толпе) у подростка высвобождается поведение, в обычных условиях сдерживаемое запретами.</a:t>
            </a:r>
          </a:p>
          <a:p>
            <a:r>
              <a:rPr lang="ru-RU" sz="1400" dirty="0" smtClean="0"/>
              <a:t>Подростки, утрачивающие индивидуальность и присоединяющиеся к группе, плохо сознают себя в качестве отдельных существ. Результат – неспособность осуществлять текущий контроль или анализ своего поведения и неспособность извлекать соответствующие нормы поведения из хранилища долговременной памяти. Таким подросткам также недостает предвидения, и их поведение страдает дефицитом продуманности или планирования.</a:t>
            </a:r>
          </a:p>
          <a:p>
            <a:endParaRPr lang="ru-RU" sz="1400" dirty="0"/>
          </a:p>
        </p:txBody>
      </p:sp>
    </p:spTree>
  </p:cSld>
  <p:clrMapOvr>
    <a:masterClrMapping/>
  </p:clrMapOvr>
  <p:transition>
    <p:pull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Группы детей с нарушением поведения</a:t>
            </a:r>
            <a:endParaRPr lang="ru-RU" dirty="0"/>
          </a:p>
        </p:txBody>
      </p:sp>
      <p:sp>
        <p:nvSpPr>
          <p:cNvPr id="3" name="Содержимое 2"/>
          <p:cNvSpPr>
            <a:spLocks noGrp="1"/>
          </p:cNvSpPr>
          <p:nvPr>
            <p:ph idx="1"/>
          </p:nvPr>
        </p:nvSpPr>
        <p:spPr/>
        <p:txBody>
          <a:bodyPr/>
          <a:lstStyle/>
          <a:p>
            <a:r>
              <a:rPr lang="ru-RU" sz="1200" dirty="0" smtClean="0"/>
              <a:t>Существуют группы детей, которые более других подвержены риску возникновения у них нарушения поведения. На это влияют особые условия воспитания и жизни этих детей.</a:t>
            </a:r>
          </a:p>
          <a:p>
            <a:r>
              <a:rPr lang="ru-RU" sz="1200" dirty="0" smtClean="0"/>
              <a:t>Влияние семьи:</a:t>
            </a:r>
          </a:p>
          <a:p>
            <a:r>
              <a:rPr lang="ru-RU" sz="1200" dirty="0" smtClean="0"/>
              <a:t>1. Привязанность. Ненадёжная привязанность к родителям в младенчестве связана с возможным возникновения поведенческих проблем в дошкольном возрасте, таких как враждебность, оппозиционность и открытое неповиновение.</a:t>
            </a:r>
          </a:p>
          <a:p>
            <a:r>
              <a:rPr lang="ru-RU" sz="1200" dirty="0" smtClean="0"/>
              <a:t>2. Семейный разлад. Семейные раздоры являются благодатной почвой для возникновения </a:t>
            </a:r>
            <a:r>
              <a:rPr lang="ru-RU" sz="1200" dirty="0" err="1" smtClean="0"/>
              <a:t>антисоциального</a:t>
            </a:r>
            <a:r>
              <a:rPr lang="ru-RU" sz="1200" dirty="0" smtClean="0"/>
              <a:t> поведения, особенно у мальчиков. В частности у детей, которые часто подвергаются насилию в семье. Дети, которые подвергаются насилию у себя дома встают на путь </a:t>
            </a:r>
            <a:r>
              <a:rPr lang="ru-RU" sz="1200" dirty="0" err="1" smtClean="0"/>
              <a:t>деликвентности</a:t>
            </a:r>
            <a:r>
              <a:rPr lang="ru-RU" sz="1200" dirty="0" smtClean="0"/>
              <a:t> в более раннем возрасте и совершают более серьёзные правонарушения.</a:t>
            </a:r>
          </a:p>
          <a:p>
            <a:r>
              <a:rPr lang="ru-RU" sz="1200" dirty="0" smtClean="0"/>
              <a:t>Мальчики, растущие в неполных семьях также находятся в группе риска.</a:t>
            </a:r>
          </a:p>
          <a:p>
            <a:r>
              <a:rPr lang="ru-RU" sz="1200" dirty="0" smtClean="0"/>
              <a:t>3. Психопатология родителей. Приверженность родителей к злоупотреблению алкоголем или наркотиками является также причиной развития нарушений поведения у детей. Материнскую депрессию связывают также с возникновением поведенческих отклонений, как и ряд других вариантов плохого приспособления к окружающей обстановке.</a:t>
            </a:r>
          </a:p>
          <a:p>
            <a:r>
              <a:rPr lang="ru-RU" sz="1200" dirty="0" smtClean="0"/>
              <a:t>Наиболее сильным фактором является наличие </a:t>
            </a:r>
            <a:r>
              <a:rPr lang="ru-RU" sz="1200" dirty="0" err="1" smtClean="0"/>
              <a:t>антисоциального</a:t>
            </a:r>
            <a:r>
              <a:rPr lang="ru-RU" sz="1200" dirty="0" smtClean="0"/>
              <a:t> расстройства личности у одного из родителей, которое увеличивает и риск возникновения и устойчивость расстройств поведения у детей.</a:t>
            </a:r>
          </a:p>
          <a:p>
            <a:r>
              <a:rPr lang="ru-RU" sz="1200" dirty="0" smtClean="0"/>
              <a:t>4. Грубое воспитание и </a:t>
            </a:r>
            <a:r>
              <a:rPr lang="ru-RU" sz="1200" dirty="0" err="1" smtClean="0"/>
              <a:t>межпоколенная</a:t>
            </a:r>
            <a:r>
              <a:rPr lang="ru-RU" sz="1200" dirty="0" smtClean="0"/>
              <a:t> агрессия.</a:t>
            </a:r>
          </a:p>
          <a:p>
            <a:r>
              <a:rPr lang="ru-RU" sz="1200" dirty="0" smtClean="0"/>
              <a:t>5. Родительская непоследовательность. Противоречивое сочетание строгости и попустительства также имеет связь с </a:t>
            </a:r>
            <a:r>
              <a:rPr lang="ru-RU" sz="1200" dirty="0" err="1" smtClean="0"/>
              <a:t>антисоциальным</a:t>
            </a:r>
            <a:r>
              <a:rPr lang="ru-RU" sz="1200" dirty="0" smtClean="0"/>
              <a:t> поведением.</a:t>
            </a:r>
          </a:p>
          <a:p>
            <a:endParaRPr lang="ru-RU" sz="1200" dirty="0"/>
          </a:p>
        </p:txBody>
      </p:sp>
      <p:pic>
        <p:nvPicPr>
          <p:cNvPr id="4" name="Рисунок 3" descr="4dd0dc031ecc03dbbb0db9f9ad89d57f.jpg"/>
          <p:cNvPicPr>
            <a:picLocks noChangeAspect="1"/>
          </p:cNvPicPr>
          <p:nvPr/>
        </p:nvPicPr>
        <p:blipFill>
          <a:blip r:embed="rId2" cstate="print"/>
          <a:stretch>
            <a:fillRect/>
          </a:stretch>
        </p:blipFill>
        <p:spPr>
          <a:xfrm>
            <a:off x="6876256" y="4797152"/>
            <a:ext cx="2111896" cy="1800200"/>
          </a:xfrm>
          <a:prstGeom prst="rect">
            <a:avLst/>
          </a:prstGeom>
        </p:spPr>
      </p:pic>
      <p:pic>
        <p:nvPicPr>
          <p:cNvPr id="5" name="Рисунок 4" descr="isnt2.jpg"/>
          <p:cNvPicPr>
            <a:picLocks noChangeAspect="1"/>
          </p:cNvPicPr>
          <p:nvPr/>
        </p:nvPicPr>
        <p:blipFill>
          <a:blip r:embed="rId3" cstate="print"/>
          <a:stretch>
            <a:fillRect/>
          </a:stretch>
        </p:blipFill>
        <p:spPr>
          <a:xfrm>
            <a:off x="251520" y="5301208"/>
            <a:ext cx="2592288" cy="1360190"/>
          </a:xfrm>
          <a:prstGeom prst="rect">
            <a:avLst/>
          </a:prstGeom>
        </p:spPr>
      </p:pic>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Сопровождение детей с нарушением поведения.</a:t>
            </a:r>
            <a:endParaRPr lang="ru-RU" dirty="0"/>
          </a:p>
        </p:txBody>
      </p:sp>
      <p:sp>
        <p:nvSpPr>
          <p:cNvPr id="3" name="Содержимое 2"/>
          <p:cNvSpPr>
            <a:spLocks noGrp="1"/>
          </p:cNvSpPr>
          <p:nvPr>
            <p:ph idx="1"/>
          </p:nvPr>
        </p:nvSpPr>
        <p:spPr/>
        <p:txBody>
          <a:bodyPr/>
          <a:lstStyle/>
          <a:p>
            <a:r>
              <a:rPr lang="ru-RU" sz="1400" dirty="0" smtClean="0"/>
              <a:t>Коррекционно-воспитательная составляющая деятельности всех учреждений для детей с </a:t>
            </a:r>
            <a:r>
              <a:rPr lang="ru-RU" sz="1400" dirty="0" err="1" smtClean="0"/>
              <a:t>девиантным</a:t>
            </a:r>
            <a:r>
              <a:rPr lang="ru-RU" sz="1400" dirty="0" smtClean="0"/>
              <a:t> поведением направлена, главным образом, на разрушение определенных установок, ценностей, мотивов, стереотипов поведения и формирования новых с целью достижения самореализации личности подростка. Посредством коррекционно-воспитательной работы требуется решить возникший у подростков конфликт «личность – общество», «личность – социальная среда», «личность – группа», «личность – </a:t>
            </a:r>
            <a:r>
              <a:rPr lang="ru-RU" sz="1400" dirty="0" err="1" smtClean="0"/>
              <a:t>личность</a:t>
            </a:r>
            <a:r>
              <a:rPr lang="ru-RU" sz="1400" dirty="0" smtClean="0"/>
              <a:t>».</a:t>
            </a:r>
          </a:p>
          <a:p>
            <a:r>
              <a:rPr lang="ru-RU" sz="1400" dirty="0" smtClean="0"/>
              <a:t>При этом в процессе коррекции реализуются следующие функции:</a:t>
            </a:r>
          </a:p>
          <a:p>
            <a:r>
              <a:rPr lang="ru-RU" sz="1400" dirty="0" smtClean="0"/>
              <a:t>1. Воспитательная – восстановление положительных качеств, которые преобладали у подростка до появления </a:t>
            </a:r>
            <a:r>
              <a:rPr lang="ru-RU" sz="1400" dirty="0" err="1" smtClean="0"/>
              <a:t>девиантности</a:t>
            </a:r>
            <a:r>
              <a:rPr lang="ru-RU" sz="1400" dirty="0" smtClean="0"/>
              <a:t>, через обращение к памяти подростка о его добрых делах.</a:t>
            </a:r>
          </a:p>
          <a:p>
            <a:r>
              <a:rPr lang="ru-RU" sz="1400" dirty="0" smtClean="0"/>
              <a:t>2. Компенсаторная – формирование у подростков стремления компенсировать тот или иной социальный недостаток усилением деятельности в той области, в которой он может добиться успехов, которая позволит реализовать ему свои возможности, способности и, главное, потребность в самоутверждении.</a:t>
            </a:r>
          </a:p>
          <a:p>
            <a:r>
              <a:rPr lang="ru-RU" sz="1400" dirty="0" smtClean="0"/>
              <a:t>3. Стимулирующая – активизация положительной социально полезной предметно-практической деятельности подростка, осуществляемая посредством осуждения или одобрения, т.е. заинтересованного, эмоционального отношения к личности подростка и его поступкам.</a:t>
            </a:r>
          </a:p>
          <a:p>
            <a:r>
              <a:rPr lang="ru-RU" sz="1400" dirty="0" smtClean="0"/>
              <a:t>4. Корректирующая – исправление отрицательных качеств личности подростка и применение разнообразных методов и методик, направленных на корректировку мотивации, ценностных ориентаций, установок, поведения.</a:t>
            </a:r>
          </a:p>
          <a:p>
            <a:endParaRPr lang="ru-RU" sz="1400" dirty="0"/>
          </a:p>
        </p:txBody>
      </p:sp>
    </p:spTree>
  </p:cSld>
  <p:clrMapOvr>
    <a:masterClrMapping/>
  </p:clrMapOvr>
  <p:transition>
    <p:pull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600" dirty="0" smtClean="0"/>
              <a:t>К психологическим методам коррекции можно отнести следующие</a:t>
            </a:r>
            <a:endParaRPr lang="ru-RU" sz="3600" dirty="0"/>
          </a:p>
        </p:txBody>
      </p:sp>
      <p:sp>
        <p:nvSpPr>
          <p:cNvPr id="3" name="Содержимое 2"/>
          <p:cNvSpPr>
            <a:spLocks noGrp="1"/>
          </p:cNvSpPr>
          <p:nvPr>
            <p:ph idx="1"/>
          </p:nvPr>
        </p:nvSpPr>
        <p:spPr/>
        <p:txBody>
          <a:bodyPr/>
          <a:lstStyle/>
          <a:p>
            <a:pPr>
              <a:buNone/>
            </a:pPr>
            <a:r>
              <a:rPr lang="ru-RU" sz="1400" smtClean="0"/>
              <a:t>        1.Стимуляция </a:t>
            </a:r>
            <a:r>
              <a:rPr lang="ru-RU" sz="1400" dirty="0" smtClean="0"/>
              <a:t>гуманных чувств у ребенка;</a:t>
            </a:r>
            <a:br>
              <a:rPr lang="ru-RU" sz="1400" dirty="0" smtClean="0"/>
            </a:br>
            <a:r>
              <a:rPr lang="ru-RU" sz="1400" dirty="0" smtClean="0"/>
              <a:t>2. Ориентация ребенка на состояние сверстника или взрослого;</a:t>
            </a:r>
            <a:br>
              <a:rPr lang="ru-RU" sz="1400" dirty="0" smtClean="0"/>
            </a:br>
            <a:r>
              <a:rPr lang="ru-RU" sz="1400" dirty="0" smtClean="0"/>
              <a:t>3. Осознание ребенком особенностей нарушенного поведения;</a:t>
            </a:r>
            <a:br>
              <a:rPr lang="ru-RU" sz="1400" dirty="0" smtClean="0"/>
            </a:br>
            <a:r>
              <a:rPr lang="ru-RU" sz="1400" dirty="0" smtClean="0"/>
              <a:t>4. Переключение ребенка на иное состояние;</a:t>
            </a:r>
            <a:br>
              <a:rPr lang="ru-RU" sz="1400" dirty="0" smtClean="0"/>
            </a:br>
            <a:r>
              <a:rPr lang="ru-RU" sz="1400" dirty="0" smtClean="0"/>
              <a:t>5. Стимуляция чувства удивления (</a:t>
            </a:r>
            <a:r>
              <a:rPr lang="ru-RU" sz="1400" dirty="0" err="1" smtClean="0"/>
              <a:t>инсайта</a:t>
            </a:r>
            <a:r>
              <a:rPr lang="ru-RU" sz="1400" dirty="0" smtClean="0"/>
              <a:t>) через необычность и неожиданность игровых действий и поведения взрослого;</a:t>
            </a:r>
            <a:br>
              <a:rPr lang="ru-RU" sz="1400" dirty="0" smtClean="0"/>
            </a:br>
            <a:r>
              <a:rPr lang="ru-RU" sz="1400" dirty="0" smtClean="0"/>
              <a:t>6. Моделирование (провокация) взрослым и преодоление нарушенного поведения ребенка «здесь и теперь”;</a:t>
            </a:r>
            <a:br>
              <a:rPr lang="ru-RU" sz="1400" dirty="0" smtClean="0"/>
            </a:br>
            <a:r>
              <a:rPr lang="ru-RU" sz="1400" dirty="0" smtClean="0"/>
              <a:t>7. </a:t>
            </a:r>
            <a:r>
              <a:rPr lang="ru-RU" sz="1400" dirty="0" err="1" smtClean="0"/>
              <a:t>Отреагирование</a:t>
            </a:r>
            <a:r>
              <a:rPr lang="ru-RU" sz="1400" dirty="0" smtClean="0"/>
              <a:t> ребенком нежелательного состояния;</a:t>
            </a:r>
            <a:br>
              <a:rPr lang="ru-RU" sz="1400" dirty="0" smtClean="0"/>
            </a:br>
            <a:r>
              <a:rPr lang="ru-RU" sz="1400" dirty="0" smtClean="0"/>
              <a:t>8. Предупреждение нежелательного поведения; игнорирование нарушенного поведения;</a:t>
            </a:r>
            <a:br>
              <a:rPr lang="ru-RU" sz="1400" dirty="0" smtClean="0"/>
            </a:br>
            <a:r>
              <a:rPr lang="ru-RU" sz="1400" dirty="0" smtClean="0"/>
              <a:t>9. Положительное подкрепление промежуточных, побочных, реальных или предполагаемых результатов, действий, или поведения ребенка;</a:t>
            </a:r>
            <a:br>
              <a:rPr lang="ru-RU" sz="1400" dirty="0" smtClean="0"/>
            </a:br>
            <a:r>
              <a:rPr lang="ru-RU" sz="1400" dirty="0" smtClean="0"/>
              <a:t>10. Стимуляция переживания положительных эмоций ребенком;</a:t>
            </a:r>
            <a:br>
              <a:rPr lang="ru-RU" sz="1400" dirty="0" smtClean="0"/>
            </a:br>
            <a:r>
              <a:rPr lang="ru-RU" sz="1400" dirty="0" smtClean="0"/>
              <a:t>11. Отрицательное подкрепление нежелательного поведения;</a:t>
            </a:r>
            <a:br>
              <a:rPr lang="ru-RU" sz="1400" dirty="0" smtClean="0"/>
            </a:br>
            <a:r>
              <a:rPr lang="ru-RU" sz="1400" dirty="0" smtClean="0"/>
              <a:t>12. Стимуляция чувства юмора у ребенка;</a:t>
            </a:r>
            <a:br>
              <a:rPr lang="ru-RU" sz="1400" dirty="0" smtClean="0"/>
            </a:br>
            <a:r>
              <a:rPr lang="ru-RU" sz="1400" dirty="0" smtClean="0"/>
              <a:t>13. Стимуляция телесного контакта с ребенком;</a:t>
            </a:r>
            <a:br>
              <a:rPr lang="ru-RU" sz="1400" dirty="0" smtClean="0"/>
            </a:br>
            <a:r>
              <a:rPr lang="ru-RU" sz="1400" dirty="0" smtClean="0"/>
              <a:t>14. Стимуляция мотивации </a:t>
            </a:r>
            <a:r>
              <a:rPr lang="ru-RU" sz="1400" dirty="0" err="1" smtClean="0"/>
              <a:t>соревновательности</a:t>
            </a:r>
            <a:r>
              <a:rPr lang="ru-RU" sz="1400" dirty="0" smtClean="0"/>
              <a:t>;</a:t>
            </a:r>
            <a:br>
              <a:rPr lang="ru-RU" sz="1400" dirty="0" smtClean="0"/>
            </a:br>
            <a:r>
              <a:rPr lang="ru-RU" sz="1400" dirty="0" smtClean="0"/>
              <a:t>15. Стимуляция чувства прекрасного у ребенка, и др.</a:t>
            </a:r>
          </a:p>
          <a:p>
            <a:endParaRPr lang="ru-RU" sz="1400" dirty="0"/>
          </a:p>
        </p:txBody>
      </p:sp>
    </p:spTree>
  </p:cSld>
  <p:clrMapOvr>
    <a:masterClrMapping/>
  </p:clrMapOvr>
  <p:transition>
    <p:pull dir="l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r>
              <a:rPr lang="ru-RU" sz="2400" dirty="0" smtClean="0"/>
              <a:t>     В заключение  еще раз хочу отметить, что нарушения поведения у детей и подростков – это сложный многоуровневый процесс. Нарушения поведения могут являться как причиной, так и следствием многих серьезных психических и соматических расстройств. Чем раньше выявлено нарушение поведения у ребенка, чем точнее определен генез его происхождения и форма нарушения поведения (патологическое либо непатологическое), тем более быстро и эффективно удается справиться с данной проблемой, сократив риск перехода данных нарушений в более серьезную патологию.</a:t>
            </a:r>
          </a:p>
          <a:p>
            <a:endParaRPr lang="ru-RU" sz="1600" dirty="0"/>
          </a:p>
        </p:txBody>
      </p:sp>
      <p:pic>
        <p:nvPicPr>
          <p:cNvPr id="4" name="Рисунок 3" descr="1_razgovor_21(3).jpg"/>
          <p:cNvPicPr>
            <a:picLocks noChangeAspect="1"/>
          </p:cNvPicPr>
          <p:nvPr/>
        </p:nvPicPr>
        <p:blipFill>
          <a:blip r:embed="rId2" cstate="print"/>
          <a:stretch>
            <a:fillRect/>
          </a:stretch>
        </p:blipFill>
        <p:spPr>
          <a:xfrm>
            <a:off x="179512" y="116632"/>
            <a:ext cx="2016224" cy="1844824"/>
          </a:xfrm>
          <a:prstGeom prst="rect">
            <a:avLst/>
          </a:prstGeom>
        </p:spPr>
      </p:pic>
      <p:pic>
        <p:nvPicPr>
          <p:cNvPr id="5" name="Рисунок 4" descr="56569719.jpg"/>
          <p:cNvPicPr>
            <a:picLocks noChangeAspect="1"/>
          </p:cNvPicPr>
          <p:nvPr/>
        </p:nvPicPr>
        <p:blipFill>
          <a:blip r:embed="rId3" cstate="print"/>
          <a:stretch>
            <a:fillRect/>
          </a:stretch>
        </p:blipFill>
        <p:spPr>
          <a:xfrm>
            <a:off x="5831632" y="0"/>
            <a:ext cx="3312368" cy="198884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mg34.jpg"/>
          <p:cNvPicPr>
            <a:picLocks noGrp="1" noChangeAspect="1"/>
          </p:cNvPicPr>
          <p:nvPr>
            <p:ph idx="1"/>
          </p:nvPr>
        </p:nvPicPr>
        <p:blipFill>
          <a:blip r:embed="rId2" cstate="print"/>
          <a:stretch>
            <a:fillRect/>
          </a:stretch>
        </p:blipFill>
        <p:spPr>
          <a:xfrm>
            <a:off x="3208" y="0"/>
            <a:ext cx="9140792" cy="6858000"/>
          </a:xfrm>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Содержание:</a:t>
            </a:r>
            <a:br>
              <a:rPr lang="ru-RU" sz="2800" dirty="0" smtClean="0"/>
            </a:br>
            <a:r>
              <a:rPr lang="ru-RU" sz="2800" dirty="0" smtClean="0"/>
              <a:t> </a:t>
            </a:r>
            <a:br>
              <a:rPr lang="ru-RU" sz="2800" dirty="0" smtClean="0"/>
            </a:br>
            <a:r>
              <a:rPr lang="ru-RU" sz="2800" dirty="0" smtClean="0"/>
              <a:t>Введение</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sz="2800" dirty="0" smtClean="0">
                <a:solidFill>
                  <a:schemeClr val="accent2">
                    <a:lumMod val="75000"/>
                  </a:schemeClr>
                </a:solidFill>
              </a:rPr>
              <a:t>1. Понятие «</a:t>
            </a:r>
            <a:r>
              <a:rPr lang="ru-RU" sz="2800" dirty="0" smtClean="0">
                <a:solidFill>
                  <a:srgbClr val="FF0000"/>
                </a:solidFill>
              </a:rPr>
              <a:t>Нарушения поведения».</a:t>
            </a:r>
            <a:endParaRPr lang="ru-RU" sz="2800" dirty="0" smtClean="0">
              <a:solidFill>
                <a:schemeClr val="accent2">
                  <a:lumMod val="75000"/>
                </a:schemeClr>
              </a:solidFill>
            </a:endParaRPr>
          </a:p>
          <a:p>
            <a:r>
              <a:rPr lang="ru-RU" sz="2800" dirty="0" smtClean="0">
                <a:solidFill>
                  <a:schemeClr val="accent2">
                    <a:lumMod val="75000"/>
                  </a:schemeClr>
                </a:solidFill>
              </a:rPr>
              <a:t>2. Виды нарушения поведения .</a:t>
            </a:r>
          </a:p>
          <a:p>
            <a:r>
              <a:rPr lang="ru-RU" sz="2800" dirty="0" smtClean="0">
                <a:solidFill>
                  <a:schemeClr val="accent2">
                    <a:lumMod val="75000"/>
                  </a:schemeClr>
                </a:solidFill>
              </a:rPr>
              <a:t>3. Формы нарушения поведения.</a:t>
            </a:r>
          </a:p>
          <a:p>
            <a:r>
              <a:rPr lang="ru-RU" sz="2800" dirty="0" smtClean="0">
                <a:solidFill>
                  <a:schemeClr val="accent2">
                    <a:lumMod val="75000"/>
                  </a:schemeClr>
                </a:solidFill>
              </a:rPr>
              <a:t>4. </a:t>
            </a:r>
            <a:r>
              <a:rPr lang="ru-RU" sz="2800" dirty="0" smtClean="0">
                <a:solidFill>
                  <a:schemeClr val="accent2">
                    <a:lumMod val="75000"/>
                  </a:schemeClr>
                </a:solidFill>
              </a:rPr>
              <a:t>Группы детей с нарушением поведения.</a:t>
            </a:r>
          </a:p>
          <a:p>
            <a:r>
              <a:rPr lang="ru-RU" sz="2800" dirty="0" smtClean="0">
                <a:solidFill>
                  <a:schemeClr val="accent2">
                    <a:lumMod val="75000"/>
                  </a:schemeClr>
                </a:solidFill>
              </a:rPr>
              <a:t>5. </a:t>
            </a:r>
            <a:r>
              <a:rPr lang="ru-RU" sz="2800" dirty="0" smtClean="0">
                <a:solidFill>
                  <a:schemeClr val="accent2">
                    <a:lumMod val="75000"/>
                  </a:schemeClr>
                </a:solidFill>
              </a:rPr>
              <a:t>Сопровождение детей с нарушением поведения.</a:t>
            </a:r>
          </a:p>
          <a:p>
            <a:pPr>
              <a:buNone/>
            </a:pPr>
            <a:r>
              <a:rPr lang="ru-RU" sz="2800" dirty="0" smtClean="0">
                <a:solidFill>
                  <a:schemeClr val="accent2">
                    <a:lumMod val="75000"/>
                  </a:schemeClr>
                </a:solidFill>
              </a:rPr>
              <a:t> </a:t>
            </a:r>
          </a:p>
          <a:p>
            <a:endParaRPr lang="ru-RU" sz="1000" dirty="0"/>
          </a:p>
        </p:txBody>
      </p:sp>
      <p:pic>
        <p:nvPicPr>
          <p:cNvPr id="4" name="Рисунок 3" descr="9824637.jpg"/>
          <p:cNvPicPr>
            <a:picLocks noChangeAspect="1"/>
          </p:cNvPicPr>
          <p:nvPr/>
        </p:nvPicPr>
        <p:blipFill>
          <a:blip r:embed="rId2" cstate="print"/>
          <a:stretch>
            <a:fillRect/>
          </a:stretch>
        </p:blipFill>
        <p:spPr>
          <a:xfrm>
            <a:off x="4283968" y="4581128"/>
            <a:ext cx="4283967" cy="2144722"/>
          </a:xfrm>
          <a:prstGeom prst="rect">
            <a:avLst/>
          </a:prstGeom>
        </p:spPr>
      </p:pic>
      <p:pic>
        <p:nvPicPr>
          <p:cNvPr id="5" name="Рисунок 4" descr="agresivnoe-povedenie-detey.jpg"/>
          <p:cNvPicPr>
            <a:picLocks noChangeAspect="1"/>
          </p:cNvPicPr>
          <p:nvPr/>
        </p:nvPicPr>
        <p:blipFill>
          <a:blip r:embed="rId3" cstate="print"/>
          <a:stretch>
            <a:fillRect/>
          </a:stretch>
        </p:blipFill>
        <p:spPr>
          <a:xfrm>
            <a:off x="251520" y="4725144"/>
            <a:ext cx="3347864" cy="2016225"/>
          </a:xfrm>
          <a:prstGeom prst="rect">
            <a:avLst/>
          </a:prstGeom>
        </p:spPr>
      </p:pic>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20688"/>
            <a:ext cx="6038056" cy="5051648"/>
          </a:xfrm>
        </p:spPr>
        <p:txBody>
          <a:bodyPr/>
          <a:lstStyle/>
          <a:p>
            <a:r>
              <a:rPr lang="ru-RU" sz="2400" dirty="0" smtClean="0">
                <a:solidFill>
                  <a:srgbClr val="FF0000"/>
                </a:solidFill>
              </a:rPr>
              <a:t>Нарушения поведения </a:t>
            </a:r>
            <a:r>
              <a:rPr lang="ru-RU" sz="1600" dirty="0" smtClean="0"/>
              <a:t>– </a:t>
            </a:r>
            <a:r>
              <a:rPr lang="ru-RU" sz="2400" dirty="0" smtClean="0"/>
              <a:t>это отклонения от принятых в данном обществе социальных и нравственных норм, повторяющиеся устойчивые действия или поступки, включающие главным образом агрессивность деструктивной (разрушительной) и асоциальной (направленной против коллектива) направленности с картиной глубоко распространившейся </a:t>
            </a:r>
            <a:r>
              <a:rPr lang="ru-RU" sz="2400" dirty="0" err="1" smtClean="0"/>
              <a:t>дезадаптации</a:t>
            </a:r>
            <a:r>
              <a:rPr lang="ru-RU" sz="2400" dirty="0" smtClean="0"/>
              <a:t> (нарушения приспособляемости) поведения. Они проявляются либо в нарушении прав других людей, либо в игнорировании характерных для данного возраста социальных норм или правил.</a:t>
            </a:r>
            <a:endParaRPr lang="ru-RU" sz="2400"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7092280" y="4941168"/>
            <a:ext cx="1619250" cy="121920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Виды нарушения поведения</a:t>
            </a:r>
            <a:endParaRPr lang="ru-RU" dirty="0"/>
          </a:p>
        </p:txBody>
      </p:sp>
      <p:sp>
        <p:nvSpPr>
          <p:cNvPr id="3" name="Содержимое 2"/>
          <p:cNvSpPr>
            <a:spLocks noGrp="1"/>
          </p:cNvSpPr>
          <p:nvPr>
            <p:ph idx="1"/>
          </p:nvPr>
        </p:nvSpPr>
        <p:spPr/>
        <p:txBody>
          <a:bodyPr/>
          <a:lstStyle/>
          <a:p>
            <a:r>
              <a:rPr lang="ru-RU" dirty="0" smtClean="0"/>
              <a:t>- агрессивное </a:t>
            </a:r>
          </a:p>
          <a:p>
            <a:r>
              <a:rPr lang="ru-RU" dirty="0" smtClean="0"/>
              <a:t>- </a:t>
            </a:r>
            <a:r>
              <a:rPr lang="ru-RU" dirty="0" err="1" smtClean="0"/>
              <a:t>деликвентное</a:t>
            </a:r>
            <a:r>
              <a:rPr lang="ru-RU" dirty="0" smtClean="0"/>
              <a:t> </a:t>
            </a:r>
          </a:p>
          <a:p>
            <a:r>
              <a:rPr lang="ru-RU" dirty="0" smtClean="0"/>
              <a:t>- зависимое </a:t>
            </a:r>
          </a:p>
          <a:p>
            <a:r>
              <a:rPr lang="ru-RU" dirty="0" smtClean="0"/>
              <a:t>- </a:t>
            </a:r>
            <a:r>
              <a:rPr lang="ru-RU" dirty="0" smtClean="0"/>
              <a:t>суицидальное</a:t>
            </a:r>
            <a:endParaRPr lang="ru-RU" dirty="0" smtClean="0"/>
          </a:p>
          <a:p>
            <a:endParaRPr lang="ru-RU" dirty="0"/>
          </a:p>
        </p:txBody>
      </p:sp>
      <p:pic>
        <p:nvPicPr>
          <p:cNvPr id="5" name="Рисунок 4" descr="1561483.jpg"/>
          <p:cNvPicPr>
            <a:picLocks noChangeAspect="1"/>
          </p:cNvPicPr>
          <p:nvPr/>
        </p:nvPicPr>
        <p:blipFill>
          <a:blip r:embed="rId2" cstate="print"/>
          <a:stretch>
            <a:fillRect/>
          </a:stretch>
        </p:blipFill>
        <p:spPr>
          <a:xfrm>
            <a:off x="4932040" y="2924944"/>
            <a:ext cx="4053830" cy="3743325"/>
          </a:xfrm>
          <a:prstGeom prst="rect">
            <a:avLst/>
          </a:prstGeom>
        </p:spPr>
      </p:pic>
      <p:pic>
        <p:nvPicPr>
          <p:cNvPr id="6" name="Рисунок 5" descr="23.jpg"/>
          <p:cNvPicPr>
            <a:picLocks noChangeAspect="1"/>
          </p:cNvPicPr>
          <p:nvPr/>
        </p:nvPicPr>
        <p:blipFill>
          <a:blip r:embed="rId3" cstate="print"/>
          <a:stretch>
            <a:fillRect/>
          </a:stretch>
        </p:blipFill>
        <p:spPr>
          <a:xfrm>
            <a:off x="1763688" y="4149080"/>
            <a:ext cx="3045718" cy="2566442"/>
          </a:xfrm>
          <a:prstGeom prst="rect">
            <a:avLst/>
          </a:prstGeom>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u="sng" dirty="0" smtClean="0"/>
              <a:t>Агрессивное поведение</a:t>
            </a:r>
            <a:r>
              <a:rPr lang="ru-RU" dirty="0" smtClean="0"/>
              <a:t>.</a:t>
            </a:r>
            <a:endParaRPr lang="ru-RU" dirty="0"/>
          </a:p>
        </p:txBody>
      </p:sp>
      <p:sp>
        <p:nvSpPr>
          <p:cNvPr id="3" name="Содержимое 2"/>
          <p:cNvSpPr>
            <a:spLocks noGrp="1"/>
          </p:cNvSpPr>
          <p:nvPr>
            <p:ph idx="1"/>
          </p:nvPr>
        </p:nvSpPr>
        <p:spPr/>
        <p:txBody>
          <a:bodyPr/>
          <a:lstStyle/>
          <a:p>
            <a:r>
              <a:rPr lang="ru-RU" sz="1400" dirty="0" smtClean="0"/>
              <a:t>Как известно, </a:t>
            </a:r>
            <a:r>
              <a:rPr lang="ru-RU" sz="1400" dirty="0" err="1" smtClean="0"/>
              <a:t>деструктивность</a:t>
            </a:r>
            <a:r>
              <a:rPr lang="ru-RU" sz="1400" dirty="0" smtClean="0"/>
              <a:t> (разрушительность), тесно связана с такой базовой человеческой характеристикой, как агрессия. В психологии под агрессией понимают тенденцию (стремление), проявляющуюся в реальном поведении или фантазировании, с целью подчинить себе других либо доминировать над ними. Данная тенденция носит универсальный характер, а сам термин «агрессия» в целом имеет нейтральное значение. По сути, агрессия может быть как позитивной, служащей жизненным интересам и выживанию, так и негативной, ориентированной на удовлетворение агрессивного влечения самого по себе.</a:t>
            </a:r>
          </a:p>
          <a:p>
            <a:r>
              <a:rPr lang="ru-RU" sz="1400" dirty="0" smtClean="0"/>
              <a:t>Агрессивное влечение может проявляться через различные агрессивные аффекты, такие, как (в порядке усиления интенсивности и глубины), раздражение, зависть, отвращение, злость, нетерпимость, негативизм, ярость, бешенство и ненависть, интенсивность агрессивных аффектов </a:t>
            </a:r>
            <a:r>
              <a:rPr lang="ru-RU" sz="1400" dirty="0" err="1" smtClean="0"/>
              <a:t>коррелирует</a:t>
            </a:r>
            <a:r>
              <a:rPr lang="ru-RU" sz="1400" dirty="0" smtClean="0"/>
              <a:t> с их психологической функцией.</a:t>
            </a:r>
          </a:p>
          <a:p>
            <a:pPr>
              <a:buNone/>
            </a:pPr>
            <a:endParaRPr lang="ru-RU" sz="1400" dirty="0" smtClean="0"/>
          </a:p>
          <a:p>
            <a:r>
              <a:rPr lang="ru-RU" sz="1400" dirty="0" smtClean="0"/>
              <a:t>Из сказанного выше можно заключить, что агрессивное поведение может иметь различные (по степени выраженности) формы: ситуативные агрессивные реакции (в форме краткосрочной реакции на конкретную ситуацию); пассивное агрессивное поведение (в форме бездействия или отказа от чего-либо); активное агрессивное поведение (в форме разрушительных или насильственных действий).</a:t>
            </a:r>
            <a:endParaRPr lang="ru-RU" sz="1400" dirty="0"/>
          </a:p>
        </p:txBody>
      </p:sp>
      <p:pic>
        <p:nvPicPr>
          <p:cNvPr id="4" name="Рисунок 3" descr="deviantnoe-povedenie-mini-me.su-002.jpg"/>
          <p:cNvPicPr>
            <a:picLocks noChangeAspect="1"/>
          </p:cNvPicPr>
          <p:nvPr/>
        </p:nvPicPr>
        <p:blipFill>
          <a:blip r:embed="rId2" cstate="print"/>
          <a:stretch>
            <a:fillRect/>
          </a:stretch>
        </p:blipFill>
        <p:spPr>
          <a:xfrm>
            <a:off x="6084168" y="116632"/>
            <a:ext cx="2808312" cy="1772816"/>
          </a:xfrm>
          <a:prstGeom prst="rect">
            <a:avLst/>
          </a:prstGeom>
        </p:spPr>
      </p:pic>
    </p:spTree>
  </p:cSld>
  <p:clrMapOvr>
    <a:masterClrMapping/>
  </p:clrMapOvr>
  <p:transition>
    <p:pull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u="sng" dirty="0" err="1" smtClean="0"/>
              <a:t>Деликвентное</a:t>
            </a:r>
            <a:r>
              <a:rPr lang="ru-RU" i="1" u="sng" dirty="0" smtClean="0"/>
              <a:t> поведение</a:t>
            </a:r>
            <a:endParaRPr lang="ru-RU" dirty="0"/>
          </a:p>
        </p:txBody>
      </p:sp>
      <p:sp>
        <p:nvSpPr>
          <p:cNvPr id="3" name="Содержимое 2"/>
          <p:cNvSpPr>
            <a:spLocks noGrp="1"/>
          </p:cNvSpPr>
          <p:nvPr>
            <p:ph idx="1"/>
          </p:nvPr>
        </p:nvSpPr>
        <p:spPr/>
        <p:txBody>
          <a:bodyPr/>
          <a:lstStyle/>
          <a:p>
            <a:r>
              <a:rPr lang="ru-RU" sz="1400" dirty="0" smtClean="0"/>
              <a:t>Проблема </a:t>
            </a:r>
            <a:r>
              <a:rPr lang="ru-RU" sz="1400" dirty="0" err="1" smtClean="0"/>
              <a:t>делинквентного</a:t>
            </a:r>
            <a:r>
              <a:rPr lang="ru-RU" sz="1400" dirty="0" smtClean="0"/>
              <a:t> (противоправного, антиобщественного) поведения, является центральной для исследования большинства социальных наук, поскольку общественный порядок играет важную роль в развитии как государства в целом, так и каждого гражданина в отдельности.</a:t>
            </a:r>
          </a:p>
          <a:p>
            <a:r>
              <a:rPr lang="ru-RU" sz="1400" dirty="0" smtClean="0"/>
              <a:t>Под этим термином понимают противоправное поведение личности -- действия конкретной личности, отклоняющиеся от установленных в данном обществе и в данное время законов, угрожающие благополучию других людей или социальному порядку и уголовно наказуемые в крайних своих проявлениях. Личность, проявляющая противозаконное поведение, квалифицируется как </a:t>
            </a:r>
            <a:r>
              <a:rPr lang="ru-RU" sz="1400" dirty="0" err="1" smtClean="0"/>
              <a:t>делинквентная</a:t>
            </a:r>
            <a:r>
              <a:rPr lang="ru-RU" sz="1400" dirty="0" smtClean="0"/>
              <a:t> личность (</a:t>
            </a:r>
            <a:r>
              <a:rPr lang="ru-RU" sz="1400" dirty="0" err="1" smtClean="0"/>
              <a:t>делинквент</a:t>
            </a:r>
            <a:r>
              <a:rPr lang="ru-RU" sz="1400" dirty="0" smtClean="0"/>
              <a:t>), а сами действия -- деликтами.</a:t>
            </a:r>
          </a:p>
          <a:p>
            <a:r>
              <a:rPr lang="ru-RU" sz="1400" dirty="0" smtClean="0"/>
              <a:t>Криминальное поведение является утрированной формой </a:t>
            </a:r>
            <a:r>
              <a:rPr lang="ru-RU" sz="1400" dirty="0" err="1" smtClean="0"/>
              <a:t>делинквентного</a:t>
            </a:r>
            <a:r>
              <a:rPr lang="ru-RU" sz="1400" dirty="0" smtClean="0"/>
              <a:t> поведения вообще. В целом </a:t>
            </a:r>
            <a:r>
              <a:rPr lang="ru-RU" sz="1400" dirty="0" err="1" smtClean="0"/>
              <a:t>делинквентное</a:t>
            </a:r>
            <a:r>
              <a:rPr lang="ru-RU" sz="1400" dirty="0" smtClean="0"/>
              <a:t> поведение непосредственно направленно против существующих норм государственной жизни, четко выраженных в правилах (законах) общества.</a:t>
            </a:r>
          </a:p>
          <a:p>
            <a:endParaRPr lang="ru-RU" sz="1400" dirty="0"/>
          </a:p>
        </p:txBody>
      </p:sp>
      <p:pic>
        <p:nvPicPr>
          <p:cNvPr id="6" name="Рисунок 5" descr="deviantnoe-povedenie-shkolnikov.jpg"/>
          <p:cNvPicPr>
            <a:picLocks noChangeAspect="1"/>
          </p:cNvPicPr>
          <p:nvPr/>
        </p:nvPicPr>
        <p:blipFill>
          <a:blip r:embed="rId2" cstate="print"/>
          <a:stretch>
            <a:fillRect/>
          </a:stretch>
        </p:blipFill>
        <p:spPr>
          <a:xfrm>
            <a:off x="4788024" y="4293096"/>
            <a:ext cx="3672408" cy="2416597"/>
          </a:xfrm>
          <a:prstGeom prst="rect">
            <a:avLst/>
          </a:prstGeom>
        </p:spPr>
      </p:pic>
      <p:pic>
        <p:nvPicPr>
          <p:cNvPr id="7" name="Рисунок 6" descr="mqdefault.jpg"/>
          <p:cNvPicPr>
            <a:picLocks noChangeAspect="1"/>
          </p:cNvPicPr>
          <p:nvPr/>
        </p:nvPicPr>
        <p:blipFill>
          <a:blip r:embed="rId3" cstate="print"/>
          <a:stretch>
            <a:fillRect/>
          </a:stretch>
        </p:blipFill>
        <p:spPr>
          <a:xfrm>
            <a:off x="1043608" y="4653136"/>
            <a:ext cx="3048000" cy="1714500"/>
          </a:xfrm>
          <a:prstGeom prst="rect">
            <a:avLst/>
          </a:prstGeom>
        </p:spPr>
      </p:pic>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u="sng" dirty="0" smtClean="0"/>
              <a:t>Зависимое поведение.</a:t>
            </a:r>
            <a:endParaRPr lang="ru-RU" dirty="0"/>
          </a:p>
        </p:txBody>
      </p:sp>
      <p:sp>
        <p:nvSpPr>
          <p:cNvPr id="3" name="Содержимое 2"/>
          <p:cNvSpPr>
            <a:spLocks noGrp="1"/>
          </p:cNvSpPr>
          <p:nvPr>
            <p:ph idx="1"/>
          </p:nvPr>
        </p:nvSpPr>
        <p:spPr/>
        <p:txBody>
          <a:bodyPr/>
          <a:lstStyle/>
          <a:p>
            <a:r>
              <a:rPr lang="ru-RU" sz="1200" dirty="0" smtClean="0"/>
              <a:t>Зависимое поведение личности представляет собой серьезную социальную проблему, поскольку в выраженной форме может иметь такие негативные последствия, как утрата работоспособности, конфликты с окружающими, совершение преступлений.</a:t>
            </a:r>
          </a:p>
          <a:p>
            <a:r>
              <a:rPr lang="ru-RU" sz="1200" dirty="0" smtClean="0"/>
              <a:t>Зависимое поведение, таким образом, оказывается тесно </a:t>
            </a:r>
            <a:r>
              <a:rPr lang="en-US" sz="1200" dirty="0" smtClean="0"/>
              <a:t>c</a:t>
            </a:r>
            <a:r>
              <a:rPr lang="ru-RU" sz="1200" dirty="0" smtClean="0"/>
              <a:t>вязанным как со злоупотреблением со стороны личности чем-то или кем-то, так и с нарушениями ее потребностей. В специальной литературе употребляется еще одно название рассматриваемой реальности -- </a:t>
            </a:r>
            <a:r>
              <a:rPr lang="ru-RU" sz="1200" dirty="0" err="1" smtClean="0"/>
              <a:t>аддиктивное</a:t>
            </a:r>
            <a:r>
              <a:rPr lang="ru-RU" sz="1200" dirty="0" smtClean="0"/>
              <a:t> поведение. Иначе говоря, это человек, который находится в глубокой рабской зависимости от некоей непреодолимой власти.</a:t>
            </a:r>
          </a:p>
          <a:p>
            <a:r>
              <a:rPr lang="ru-RU" sz="1200" dirty="0" smtClean="0"/>
              <a:t>Зависимое (</a:t>
            </a:r>
            <a:r>
              <a:rPr lang="ru-RU" sz="1200" dirty="0" err="1" smtClean="0"/>
              <a:t>аддиктивное</a:t>
            </a:r>
            <a:r>
              <a:rPr lang="ru-RU" sz="1200" dirty="0" smtClean="0"/>
              <a:t>) поведение, как вид </a:t>
            </a:r>
            <a:r>
              <a:rPr lang="ru-RU" sz="1200" dirty="0" err="1" smtClean="0"/>
              <a:t>девиантного</a:t>
            </a:r>
            <a:r>
              <a:rPr lang="ru-RU" sz="1200" dirty="0" smtClean="0"/>
              <a:t> поведения личности, в свою очередь имеет множество подвидов, дифференцируемых преимущественно по объекту </a:t>
            </a:r>
            <a:r>
              <a:rPr lang="ru-RU" sz="1200" dirty="0" err="1" smtClean="0"/>
              <a:t>аддикции</a:t>
            </a:r>
            <a:r>
              <a:rPr lang="ru-RU" sz="1200" dirty="0" smtClean="0"/>
              <a:t>. Теоретически (при определенных условиях) это могут быть любые объекты или формы активности -- химическое вещество, деньги, работа, игры, физические упражнения или секс. </a:t>
            </a:r>
          </a:p>
          <a:p>
            <a:r>
              <a:rPr lang="ru-RU" sz="1200" dirty="0" smtClean="0"/>
              <a:t>По мере изменения жизни людей появляются новые формы зависимого поведения, например, сегодня чрезвычайно быстро распространяется компьютерная зависимость.</a:t>
            </a:r>
          </a:p>
          <a:p>
            <a:r>
              <a:rPr lang="ru-RU" sz="1200" dirty="0" smtClean="0"/>
              <a:t>Различные формы зависимого поведения имеют тенденцию сочетаться или переходить друг в друга, что доказывает общность механизмов их функционирования, например, курильщик с многолетним стажем, отказавшись от сигарет, может испытывать постоянное желание есть. Человек, зависимый от героина, часто пытается поддерживать ремиссию с помощью употребления боле легких наркотиков или алкоголя.</a:t>
            </a:r>
          </a:p>
          <a:p>
            <a:endParaRPr lang="ru-RU" sz="1200" dirty="0"/>
          </a:p>
        </p:txBody>
      </p:sp>
      <p:pic>
        <p:nvPicPr>
          <p:cNvPr id="5" name="Рисунок 4" descr="0013-012-.jpg"/>
          <p:cNvPicPr>
            <a:picLocks noChangeAspect="1"/>
          </p:cNvPicPr>
          <p:nvPr/>
        </p:nvPicPr>
        <p:blipFill>
          <a:blip r:embed="rId2" cstate="print"/>
          <a:stretch>
            <a:fillRect/>
          </a:stretch>
        </p:blipFill>
        <p:spPr>
          <a:xfrm>
            <a:off x="5364088" y="4293096"/>
            <a:ext cx="3657600" cy="242530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u="sng" dirty="0" smtClean="0"/>
              <a:t>Суицидальное поведение</a:t>
            </a:r>
            <a:r>
              <a:rPr lang="ru-RU" dirty="0" smtClean="0"/>
              <a:t>.</a:t>
            </a:r>
            <a:endParaRPr lang="ru-RU" dirty="0"/>
          </a:p>
        </p:txBody>
      </p:sp>
      <p:sp>
        <p:nvSpPr>
          <p:cNvPr id="3" name="Содержимое 2"/>
          <p:cNvSpPr>
            <a:spLocks noGrp="1"/>
          </p:cNvSpPr>
          <p:nvPr>
            <p:ph idx="1"/>
          </p:nvPr>
        </p:nvSpPr>
        <p:spPr/>
        <p:txBody>
          <a:bodyPr/>
          <a:lstStyle/>
          <a:p>
            <a:r>
              <a:rPr lang="ru-RU" sz="1400" dirty="0" smtClean="0"/>
              <a:t>Самоубийство, суицид (лат. «себя убивать») -- это умышленное лишение себя жизни. Ситуации, когда смерть причиняется лицом, которое не может отдавать себе отчета в своих действиях или руководить ими, а также в результате неосторожности субъекта, относят не к самоубийствам, а к несчастным случаям.</a:t>
            </a:r>
          </a:p>
          <a:p>
            <a:r>
              <a:rPr lang="ru-RU" sz="1400" dirty="0" smtClean="0"/>
              <a:t>Суициды делятся на три основные группы: истинные, демонстративные и скрытые. Истинный суицид направляется желанием умереть, не бывает спонтанным, хотя иногда и выглядит довольно неожиданным. Такому суициду всегда предшествуют угнетенное на строение, депрессивное состояние или просто мысли об уходе из жизни. Причем окружающие такого состояния человека могут не замечав. Другой особенностью истинного суицида являются размышления, переживания по поводу смысла жизни.</a:t>
            </a:r>
          </a:p>
          <a:p>
            <a:r>
              <a:rPr lang="ru-RU" sz="1400" dirty="0" smtClean="0"/>
              <a:t>Демонстративный суицид не связан с желанием умереть, а является способом обратить внимание на свои проблемы, позвать на помощь, вести диалог. Это может быть и попытка своеобразного шантажа. Смертельный исход в данном случае является следствием роковой случайности.</a:t>
            </a:r>
          </a:p>
          <a:p>
            <a:r>
              <a:rPr lang="ru-RU" sz="1400" dirty="0" smtClean="0"/>
              <a:t>Скрытый суицид (косвенное самоубийство) -- вид суицидального поведения, не отвечающий его признакам в строгом смысле, но имеющий ту же направленность и результат. Это действия, сопровождающиеся высокой вероятностью летального исхода. В большей степени это поведение нацелено на риск, на игру со смерть, чем на уход из жизни.</a:t>
            </a:r>
          </a:p>
          <a:p>
            <a:pPr>
              <a:buNone/>
            </a:pPr>
            <a:r>
              <a:rPr lang="ru-RU" sz="1400" dirty="0" smtClean="0"/>
              <a:t> </a:t>
            </a:r>
          </a:p>
          <a:p>
            <a:endParaRPr lang="ru-RU" sz="1400" dirty="0"/>
          </a:p>
        </p:txBody>
      </p:sp>
      <p:pic>
        <p:nvPicPr>
          <p:cNvPr id="4" name="Рисунок 3" descr="a_kak_vam_ideya_deputatov.jpg"/>
          <p:cNvPicPr>
            <a:picLocks noChangeAspect="1"/>
          </p:cNvPicPr>
          <p:nvPr/>
        </p:nvPicPr>
        <p:blipFill>
          <a:blip r:embed="rId2" cstate="print"/>
          <a:stretch>
            <a:fillRect/>
          </a:stretch>
        </p:blipFill>
        <p:spPr>
          <a:xfrm>
            <a:off x="4427984" y="3933056"/>
            <a:ext cx="4464496" cy="277012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Формы </a:t>
            </a:r>
            <a:r>
              <a:rPr lang="ru-RU" b="1" dirty="0" err="1" smtClean="0"/>
              <a:t>девиантного</a:t>
            </a:r>
            <a:r>
              <a:rPr lang="ru-RU" b="1" dirty="0" smtClean="0"/>
              <a:t> поведения</a:t>
            </a:r>
            <a:endParaRPr lang="ru-RU" dirty="0"/>
          </a:p>
        </p:txBody>
      </p:sp>
      <p:sp>
        <p:nvSpPr>
          <p:cNvPr id="3" name="Содержимое 2"/>
          <p:cNvSpPr>
            <a:spLocks noGrp="1"/>
          </p:cNvSpPr>
          <p:nvPr>
            <p:ph idx="1"/>
          </p:nvPr>
        </p:nvSpPr>
        <p:spPr/>
        <p:txBody>
          <a:bodyPr/>
          <a:lstStyle/>
          <a:p>
            <a:r>
              <a:rPr lang="ru-RU" dirty="0" smtClean="0"/>
              <a:t>К основным формам </a:t>
            </a:r>
            <a:r>
              <a:rPr lang="ru-RU" dirty="0" err="1" smtClean="0"/>
              <a:t>девиантного</a:t>
            </a:r>
            <a:r>
              <a:rPr lang="ru-RU" dirty="0" smtClean="0"/>
              <a:t> поведения в современных условиях можно отнести преступность, алкоголизм, наркоманию, суицид. Каждая форма девиации имеет свою специфику.</a:t>
            </a:r>
          </a:p>
          <a:p>
            <a:endParaRPr lang="ru-RU" dirty="0"/>
          </a:p>
        </p:txBody>
      </p:sp>
      <p:pic>
        <p:nvPicPr>
          <p:cNvPr id="6" name="Рисунок 5" descr="603ad545fa805b26a0f866c9f955f17e.jpg"/>
          <p:cNvPicPr>
            <a:picLocks noChangeAspect="1"/>
          </p:cNvPicPr>
          <p:nvPr/>
        </p:nvPicPr>
        <p:blipFill>
          <a:blip r:embed="rId2" cstate="print"/>
          <a:stretch>
            <a:fillRect/>
          </a:stretch>
        </p:blipFill>
        <p:spPr>
          <a:xfrm>
            <a:off x="5292080" y="3861048"/>
            <a:ext cx="3528392" cy="2729880"/>
          </a:xfrm>
          <a:prstGeom prst="rect">
            <a:avLst/>
          </a:prstGeom>
        </p:spPr>
      </p:pic>
    </p:spTree>
  </p:cSld>
  <p:clrMapOvr>
    <a:masterClrMapping/>
  </p:clrMapOvr>
  <p:transition>
    <p:zoom dir="in"/>
  </p:transition>
  <p:timing>
    <p:tnLst>
      <p:par>
        <p:cTn id="1" dur="indefinite" restart="never" nodeType="tmRoot"/>
      </p:par>
    </p:tnLst>
  </p:timing>
</p:sld>
</file>

<file path=ppt/theme/theme1.xml><?xml version="1.0" encoding="utf-8"?>
<a:theme xmlns:a="http://schemas.openxmlformats.org/drawingml/2006/main" name="Бумеранг">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еранг">
      <a:majorFont>
        <a:latin typeface="Arial Narrow"/>
        <a:ea typeface=""/>
        <a:cs typeface=""/>
      </a:majorFont>
      <a:minorFont>
        <a:latin typeface="Arial Narrow"/>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Бумеранг 1">
        <a:dk1>
          <a:srgbClr val="333333"/>
        </a:dk1>
        <a:lt1>
          <a:srgbClr val="9CDCDA"/>
        </a:lt1>
        <a:dk2>
          <a:srgbClr val="CCFFFF"/>
        </a:dk2>
        <a:lt2>
          <a:srgbClr val="C0C0C0"/>
        </a:lt2>
        <a:accent1>
          <a:srgbClr val="F5CDDF"/>
        </a:accent1>
        <a:accent2>
          <a:srgbClr val="99FFCC"/>
        </a:accent2>
        <a:accent3>
          <a:srgbClr val="CBEBEA"/>
        </a:accent3>
        <a:accent4>
          <a:srgbClr val="2A2A2A"/>
        </a:accent4>
        <a:accent5>
          <a:srgbClr val="F9E3EC"/>
        </a:accent5>
        <a:accent6>
          <a:srgbClr val="8AE7B9"/>
        </a:accent6>
        <a:hlink>
          <a:srgbClr val="0064F8"/>
        </a:hlink>
        <a:folHlink>
          <a:srgbClr val="007572"/>
        </a:folHlink>
      </a:clrScheme>
      <a:clrMap bg1="lt1" tx1="dk1" bg2="lt2" tx2="dk2" accent1="accent1" accent2="accent2" accent3="accent3" accent4="accent4" accent5="accent5" accent6="accent6" hlink="hlink" folHlink="folHlink"/>
    </a:extraClrScheme>
    <a:extraClrScheme>
      <a:clrScheme name="Бумеранг 2">
        <a:dk1>
          <a:srgbClr val="333333"/>
        </a:dk1>
        <a:lt1>
          <a:srgbClr val="FFFFFF"/>
        </a:lt1>
        <a:dk2>
          <a:srgbClr val="CCFFFF"/>
        </a:dk2>
        <a:lt2>
          <a:srgbClr val="EAEAEA"/>
        </a:lt2>
        <a:accent1>
          <a:srgbClr val="F5CDDF"/>
        </a:accent1>
        <a:accent2>
          <a:srgbClr val="D1FFE8"/>
        </a:accent2>
        <a:accent3>
          <a:srgbClr val="FFFFFF"/>
        </a:accent3>
        <a:accent4>
          <a:srgbClr val="2A2A2A"/>
        </a:accent4>
        <a:accent5>
          <a:srgbClr val="F9E3EC"/>
        </a:accent5>
        <a:accent6>
          <a:srgbClr val="BDE7D2"/>
        </a:accent6>
        <a:hlink>
          <a:srgbClr val="33CCCC"/>
        </a:hlink>
        <a:folHlink>
          <a:srgbClr val="007572"/>
        </a:folHlink>
      </a:clrScheme>
      <a:clrMap bg1="lt1" tx1="dk1" bg2="lt2" tx2="dk2" accent1="accent1" accent2="accent2" accent3="accent3" accent4="accent4" accent5="accent5" accent6="accent6" hlink="hlink" folHlink="folHlink"/>
    </a:extraClrScheme>
    <a:extraClrScheme>
      <a:clrScheme name="Бумеранг 3">
        <a:dk1>
          <a:srgbClr val="000000"/>
        </a:dk1>
        <a:lt1>
          <a:srgbClr val="FFFFFF"/>
        </a:lt1>
        <a:dk2>
          <a:srgbClr val="EAEAEA"/>
        </a:dk2>
        <a:lt2>
          <a:srgbClr val="FFFFFF"/>
        </a:lt2>
        <a:accent1>
          <a:srgbClr val="C0C0C0"/>
        </a:accent1>
        <a:accent2>
          <a:srgbClr val="DDDDDD"/>
        </a:accent2>
        <a:accent3>
          <a:srgbClr val="FFFFFF"/>
        </a:accent3>
        <a:accent4>
          <a:srgbClr val="000000"/>
        </a:accent4>
        <a:accent5>
          <a:srgbClr val="DCDCDC"/>
        </a:accent5>
        <a:accent6>
          <a:srgbClr val="C8C8C8"/>
        </a:accent6>
        <a:hlink>
          <a:srgbClr val="000000"/>
        </a:hlink>
        <a:folHlink>
          <a:srgbClr val="5F5F5F"/>
        </a:folHlink>
      </a:clrScheme>
      <a:clrMap bg1="lt1" tx1="dk1" bg2="lt2" tx2="dk2" accent1="accent1" accent2="accent2" accent3="accent3" accent4="accent4" accent5="accent5" accent6="accent6" hlink="hlink" folHlink="folHlink"/>
    </a:extraClrScheme>
    <a:extraClrScheme>
      <a:clrScheme name="Бумеранг 4">
        <a:dk1>
          <a:srgbClr val="333333"/>
        </a:dk1>
        <a:lt1>
          <a:srgbClr val="FFFFCC"/>
        </a:lt1>
        <a:dk2>
          <a:srgbClr val="CCECFF"/>
        </a:dk2>
        <a:lt2>
          <a:srgbClr val="DDDDDD"/>
        </a:lt2>
        <a:accent1>
          <a:srgbClr val="F5CDDF"/>
        </a:accent1>
        <a:accent2>
          <a:srgbClr val="99FFCC"/>
        </a:accent2>
        <a:accent3>
          <a:srgbClr val="FFFFE2"/>
        </a:accent3>
        <a:accent4>
          <a:srgbClr val="2A2A2A"/>
        </a:accent4>
        <a:accent5>
          <a:srgbClr val="F9E3EC"/>
        </a:accent5>
        <a:accent6>
          <a:srgbClr val="8AE7B9"/>
        </a:accent6>
        <a:hlink>
          <a:srgbClr val="32CAC6"/>
        </a:hlink>
        <a:folHlink>
          <a:srgbClr val="4D6E9F"/>
        </a:folHlink>
      </a:clrScheme>
      <a:clrMap bg1="lt1" tx1="dk1" bg2="lt2" tx2="dk2" accent1="accent1" accent2="accent2" accent3="accent3" accent4="accent4" accent5="accent5" accent6="accent6" hlink="hlink" folHlink="folHlink"/>
    </a:extraClrScheme>
    <a:extraClrScheme>
      <a:clrScheme name="Бумеранг 5">
        <a:dk1>
          <a:srgbClr val="333333"/>
        </a:dk1>
        <a:lt1>
          <a:srgbClr val="F2D0DA"/>
        </a:lt1>
        <a:dk2>
          <a:srgbClr val="CCECFF"/>
        </a:dk2>
        <a:lt2>
          <a:srgbClr val="EAEAEA"/>
        </a:lt2>
        <a:accent1>
          <a:srgbClr val="7BC7C9"/>
        </a:accent1>
        <a:accent2>
          <a:srgbClr val="EDECD1"/>
        </a:accent2>
        <a:accent3>
          <a:srgbClr val="F7E4EA"/>
        </a:accent3>
        <a:accent4>
          <a:srgbClr val="2A2A2A"/>
        </a:accent4>
        <a:accent5>
          <a:srgbClr val="BFE0E1"/>
        </a:accent5>
        <a:accent6>
          <a:srgbClr val="D7D6BD"/>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Бумеранг 6">
        <a:dk1>
          <a:srgbClr val="333333"/>
        </a:dk1>
        <a:lt1>
          <a:srgbClr val="C4BBD9"/>
        </a:lt1>
        <a:dk2>
          <a:srgbClr val="B0E1E8"/>
        </a:dk2>
        <a:lt2>
          <a:srgbClr val="D7D4B9"/>
        </a:lt2>
        <a:accent1>
          <a:srgbClr val="F5CDDF"/>
        </a:accent1>
        <a:accent2>
          <a:srgbClr val="B3E5C7"/>
        </a:accent2>
        <a:accent3>
          <a:srgbClr val="DEDAE9"/>
        </a:accent3>
        <a:accent4>
          <a:srgbClr val="2A2A2A"/>
        </a:accent4>
        <a:accent5>
          <a:srgbClr val="F9E3EC"/>
        </a:accent5>
        <a:accent6>
          <a:srgbClr val="A2CFB4"/>
        </a:accent6>
        <a:hlink>
          <a:srgbClr val="CC00FF"/>
        </a:hlink>
        <a:folHlink>
          <a:srgbClr val="362A60"/>
        </a:folHlink>
      </a:clrScheme>
      <a:clrMap bg1="lt1" tx1="dk1" bg2="lt2" tx2="dk2" accent1="accent1" accent2="accent2" accent3="accent3" accent4="accent4" accent5="accent5" accent6="accent6" hlink="hlink" folHlink="folHlink"/>
    </a:extraClrScheme>
    <a:extraClrScheme>
      <a:clrScheme name="Бумеранг 7">
        <a:dk1>
          <a:srgbClr val="333333"/>
        </a:dk1>
        <a:lt1>
          <a:srgbClr val="D0F781"/>
        </a:lt1>
        <a:dk2>
          <a:srgbClr val="BDD0ED"/>
        </a:dk2>
        <a:lt2>
          <a:srgbClr val="D1D1D1"/>
        </a:lt2>
        <a:accent1>
          <a:srgbClr val="FFFF99"/>
        </a:accent1>
        <a:accent2>
          <a:srgbClr val="B4DF49"/>
        </a:accent2>
        <a:accent3>
          <a:srgbClr val="E4FAC1"/>
        </a:accent3>
        <a:accent4>
          <a:srgbClr val="2A2A2A"/>
        </a:accent4>
        <a:accent5>
          <a:srgbClr val="FFFFCA"/>
        </a:accent5>
        <a:accent6>
          <a:srgbClr val="A3CA41"/>
        </a:accent6>
        <a:hlink>
          <a:srgbClr val="53AA3E"/>
        </a:hlink>
        <a:folHlink>
          <a:srgbClr val="FF6600"/>
        </a:folHlink>
      </a:clrScheme>
      <a:clrMap bg1="lt1" tx1="dk1" bg2="lt2" tx2="dk2" accent1="accent1" accent2="accent2" accent3="accent3" accent4="accent4" accent5="accent5" accent6="accent6" hlink="hlink" folHlink="folHlink"/>
    </a:extraClrScheme>
    <a:extraClrScheme>
      <a:clrScheme name="Бумеранг 8">
        <a:dk1>
          <a:srgbClr val="969696"/>
        </a:dk1>
        <a:lt1>
          <a:srgbClr val="F8F8F8"/>
        </a:lt1>
        <a:dk2>
          <a:srgbClr val="5F5F5F"/>
        </a:dk2>
        <a:lt2>
          <a:srgbClr val="808080"/>
        </a:lt2>
        <a:accent1>
          <a:srgbClr val="F5CDDF"/>
        </a:accent1>
        <a:accent2>
          <a:srgbClr val="4D4D4D"/>
        </a:accent2>
        <a:accent3>
          <a:srgbClr val="B6B6B6"/>
        </a:accent3>
        <a:accent4>
          <a:srgbClr val="D4D4D4"/>
        </a:accent4>
        <a:accent5>
          <a:srgbClr val="F9E3EC"/>
        </a:accent5>
        <a:accent6>
          <a:srgbClr val="454545"/>
        </a:accent6>
        <a:hlink>
          <a:srgbClr val="FFFF99"/>
        </a:hlink>
        <a:folHlink>
          <a:srgbClr val="FFE9FF"/>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Designs\Бумеранг.pot</Template>
  <TotalTime>1061</TotalTime>
  <Words>2253</Words>
  <Application>Microsoft Office PowerPoint</Application>
  <PresentationFormat>Экран (4:3)</PresentationFormat>
  <Paragraphs>85</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Бумеранг</vt:lpstr>
      <vt:lpstr>«ПРИЧИНЫ И ФОРМЫ ПОВЕДЕНЧЕСКИЕ НАРУШЕНИЯ У ДЕТЕЙ И ПОДРОСТКОВ»</vt:lpstr>
      <vt:lpstr>Содержание:   Введение </vt:lpstr>
      <vt:lpstr>Нарушения поведения – это отклонения от принятых в данном обществе социальных и нравственных норм, повторяющиеся устойчивые действия или поступки, включающие главным образом агрессивность деструктивной (разрушительной) и асоциальной (направленной против коллектива) направленности с картиной глубоко распространившейся дезадаптации (нарушения приспособляемости) поведения. Они проявляются либо в нарушении прав других людей, либо в игнорировании характерных для данного возраста социальных норм или правил.</vt:lpstr>
      <vt:lpstr>Виды нарушения поведения</vt:lpstr>
      <vt:lpstr>Агрессивное поведение.</vt:lpstr>
      <vt:lpstr>Деликвентное поведение</vt:lpstr>
      <vt:lpstr>Зависимое поведение.</vt:lpstr>
      <vt:lpstr>Суицидальное поведение.</vt:lpstr>
      <vt:lpstr> Формы девиантного поведения</vt:lpstr>
      <vt:lpstr>Преступность. </vt:lpstr>
      <vt:lpstr>Алкоголизм.</vt:lpstr>
      <vt:lpstr>Наркомания.</vt:lpstr>
      <vt:lpstr>Суицид.</vt:lpstr>
      <vt:lpstr> Причины и механизмы нарушения поведения</vt:lpstr>
      <vt:lpstr>Группы детей с нарушением поведения</vt:lpstr>
      <vt:lpstr>Сопровождение детей с нарушением поведения.</vt:lpstr>
      <vt:lpstr>К психологическим методам коррекции можно отнести следующие</vt:lpstr>
      <vt:lpstr>Слайд 18</vt:lpstr>
      <vt:lpstr>Слайд 19</vt:lpstr>
    </vt:vector>
  </TitlesOfParts>
  <Company>rc fio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dvk</dc:creator>
  <cp:lastModifiedBy>пользователь</cp:lastModifiedBy>
  <cp:revision>87</cp:revision>
  <cp:lastPrinted>1601-01-01T00:00:00Z</cp:lastPrinted>
  <dcterms:created xsi:type="dcterms:W3CDTF">2004-06-10T08:12:36Z</dcterms:created>
  <dcterms:modified xsi:type="dcterms:W3CDTF">2017-11-30T12:28:29Z</dcterms:modified>
</cp:coreProperties>
</file>