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9" r:id="rId10"/>
    <p:sldId id="264" r:id="rId11"/>
    <p:sldId id="265" r:id="rId12"/>
    <p:sldId id="266" r:id="rId13"/>
    <p:sldId id="267" r:id="rId14"/>
    <p:sldId id="270" r:id="rId15"/>
    <p:sldId id="268"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08"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8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0C84D7AE-B1E1-4127-8C37-0C8F675C1138}" type="datetimeFigureOut">
              <a:rPr lang="ru-RU" smtClean="0"/>
              <a:t>01.01.2003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2997CBD9-BDEE-4EBD-941D-CB87591A4B1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84D7AE-B1E1-4127-8C37-0C8F675C1138}" type="datetimeFigureOut">
              <a:rPr lang="ru-RU" smtClean="0"/>
              <a:t>01.01.2003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7CBD9-BDEE-4EBD-941D-CB87591A4B1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84D7AE-B1E1-4127-8C37-0C8F675C1138}" type="datetimeFigureOut">
              <a:rPr lang="ru-RU" smtClean="0"/>
              <a:t>01.01.2003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7CBD9-BDEE-4EBD-941D-CB87591A4B1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0C84D7AE-B1E1-4127-8C37-0C8F675C1138}" type="datetimeFigureOut">
              <a:rPr lang="ru-RU" smtClean="0"/>
              <a:t>01.01.2003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2997CBD9-BDEE-4EBD-941D-CB87591A4B1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0C84D7AE-B1E1-4127-8C37-0C8F675C1138}" type="datetimeFigureOut">
              <a:rPr lang="ru-RU" smtClean="0"/>
              <a:t>01.01.2003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2997CBD9-BDEE-4EBD-941D-CB87591A4B1E}"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0C84D7AE-B1E1-4127-8C37-0C8F675C1138}" type="datetimeFigureOut">
              <a:rPr lang="ru-RU" smtClean="0"/>
              <a:t>01.01.2003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997CBD9-BDEE-4EBD-941D-CB87591A4B1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0C84D7AE-B1E1-4127-8C37-0C8F675C1138}" type="datetimeFigureOut">
              <a:rPr lang="ru-RU" smtClean="0"/>
              <a:t>01.01.2003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2997CBD9-BDEE-4EBD-941D-CB87591A4B1E}"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0C84D7AE-B1E1-4127-8C37-0C8F675C1138}" type="datetimeFigureOut">
              <a:rPr lang="ru-RU" smtClean="0"/>
              <a:t>01.01.2003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7CBD9-BDEE-4EBD-941D-CB87591A4B1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C84D7AE-B1E1-4127-8C37-0C8F675C1138}" type="datetimeFigureOut">
              <a:rPr lang="ru-RU" smtClean="0"/>
              <a:t>01.01.2003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97CBD9-BDEE-4EBD-941D-CB87591A4B1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0C84D7AE-B1E1-4127-8C37-0C8F675C1138}" type="datetimeFigureOut">
              <a:rPr lang="ru-RU" smtClean="0"/>
              <a:t>01.01.2003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97CBD9-BDEE-4EBD-941D-CB87591A4B1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0C84D7AE-B1E1-4127-8C37-0C8F675C1138}" type="datetimeFigureOut">
              <a:rPr lang="ru-RU" smtClean="0"/>
              <a:t>01.01.2003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997CBD9-BDEE-4EBD-941D-CB87591A4B1E}"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C84D7AE-B1E1-4127-8C37-0C8F675C1138}" type="datetimeFigureOut">
              <a:rPr lang="ru-RU" smtClean="0"/>
              <a:t>01.01.2003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997CBD9-BDEE-4EBD-941D-CB87591A4B1E}"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Организация проектной деятельности на уроках информатики</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 опыта работы</a:t>
            </a:r>
            <a:endParaRPr lang="ru-RU" dirty="0"/>
          </a:p>
        </p:txBody>
      </p:sp>
      <p:sp>
        <p:nvSpPr>
          <p:cNvPr id="3" name="Содержимое 2"/>
          <p:cNvSpPr>
            <a:spLocks noGrp="1"/>
          </p:cNvSpPr>
          <p:nvPr>
            <p:ph idx="1"/>
          </p:nvPr>
        </p:nvSpPr>
        <p:spPr>
          <a:xfrm>
            <a:off x="457200" y="1600201"/>
            <a:ext cx="8229600" cy="2114551"/>
          </a:xfrm>
        </p:spPr>
        <p:txBody>
          <a:bodyPr>
            <a:normAutofit/>
          </a:bodyPr>
          <a:lstStyle/>
          <a:p>
            <a:r>
              <a:rPr lang="ru-RU" dirty="0"/>
              <a:t>Метод </a:t>
            </a:r>
            <a:r>
              <a:rPr lang="ru-RU" dirty="0" smtClean="0"/>
              <a:t>проектов </a:t>
            </a:r>
            <a:r>
              <a:rPr lang="ru-RU" dirty="0"/>
              <a:t>получил распространение при изучении в школах различных разделов компьютерных информационно-коммуникационных технологий (ИКТ). </a:t>
            </a:r>
          </a:p>
        </p:txBody>
      </p:sp>
      <p:sp>
        <p:nvSpPr>
          <p:cNvPr id="4" name="Прямоугольник 3"/>
          <p:cNvSpPr/>
          <p:nvPr/>
        </p:nvSpPr>
        <p:spPr>
          <a:xfrm>
            <a:off x="857224" y="3857628"/>
            <a:ext cx="7858180" cy="2677656"/>
          </a:xfrm>
          <a:prstGeom prst="rect">
            <a:avLst/>
          </a:prstGeom>
        </p:spPr>
        <p:txBody>
          <a:bodyPr wrap="square">
            <a:spAutoFit/>
          </a:bodyPr>
          <a:lstStyle/>
          <a:p>
            <a:r>
              <a:rPr lang="ru-RU" sz="2400" dirty="0">
                <a:latin typeface="Comic Sans MS" pitchFamily="66" charset="0"/>
              </a:rPr>
              <a:t>Я </a:t>
            </a:r>
            <a:r>
              <a:rPr lang="ru-RU" sz="2400" dirty="0" smtClean="0">
                <a:latin typeface="Comic Sans MS" pitchFamily="66" charset="0"/>
              </a:rPr>
              <a:t>использую </a:t>
            </a:r>
            <a:r>
              <a:rPr lang="ru-RU" sz="2400" dirty="0">
                <a:latin typeface="Comic Sans MS" pitchFamily="66" charset="0"/>
              </a:rPr>
              <a:t>метод проектов </a:t>
            </a:r>
            <a:r>
              <a:rPr lang="ru-RU" sz="2400" dirty="0" smtClean="0">
                <a:latin typeface="Comic Sans MS" pitchFamily="66" charset="0"/>
              </a:rPr>
              <a:t> </a:t>
            </a:r>
            <a:r>
              <a:rPr lang="ru-RU" sz="2400" dirty="0">
                <a:latin typeface="Comic Sans MS" pitchFamily="66" charset="0"/>
              </a:rPr>
              <a:t>на завершающих этапах изучения </a:t>
            </a:r>
            <a:r>
              <a:rPr lang="en-US" sz="2400" dirty="0">
                <a:latin typeface="Comic Sans MS" pitchFamily="66" charset="0"/>
              </a:rPr>
              <a:t>MS Power Point</a:t>
            </a:r>
            <a:r>
              <a:rPr lang="ru-RU" sz="2400" dirty="0">
                <a:latin typeface="Comic Sans MS" pitchFamily="66" charset="0"/>
              </a:rPr>
              <a:t>, СУБД </a:t>
            </a:r>
            <a:r>
              <a:rPr lang="en-US" sz="2400" dirty="0">
                <a:latin typeface="Comic Sans MS" pitchFamily="66" charset="0"/>
              </a:rPr>
              <a:t>MS Access</a:t>
            </a:r>
            <a:r>
              <a:rPr lang="ru-RU" sz="2400" dirty="0">
                <a:latin typeface="Comic Sans MS" pitchFamily="66" charset="0"/>
              </a:rPr>
              <a:t>, </a:t>
            </a:r>
            <a:r>
              <a:rPr lang="en-US" sz="2400" dirty="0">
                <a:latin typeface="Comic Sans MS" pitchFamily="66" charset="0"/>
              </a:rPr>
              <a:t>MS Excel</a:t>
            </a:r>
            <a:r>
              <a:rPr lang="ru-RU" sz="2400" dirty="0">
                <a:latin typeface="Comic Sans MS" pitchFamily="66" charset="0"/>
              </a:rPr>
              <a:t>. </a:t>
            </a:r>
            <a:endParaRPr lang="ru-RU" sz="2400" dirty="0" smtClean="0">
              <a:latin typeface="Comic Sans MS" pitchFamily="66" charset="0"/>
            </a:endParaRPr>
          </a:p>
          <a:p>
            <a:r>
              <a:rPr lang="ru-RU" sz="2400" dirty="0" smtClean="0">
                <a:latin typeface="Comic Sans MS" pitchFamily="66" charset="0"/>
              </a:rPr>
              <a:t>С учащимися определяются желаемые планируемые результаты, проговариваются требования к проекту. Например использование гиперссылок в презентации</a:t>
            </a:r>
            <a:r>
              <a:rPr lang="ru-RU" sz="2000" dirty="0" smtClean="0">
                <a:latin typeface="Comic Sans MS" pitchFamily="66" charset="0"/>
              </a:rPr>
              <a:t>. </a:t>
            </a:r>
            <a:endParaRPr lang="ru-RU" sz="2000" dirty="0">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0"/>
            <a:ext cx="9144000" cy="69249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8100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Завершается работа обсуждением и оценкой каждого проекта. При подведении итогов анализируются листы контроля проектной деятельности учащегося и паспорт учебного проекта.</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Паспорт</a:t>
            </a:r>
            <a:endParaRPr kumimoji="0" lang="ru-RU" sz="2400" b="1"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Тема или название проекта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Авторы проекта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Класс</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Учитель</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Тип проекта (предметный, интегративный)</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Форма проекта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Краткое описание проекта (возможности использования, особенности и т. д.).</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Цели проекта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441325" marR="0" lvl="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Программно-техническое обеспечение, необходимое для проекта:</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898525" lvl="1" algn="just" eaLnBrk="0" fontAlgn="base" hangingPunct="0">
              <a:spcBef>
                <a:spcPct val="0"/>
              </a:spcBef>
              <a:spcAft>
                <a:spcPct val="0"/>
              </a:spcAft>
              <a:buFont typeface="Wingdings" pitchFamily="2" charset="2"/>
              <a:buChar char="ü"/>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Техническое оснащение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898525" lvl="1" algn="just" eaLnBrk="0" fontAlgn="base" hangingPunct="0">
              <a:spcBef>
                <a:spcPct val="0"/>
              </a:spcBef>
              <a:spcAft>
                <a:spcPct val="0"/>
              </a:spcAft>
              <a:buFont typeface="Wingdings" pitchFamily="2" charset="2"/>
              <a:buChar char="ü"/>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Программное обеспечение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898525" lvl="1" algn="just" eaLnBrk="0" fontAlgn="base" hangingPunct="0">
              <a:spcBef>
                <a:spcPct val="0"/>
              </a:spcBef>
              <a:spcAft>
                <a:spcPct val="0"/>
              </a:spcAft>
              <a:buFont typeface="Wingdings" pitchFamily="2" charset="2"/>
              <a:buChar char="ü"/>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Печатные материалы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898525" lvl="1" algn="just" eaLnBrk="0" fontAlgn="base" hangingPunct="0">
              <a:spcBef>
                <a:spcPct val="0"/>
              </a:spcBef>
              <a:spcAft>
                <a:spcPct val="0"/>
              </a:spcAft>
              <a:buFont typeface="Wingdings" pitchFamily="2" charset="2"/>
              <a:buChar char="ü"/>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Интернет-ресурсы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0"/>
            <a:ext cx="8899424" cy="378565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tab pos="914400" algn="l"/>
              </a:tabLst>
            </a:pPr>
            <a:r>
              <a:rPr kumimoji="0" lang="ru-RU" sz="2400" b="0" i="0" u="sng" strike="noStrike" cap="none" normalizeH="0" baseline="0" dirty="0" smtClean="0">
                <a:ln>
                  <a:noFill/>
                </a:ln>
                <a:solidFill>
                  <a:schemeClr val="tx1"/>
                </a:solidFill>
                <a:effectLst/>
                <a:latin typeface="Arial" pitchFamily="34" charset="0"/>
                <a:ea typeface="Times New Roman" pitchFamily="18" charset="0"/>
              </a:rPr>
              <a:t>Лист контроля</a:t>
            </a:r>
            <a:endParaRPr kumimoji="0" lang="ru-RU" sz="24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v"/>
              <a:tabLst>
                <a:tab pos="9144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rPr>
              <a:t>Эффективно ли ты использовал отведённое время?</a:t>
            </a:r>
            <a:endParaRPr kumimoji="0" lang="ru-RU" sz="24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v"/>
              <a:tabLst>
                <a:tab pos="9144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В чём сильные, слабые стороны твоего проекта?</a:t>
            </a:r>
            <a:endParaRPr kumimoji="0" lang="ru-RU" sz="24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v"/>
              <a:tabLst>
                <a:tab pos="9144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Легко ли решал возникающие проблемы?</a:t>
            </a:r>
            <a:endParaRPr kumimoji="0" lang="ru-RU" sz="24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v"/>
              <a:tabLst>
                <a:tab pos="9144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rPr>
              <a:t>Уложился ли в отведённое время?</a:t>
            </a:r>
            <a:endParaRPr kumimoji="0" lang="ru-RU" sz="24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v"/>
              <a:tabLst>
                <a:tab pos="9144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Каково мнение о других проектах?</a:t>
            </a:r>
            <a:endParaRPr kumimoji="0" lang="ru-RU" sz="24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v"/>
              <a:tabLst>
                <a:tab pos="914400"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rPr>
              <a:t>Если бы выполнял снова, то, какие бы изменения внёс</a:t>
            </a:r>
            <a:r>
              <a:rPr kumimoji="0" lang="ru-RU" sz="1200" b="0" i="0" u="none" strike="noStrike" cap="none" normalizeH="0" baseline="0" dirty="0" smtClean="0">
                <a:ln>
                  <a:noFill/>
                </a:ln>
                <a:solidFill>
                  <a:schemeClr val="tx1"/>
                </a:solidFill>
                <a:effectLst/>
                <a:latin typeface="Arial" pitchFamily="34" charset="0"/>
                <a:ea typeface="Times New Roman" pitchFamily="18" charset="0"/>
              </a:rPr>
              <a:t>?</a:t>
            </a:r>
          </a:p>
          <a:p>
            <a:pPr marL="457200" marR="0" lvl="1" indent="0" algn="just" defTabSz="914400" rtl="0" eaLnBrk="0" fontAlgn="base" latinLnBrk="0" hangingPunct="0">
              <a:lnSpc>
                <a:spcPct val="100000"/>
              </a:lnSpc>
              <a:spcBef>
                <a:spcPct val="0"/>
              </a:spcBef>
              <a:spcAft>
                <a:spcPct val="0"/>
              </a:spcAft>
              <a:buClrTx/>
              <a:buSzTx/>
              <a:tabLst>
                <a:tab pos="914400" algn="l"/>
              </a:tabLst>
            </a:pPr>
            <a:endParaRPr lang="ru-RU" sz="1200" dirty="0">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tabLst>
                <a:tab pos="914400" algn="l"/>
              </a:tabLst>
            </a:pPr>
            <a:endParaRPr kumimoji="0" lang="ru-RU" sz="1200" b="0" i="0" u="none" strike="noStrike" cap="none" normalizeH="0" baseline="0" dirty="0" smtClean="0">
              <a:ln>
                <a:noFill/>
              </a:ln>
              <a:solidFill>
                <a:schemeClr val="tx1"/>
              </a:solidFill>
              <a:effectLst/>
              <a:latin typeface="Arial" pitchFamily="34" charset="0"/>
            </a:endParaRPr>
          </a:p>
          <a:p>
            <a:pPr marL="457200" marR="0" lvl="1" indent="0" algn="just" defTabSz="914400" rtl="0" eaLnBrk="0" fontAlgn="base" latinLnBrk="0" hangingPunct="0">
              <a:lnSpc>
                <a:spcPct val="100000"/>
              </a:lnSpc>
              <a:spcBef>
                <a:spcPct val="0"/>
              </a:spcBef>
              <a:spcAft>
                <a:spcPct val="0"/>
              </a:spcAft>
              <a:buClrTx/>
              <a:buSzTx/>
              <a:tabLst>
                <a:tab pos="914400" algn="l"/>
              </a:tabLst>
            </a:pPr>
            <a:r>
              <a:rPr lang="ru-RU" sz="2400" dirty="0" smtClean="0">
                <a:latin typeface="Arial" pitchFamily="34" charset="0"/>
              </a:rPr>
              <a:t>Для презентаций применяю </a:t>
            </a:r>
          </a:p>
          <a:p>
            <a:pPr marL="457200" marR="0" lvl="1" indent="0" algn="just" defTabSz="914400" rtl="0" eaLnBrk="0" fontAlgn="base" latinLnBrk="0" hangingPunct="0">
              <a:lnSpc>
                <a:spcPct val="100000"/>
              </a:lnSpc>
              <a:spcBef>
                <a:spcPct val="0"/>
              </a:spcBef>
              <a:spcAft>
                <a:spcPct val="0"/>
              </a:spcAft>
              <a:buClrTx/>
              <a:buSzTx/>
              <a:tabLst>
                <a:tab pos="914400" algn="l"/>
              </a:tabLst>
            </a:pPr>
            <a:r>
              <a:rPr lang="ru-RU" sz="2400" u="sng" dirty="0" smtClean="0">
                <a:latin typeface="Arial" pitchFamily="34" charset="0"/>
              </a:rPr>
              <a:t>Критерии оценивания презентаций</a:t>
            </a:r>
            <a:r>
              <a:rPr lang="ru-RU" sz="2400" dirty="0" smtClean="0">
                <a:latin typeface="Arial" pitchFamily="34" charset="0"/>
              </a:rPr>
              <a:t>.</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1" algn="ctr" rtl="0">
              <a:spcBef>
                <a:spcPct val="0"/>
              </a:spcBef>
            </a:pPr>
            <a:r>
              <a:rPr lang="ru-RU" sz="2400" b="1" dirty="0">
                <a:latin typeface="Courier New" pitchFamily="49" charset="0"/>
                <a:cs typeface="Courier New" pitchFamily="49" charset="0"/>
              </a:rPr>
              <a:t>Изучение раздела  информатики «Моделирование и формализация» с применением метода </a:t>
            </a:r>
            <a:r>
              <a:rPr lang="ru-RU" sz="2400" b="1" dirty="0" smtClean="0">
                <a:latin typeface="Courier New" pitchFamily="49" charset="0"/>
                <a:cs typeface="Courier New" pitchFamily="49" charset="0"/>
              </a:rPr>
              <a:t>проектов</a:t>
            </a:r>
            <a:r>
              <a:rPr lang="ru-RU" sz="2400" dirty="0">
                <a:latin typeface="Courier New" pitchFamily="49" charset="0"/>
                <a:cs typeface="Courier New" pitchFamily="49" charset="0"/>
              </a:rPr>
              <a:t/>
            </a:r>
            <a:br>
              <a:rPr lang="ru-RU" sz="2400" dirty="0">
                <a:latin typeface="Courier New" pitchFamily="49" charset="0"/>
                <a:cs typeface="Courier New" pitchFamily="49" charset="0"/>
              </a:rPr>
            </a:br>
            <a:endParaRPr lang="ru-RU" sz="2400" dirty="0">
              <a:latin typeface="Courier New" pitchFamily="49" charset="0"/>
              <a:cs typeface="Courier New" pitchFamily="49" charset="0"/>
            </a:endParaRPr>
          </a:p>
        </p:txBody>
      </p:sp>
      <p:sp>
        <p:nvSpPr>
          <p:cNvPr id="3" name="Прямоугольник 2"/>
          <p:cNvSpPr/>
          <p:nvPr/>
        </p:nvSpPr>
        <p:spPr>
          <a:xfrm>
            <a:off x="428596" y="1428736"/>
            <a:ext cx="8286776" cy="4801314"/>
          </a:xfrm>
          <a:prstGeom prst="rect">
            <a:avLst/>
          </a:prstGeom>
        </p:spPr>
        <p:txBody>
          <a:bodyPr wrap="square">
            <a:spAutoFit/>
          </a:bodyPr>
          <a:lstStyle/>
          <a:p>
            <a:pPr algn="ctr"/>
            <a:r>
              <a:rPr lang="ru-RU" b="1" dirty="0"/>
              <a:t>Задания для исследований</a:t>
            </a:r>
          </a:p>
          <a:p>
            <a:r>
              <a:rPr lang="ru-RU" i="1" dirty="0"/>
              <a:t>Школьникам для исследований предлагаются следующие задачи</a:t>
            </a:r>
            <a:r>
              <a:rPr lang="ru-RU" dirty="0"/>
              <a:t>:</a:t>
            </a:r>
          </a:p>
          <a:p>
            <a:pPr lvl="0"/>
            <a:r>
              <a:rPr lang="ru-RU" dirty="0"/>
              <a:t>Задачи динамического моделирования</a:t>
            </a:r>
          </a:p>
          <a:p>
            <a:pPr lvl="1"/>
            <a:r>
              <a:rPr lang="ru-RU" dirty="0"/>
              <a:t>Моделирование физических процессов, например, свободное падение тела, взлёт ракеты, движение тела, брошенного под углом к горизонту, движение небесных тел, движение заряженных частиц и др.</a:t>
            </a:r>
          </a:p>
          <a:p>
            <a:pPr lvl="1"/>
            <a:r>
              <a:rPr lang="ru-RU" dirty="0"/>
              <a:t>Моделирование динамики популяций, например, внутривидовая конкуренция в популяции с непрерывным размножением, межвидовая конкуренция, система хищник-жертва.</a:t>
            </a:r>
          </a:p>
          <a:p>
            <a:pPr lvl="0"/>
            <a:r>
              <a:rPr lang="ru-RU" dirty="0"/>
              <a:t>Задачи статистического и имитационного моделирования</a:t>
            </a:r>
          </a:p>
          <a:p>
            <a:pPr lvl="1"/>
            <a:r>
              <a:rPr lang="ru-RU" dirty="0"/>
              <a:t>Очереди в системах массового обслуживания</a:t>
            </a:r>
          </a:p>
          <a:p>
            <a:pPr lvl="1"/>
            <a:r>
              <a:rPr lang="ru-RU" dirty="0"/>
              <a:t>Разные задачи</a:t>
            </a:r>
          </a:p>
          <a:p>
            <a:pPr lvl="0"/>
            <a:r>
              <a:rPr lang="ru-RU" dirty="0"/>
              <a:t>Математические задачи, например, приближённое решение уравнений, вычисление площадей геометрических фигур методом Монте-Карло</a:t>
            </a:r>
          </a:p>
          <a:p>
            <a:pPr lvl="0"/>
            <a:r>
              <a:rPr lang="ru-RU" dirty="0" smtClean="0"/>
              <a:t>Разработка </a:t>
            </a:r>
            <a:r>
              <a:rPr lang="ru-RU" dirty="0"/>
              <a:t>информационной модели управления объектами.</a:t>
            </a:r>
          </a:p>
          <a:p>
            <a:pPr lvl="0"/>
            <a:r>
              <a:rPr lang="ru-RU" dirty="0"/>
              <a:t>Задачи в сфере управления сложными системами (экономика), где применяется оптимизационное моделирование</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596" y="428604"/>
            <a:ext cx="8358246" cy="3139321"/>
          </a:xfrm>
          <a:prstGeom prst="rect">
            <a:avLst/>
          </a:prstGeom>
        </p:spPr>
        <p:txBody>
          <a:bodyPr wrap="square">
            <a:spAutoFit/>
          </a:bodyPr>
          <a:lstStyle/>
          <a:p>
            <a:r>
              <a:rPr lang="ru-RU" dirty="0" smtClean="0"/>
              <a:t>             </a:t>
            </a:r>
            <a:r>
              <a:rPr lang="ru-RU" dirty="0" smtClean="0">
                <a:latin typeface="Georgia" pitchFamily="18" charset="0"/>
              </a:rPr>
              <a:t>Итог </a:t>
            </a:r>
            <a:r>
              <a:rPr lang="ru-RU" dirty="0">
                <a:latin typeface="Georgia" pitchFamily="18" charset="0"/>
              </a:rPr>
              <a:t>выполнения – реальный продукт, т.е. приложение, написанное на языке </a:t>
            </a:r>
            <a:r>
              <a:rPr lang="en-US" dirty="0">
                <a:latin typeface="Georgia" pitchFamily="18" charset="0"/>
              </a:rPr>
              <a:t>Visual Basic</a:t>
            </a:r>
            <a:r>
              <a:rPr lang="ru-RU" dirty="0">
                <a:latin typeface="Georgia" pitchFamily="18" charset="0"/>
              </a:rPr>
              <a:t>. К проекту </a:t>
            </a:r>
            <a:r>
              <a:rPr lang="ru-RU" dirty="0" smtClean="0">
                <a:latin typeface="Georgia" pitchFamily="18" charset="0"/>
              </a:rPr>
              <a:t>должна прилагаться </a:t>
            </a:r>
            <a:r>
              <a:rPr lang="ru-RU" dirty="0">
                <a:latin typeface="Georgia" pitchFamily="18" charset="0"/>
              </a:rPr>
              <a:t>пояснительная записка, в которой должны быть отражены постановка задачи, математическая модель, алгоритм в виде блок-схемы, анализ результатов исследования. На защите проектов учащиеся </a:t>
            </a:r>
            <a:r>
              <a:rPr lang="ru-RU" dirty="0" smtClean="0">
                <a:latin typeface="Georgia" pitchFamily="18" charset="0"/>
              </a:rPr>
              <a:t>демонстрируют </a:t>
            </a:r>
            <a:r>
              <a:rPr lang="ru-RU" dirty="0">
                <a:latin typeface="Georgia" pitchFamily="18" charset="0"/>
              </a:rPr>
              <a:t>работу своих программ  на компьютере, </a:t>
            </a:r>
            <a:r>
              <a:rPr lang="ru-RU" dirty="0" smtClean="0">
                <a:latin typeface="Georgia" pitchFamily="18" charset="0"/>
              </a:rPr>
              <a:t>рассказывают </a:t>
            </a:r>
            <a:r>
              <a:rPr lang="ru-RU" dirty="0">
                <a:latin typeface="Georgia" pitchFamily="18" charset="0"/>
              </a:rPr>
              <a:t>о проекте и работе над ним, </a:t>
            </a:r>
            <a:r>
              <a:rPr lang="ru-RU" dirty="0" smtClean="0">
                <a:latin typeface="Georgia" pitchFamily="18" charset="0"/>
              </a:rPr>
              <a:t>анализируют </a:t>
            </a:r>
            <a:r>
              <a:rPr lang="ru-RU" dirty="0">
                <a:latin typeface="Georgia" pitchFamily="18" charset="0"/>
              </a:rPr>
              <a:t>полученные результаты, </a:t>
            </a:r>
            <a:r>
              <a:rPr lang="ru-RU" dirty="0" smtClean="0">
                <a:latin typeface="Georgia" pitchFamily="18" charset="0"/>
              </a:rPr>
              <a:t>делают </a:t>
            </a:r>
            <a:r>
              <a:rPr lang="ru-RU" dirty="0">
                <a:latin typeface="Georgia" pitchFamily="18" charset="0"/>
              </a:rPr>
              <a:t>выводы, </a:t>
            </a:r>
            <a:r>
              <a:rPr lang="ru-RU" dirty="0" smtClean="0">
                <a:latin typeface="Georgia" pitchFamily="18" charset="0"/>
              </a:rPr>
              <a:t>отвечают </a:t>
            </a:r>
            <a:r>
              <a:rPr lang="ru-RU" dirty="0">
                <a:latin typeface="Georgia" pitchFamily="18" charset="0"/>
              </a:rPr>
              <a:t>на вопросы. </a:t>
            </a:r>
            <a:endParaRPr lang="ru-RU" dirty="0" smtClean="0">
              <a:latin typeface="Georgia" pitchFamily="18" charset="0"/>
            </a:endParaRPr>
          </a:p>
          <a:p>
            <a:r>
              <a:rPr lang="ru-RU" dirty="0">
                <a:latin typeface="Georgia" pitchFamily="18" charset="0"/>
              </a:rPr>
              <a:t> </a:t>
            </a:r>
            <a:r>
              <a:rPr lang="ru-RU" dirty="0" smtClean="0">
                <a:latin typeface="Georgia" pitchFamily="18" charset="0"/>
              </a:rPr>
              <a:t>         Общая </a:t>
            </a:r>
            <a:r>
              <a:rPr lang="ru-RU" dirty="0">
                <a:latin typeface="Georgia" pitchFamily="18" charset="0"/>
              </a:rPr>
              <a:t>оценка за проект </a:t>
            </a:r>
            <a:r>
              <a:rPr lang="ru-RU" dirty="0" smtClean="0">
                <a:latin typeface="Georgia" pitchFamily="18" charset="0"/>
              </a:rPr>
              <a:t>складывается </a:t>
            </a:r>
            <a:r>
              <a:rPr lang="ru-RU" dirty="0">
                <a:latin typeface="Georgia" pitchFamily="18" charset="0"/>
              </a:rPr>
              <a:t>из трех позиций: за программу, за пояснительную записку и за успешный ответ во время защиты. Учащиеся </a:t>
            </a:r>
            <a:r>
              <a:rPr lang="ru-RU" dirty="0" smtClean="0">
                <a:latin typeface="Georgia" pitchFamily="18" charset="0"/>
              </a:rPr>
              <a:t>в основном получают </a:t>
            </a:r>
            <a:r>
              <a:rPr lang="ru-RU" dirty="0">
                <a:latin typeface="Georgia" pitchFamily="18" charset="0"/>
              </a:rPr>
              <a:t>за работу четвёрки и пятёрки. </a:t>
            </a:r>
          </a:p>
        </p:txBody>
      </p:sp>
      <p:sp>
        <p:nvSpPr>
          <p:cNvPr id="4" name="Прямоугольник 3"/>
          <p:cNvSpPr/>
          <p:nvPr/>
        </p:nvSpPr>
        <p:spPr>
          <a:xfrm>
            <a:off x="642910" y="3857628"/>
            <a:ext cx="7929618" cy="923330"/>
          </a:xfrm>
          <a:prstGeom prst="rect">
            <a:avLst/>
          </a:prstGeom>
        </p:spPr>
        <p:txBody>
          <a:bodyPr wrap="square">
            <a:spAutoFit/>
          </a:bodyPr>
          <a:lstStyle/>
          <a:p>
            <a:r>
              <a:rPr lang="ru-RU" dirty="0" smtClean="0">
                <a:latin typeface="Georgia" pitchFamily="18" charset="0"/>
              </a:rPr>
              <a:t>             Я как учитель </a:t>
            </a:r>
            <a:r>
              <a:rPr lang="ru-RU" dirty="0">
                <a:latin typeface="Georgia" pitchFamily="18" charset="0"/>
              </a:rPr>
              <a:t>- </a:t>
            </a:r>
            <a:r>
              <a:rPr lang="ru-RU" dirty="0" smtClean="0">
                <a:latin typeface="Georgia" pitchFamily="18" charset="0"/>
              </a:rPr>
              <a:t>обобщаю </a:t>
            </a:r>
            <a:r>
              <a:rPr lang="ru-RU" dirty="0">
                <a:latin typeface="Georgia" pitchFamily="18" charset="0"/>
              </a:rPr>
              <a:t>и </a:t>
            </a:r>
            <a:r>
              <a:rPr lang="ru-RU" dirty="0" smtClean="0">
                <a:latin typeface="Georgia" pitchFamily="18" charset="0"/>
              </a:rPr>
              <a:t>резюмирую </a:t>
            </a:r>
            <a:r>
              <a:rPr lang="ru-RU" dirty="0">
                <a:latin typeface="Georgia" pitchFamily="18" charset="0"/>
              </a:rPr>
              <a:t>полученные результаты, </a:t>
            </a:r>
            <a:r>
              <a:rPr lang="ru-RU" dirty="0" smtClean="0">
                <a:latin typeface="Georgia" pitchFamily="18" charset="0"/>
              </a:rPr>
              <a:t>подвожу итоги </a:t>
            </a:r>
            <a:r>
              <a:rPr lang="ru-RU" dirty="0">
                <a:latin typeface="Georgia" pitchFamily="18" charset="0"/>
              </a:rPr>
              <a:t>обучения, </a:t>
            </a:r>
            <a:r>
              <a:rPr lang="ru-RU" dirty="0" smtClean="0">
                <a:latin typeface="Georgia" pitchFamily="18" charset="0"/>
              </a:rPr>
              <a:t>оцениваю </a:t>
            </a:r>
            <a:r>
              <a:rPr lang="ru-RU" dirty="0">
                <a:latin typeface="Georgia" pitchFamily="18" charset="0"/>
              </a:rPr>
              <a:t>умения: общаться, слушать, обосновывать свое мнение, толерантность и т.д.</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Выводы</a:t>
            </a:r>
            <a:endParaRPr lang="ru-RU" dirty="0"/>
          </a:p>
        </p:txBody>
      </p:sp>
      <p:sp>
        <p:nvSpPr>
          <p:cNvPr id="3" name="Прямоугольник 2"/>
          <p:cNvSpPr/>
          <p:nvPr/>
        </p:nvSpPr>
        <p:spPr>
          <a:xfrm>
            <a:off x="642910" y="1859340"/>
            <a:ext cx="8286808" cy="4185761"/>
          </a:xfrm>
          <a:prstGeom prst="rect">
            <a:avLst/>
          </a:prstGeom>
        </p:spPr>
        <p:txBody>
          <a:bodyPr wrap="square">
            <a:spAutoFit/>
          </a:bodyPr>
          <a:lstStyle/>
          <a:p>
            <a:r>
              <a:rPr lang="ru-RU" sz="2000" dirty="0" smtClean="0"/>
              <a:t>       Почти </a:t>
            </a:r>
            <a:r>
              <a:rPr lang="ru-RU" sz="2000" dirty="0"/>
              <a:t>все проекты относятся к третьему уровню проблемности. Высшая степень проблемности присуща учебной ситуации, в которой человек: сам формулирует проблему; сам находит её решение; решает и </a:t>
            </a:r>
            <a:r>
              <a:rPr lang="ru-RU" sz="2000" dirty="0" err="1"/>
              <a:t>самоконтролирует</a:t>
            </a:r>
            <a:r>
              <a:rPr lang="ru-RU" sz="2000" dirty="0"/>
              <a:t> правильность этого решения. Если бы мои ученики сами находили проблемы и решали их, эта работа полностью соответствовала бы понятию «проект». Мне есть над чем работать в дальнейшем, к чему стремиться</a:t>
            </a:r>
            <a:r>
              <a:rPr lang="ru-RU" sz="2000" dirty="0" smtClean="0"/>
              <a:t>.</a:t>
            </a:r>
          </a:p>
          <a:p>
            <a:endParaRPr lang="ru-RU" dirty="0" smtClean="0"/>
          </a:p>
          <a:p>
            <a:r>
              <a:rPr lang="ru-RU" dirty="0" smtClean="0">
                <a:latin typeface="Georgia" pitchFamily="18" charset="0"/>
              </a:rPr>
              <a:t>     Работа по методу проектов помогла повысить успеваемость</a:t>
            </a:r>
          </a:p>
          <a:p>
            <a:endParaRPr lang="ru-RU" dirty="0" smtClean="0"/>
          </a:p>
          <a:p>
            <a:r>
              <a:rPr lang="ru-RU" dirty="0" smtClean="0">
                <a:latin typeface="Impact" pitchFamily="34" charset="0"/>
              </a:rPr>
              <a:t>      Обучение информатике с применением метода проектов показывает практическое применение компьютера в жизни человека, вне зависимости от его профессии.</a:t>
            </a:r>
          </a:p>
          <a:p>
            <a:endParaRPr lang="ru-RU" dirty="0">
              <a:latin typeface="Impact"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785794"/>
            <a:ext cx="8143932" cy="5324535"/>
          </a:xfrm>
          <a:prstGeom prst="rect">
            <a:avLst/>
          </a:prstGeom>
        </p:spPr>
        <p:txBody>
          <a:bodyPr wrap="square">
            <a:spAutoFit/>
          </a:bodyPr>
          <a:lstStyle/>
          <a:p>
            <a:pPr algn="ctr"/>
            <a:r>
              <a:rPr lang="ru-RU" sz="2000" b="1" dirty="0"/>
              <a:t>Проектная деятельность на уроках информатики:</a:t>
            </a:r>
          </a:p>
          <a:p>
            <a:pPr lvl="0">
              <a:buFont typeface="Wingdings" pitchFamily="2" charset="2"/>
              <a:buChar char="Ø"/>
            </a:pPr>
            <a:r>
              <a:rPr lang="ru-RU" sz="2000" dirty="0">
                <a:latin typeface="Georgia" pitchFamily="18" charset="0"/>
              </a:rPr>
              <a:t>Создаёт устойчивую положительную мотивацию к изучению соответствующего материала и самостоятельному решению прикладных задач;</a:t>
            </a:r>
          </a:p>
          <a:p>
            <a:pPr lvl="0">
              <a:buFont typeface="Wingdings" pitchFamily="2" charset="2"/>
              <a:buChar char="Ø"/>
            </a:pPr>
            <a:r>
              <a:rPr lang="ru-RU" sz="2000" dirty="0">
                <a:latin typeface="Georgia" pitchFamily="18" charset="0"/>
              </a:rPr>
              <a:t>Формирует чувство ответственности за выполняемую работу;</a:t>
            </a:r>
          </a:p>
          <a:p>
            <a:pPr lvl="0">
              <a:buFont typeface="Wingdings" pitchFamily="2" charset="2"/>
              <a:buChar char="Ø"/>
            </a:pPr>
            <a:r>
              <a:rPr lang="ru-RU" sz="2000" dirty="0">
                <a:latin typeface="Georgia" pitchFamily="18" charset="0"/>
              </a:rPr>
              <a:t>Создаёт условия для отношений сотрудничества между учащимися;</a:t>
            </a:r>
          </a:p>
          <a:p>
            <a:pPr lvl="0">
              <a:buFont typeface="Wingdings" pitchFamily="2" charset="2"/>
              <a:buChar char="Ø"/>
            </a:pPr>
            <a:r>
              <a:rPr lang="ru-RU" sz="2000" dirty="0">
                <a:latin typeface="Georgia" pitchFamily="18" charset="0"/>
              </a:rPr>
              <a:t>Формирует навыки применения программного обеспечения в разных прикладных областях;</a:t>
            </a:r>
          </a:p>
          <a:p>
            <a:pPr lvl="0">
              <a:buFont typeface="Wingdings" pitchFamily="2" charset="2"/>
              <a:buChar char="Ø"/>
            </a:pPr>
            <a:r>
              <a:rPr lang="ru-RU" sz="2000" dirty="0">
                <a:latin typeface="Georgia" pitchFamily="18" charset="0"/>
              </a:rPr>
              <a:t>Способствует развитию творческого подхода к решению задач и формированию умений поиска и выбора оптимального их решения;</a:t>
            </a:r>
          </a:p>
          <a:p>
            <a:pPr lvl="0">
              <a:buFont typeface="Wingdings" pitchFamily="2" charset="2"/>
              <a:buChar char="Ø"/>
            </a:pPr>
            <a:r>
              <a:rPr lang="ru-RU" sz="2000" dirty="0">
                <a:latin typeface="Georgia" pitchFamily="18" charset="0"/>
              </a:rPr>
              <a:t>Позволяет создать реальный продукт;</a:t>
            </a:r>
          </a:p>
          <a:p>
            <a:pPr lvl="0">
              <a:buFont typeface="Wingdings" pitchFamily="2" charset="2"/>
              <a:buChar char="Ø"/>
            </a:pPr>
            <a:r>
              <a:rPr lang="ru-RU" sz="2000" dirty="0">
                <a:latin typeface="Georgia" pitchFamily="18" charset="0"/>
              </a:rPr>
              <a:t>Повышает интерес и пробуждает воображение учащихся;</a:t>
            </a:r>
          </a:p>
          <a:p>
            <a:pPr lvl="0">
              <a:buFont typeface="Wingdings" pitchFamily="2" charset="2"/>
              <a:buChar char="Ø"/>
            </a:pPr>
            <a:r>
              <a:rPr lang="ru-RU" sz="2000" dirty="0">
                <a:latin typeface="Georgia" pitchFamily="18" charset="0"/>
              </a:rPr>
              <a:t>Обеспечивает лучшее понимание учащимися места и смысла применяемых ими приёмов преобразования информации и получаемых результатов</a:t>
            </a:r>
            <a:r>
              <a:rPr lang="ru-RU" sz="2000" dirty="0" smtClean="0">
                <a:latin typeface="Georgia" pitchFamily="18" charset="0"/>
              </a:rPr>
              <a:t>.</a:t>
            </a:r>
            <a:endParaRPr lang="ru-RU" sz="2000" dirty="0">
              <a:latin typeface="Georgia"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 заключение…</a:t>
            </a:r>
            <a:endParaRPr lang="ru-RU" dirty="0"/>
          </a:p>
        </p:txBody>
      </p:sp>
      <p:sp>
        <p:nvSpPr>
          <p:cNvPr id="3" name="Прямоугольник 2"/>
          <p:cNvSpPr/>
          <p:nvPr/>
        </p:nvSpPr>
        <p:spPr>
          <a:xfrm>
            <a:off x="357158" y="1225689"/>
            <a:ext cx="8215370" cy="5632311"/>
          </a:xfrm>
          <a:prstGeom prst="rect">
            <a:avLst/>
          </a:prstGeom>
        </p:spPr>
        <p:txBody>
          <a:bodyPr wrap="square">
            <a:spAutoFit/>
          </a:bodyPr>
          <a:lstStyle/>
          <a:p>
            <a:r>
              <a:rPr lang="ru-RU" sz="2000" dirty="0" smtClean="0">
                <a:latin typeface="Monotype Corsiva" pitchFamily="66" charset="0"/>
              </a:rPr>
              <a:t>            </a:t>
            </a:r>
            <a:r>
              <a:rPr lang="ru-RU" sz="2000" dirty="0" smtClean="0">
                <a:latin typeface="Times New Roman" pitchFamily="18" charset="0"/>
                <a:cs typeface="Times New Roman" pitchFamily="18" charset="0"/>
              </a:rPr>
              <a:t>При </a:t>
            </a:r>
            <a:r>
              <a:rPr lang="ru-RU" sz="2000" dirty="0">
                <a:latin typeface="Times New Roman" pitchFamily="18" charset="0"/>
                <a:cs typeface="Times New Roman" pitchFamily="18" charset="0"/>
              </a:rPr>
              <a:t>изучении информационных технологий метод проектов </a:t>
            </a:r>
            <a:r>
              <a:rPr lang="ru-RU" sz="2000" dirty="0" smtClean="0">
                <a:latin typeface="Times New Roman" pitchFamily="18" charset="0"/>
                <a:cs typeface="Times New Roman" pitchFamily="18" charset="0"/>
              </a:rPr>
              <a:t>применяется педагогами</a:t>
            </a:r>
            <a:r>
              <a:rPr lang="ru-RU" sz="2000" dirty="0">
                <a:latin typeface="Times New Roman" pitchFamily="18" charset="0"/>
                <a:cs typeface="Times New Roman" pitchFamily="18" charset="0"/>
              </a:rPr>
              <a:t>, судя по </a:t>
            </a:r>
            <a:r>
              <a:rPr lang="ru-RU" sz="2000" dirty="0" smtClean="0">
                <a:latin typeface="Times New Roman" pitchFamily="18" charset="0"/>
                <a:cs typeface="Times New Roman" pitchFamily="18" charset="0"/>
              </a:rPr>
              <a:t>публикациям. </a:t>
            </a:r>
            <a:r>
              <a:rPr lang="ru-RU" sz="2000" dirty="0">
                <a:latin typeface="Times New Roman" pitchFamily="18" charset="0"/>
                <a:cs typeface="Times New Roman" pitchFamily="18" charset="0"/>
              </a:rPr>
              <a:t>Но опыта применения метода проектов при изучении раздела информатики «Моделирование и формализация» я </a:t>
            </a:r>
            <a:r>
              <a:rPr lang="ru-RU" sz="2000" dirty="0" smtClean="0">
                <a:latin typeface="Times New Roman" pitchFamily="18" charset="0"/>
                <a:cs typeface="Times New Roman" pitchFamily="18" charset="0"/>
              </a:rPr>
              <a:t>встречала мало. </a:t>
            </a:r>
            <a:r>
              <a:rPr lang="ru-RU" sz="2000" dirty="0">
                <a:latin typeface="Times New Roman" pitchFamily="18" charset="0"/>
                <a:cs typeface="Times New Roman" pitchFamily="18" charset="0"/>
              </a:rPr>
              <a:t>Может быть из-за того, что это очень узкая специфика с большими требованиями к качеству подготовки учащихся. Не каждый педагог посвятит несколько лет работы в одном классе ради некой цели. Но найдутся такие педагоги, которых мой опыт вдохновит, и они добьются успехов в применении метода проектов на уроках по программированию</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            Существуют трудности использования проектной методики со стороны учащихся: разный уровень знаний, недостаточная способность к самостоятельному мышлению, самоорганизации и самообучению. </a:t>
            </a:r>
          </a:p>
          <a:p>
            <a:r>
              <a:rPr lang="ru-RU" sz="2000" dirty="0" smtClean="0">
                <a:latin typeface="Times New Roman" pitchFamily="18" charset="0"/>
                <a:cs typeface="Times New Roman" pitchFamily="18" charset="0"/>
              </a:rPr>
              <a:t>              Использование проектной методики все еще уступает применению традиционного подхода в процессе обучения.</a:t>
            </a:r>
          </a:p>
          <a:p>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Поэтому организация проектной деятельности требует, прежде всего, исследования основных теоретических  и практических основ использования проектной методики в учебном процессе.</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Применять или нет проектные технологии –выбирать вам, уважаемые коллеги, а я, в свою очередь, желаю вам творчества и успехов!</a:t>
            </a:r>
            <a:endParaRPr lang="ru-RU" dirty="0"/>
          </a:p>
        </p:txBody>
      </p:sp>
      <p:pic>
        <p:nvPicPr>
          <p:cNvPr id="25602" name="Picture 2" descr="C:\Program Files\Microsoft Office\MEDIA\CAGCAT10\j0195384.wmf"/>
          <p:cNvPicPr>
            <a:picLocks noChangeAspect="1" noChangeArrowheads="1"/>
          </p:cNvPicPr>
          <p:nvPr/>
        </p:nvPicPr>
        <p:blipFill>
          <a:blip r:embed="rId2"/>
          <a:srcRect/>
          <a:stretch>
            <a:fillRect/>
          </a:stretch>
        </p:blipFill>
        <p:spPr bwMode="auto">
          <a:xfrm>
            <a:off x="4071934" y="1928802"/>
            <a:ext cx="4612717" cy="4709010"/>
          </a:xfrm>
          <a:prstGeom prst="rect">
            <a:avLst/>
          </a:prstGeom>
          <a:noFill/>
        </p:spPr>
      </p:pic>
      <p:sp>
        <p:nvSpPr>
          <p:cNvPr id="4" name="TextBox 3"/>
          <p:cNvSpPr txBox="1"/>
          <p:nvPr/>
        </p:nvSpPr>
        <p:spPr>
          <a:xfrm>
            <a:off x="785786" y="5572140"/>
            <a:ext cx="2857520" cy="954107"/>
          </a:xfrm>
          <a:prstGeom prst="rect">
            <a:avLst/>
          </a:prstGeom>
          <a:noFill/>
        </p:spPr>
        <p:txBody>
          <a:bodyPr wrap="square" rtlCol="0">
            <a:spAutoFit/>
          </a:bodyPr>
          <a:lstStyle/>
          <a:p>
            <a:r>
              <a:rPr lang="ru-RU" sz="2800" dirty="0" smtClean="0">
                <a:latin typeface="Comic Sans MS" pitchFamily="66" charset="0"/>
              </a:rPr>
              <a:t>Благодарю за внимание</a:t>
            </a:r>
            <a:endParaRPr lang="ru-RU" sz="2800" dirty="0">
              <a:latin typeface="Comic Sans MS"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Содержимое 2"/>
          <p:cNvSpPr>
            <a:spLocks noGrp="1"/>
          </p:cNvSpPr>
          <p:nvPr>
            <p:ph idx="1"/>
          </p:nvPr>
        </p:nvSpPr>
        <p:spPr/>
        <p:txBody>
          <a:bodyPr>
            <a:normAutofit/>
          </a:bodyPr>
          <a:lstStyle/>
          <a:p>
            <a:r>
              <a:rPr lang="ru-RU" dirty="0" smtClean="0"/>
              <a:t>Введение</a:t>
            </a:r>
          </a:p>
          <a:p>
            <a:r>
              <a:rPr lang="ru-RU" dirty="0" smtClean="0"/>
              <a:t> </a:t>
            </a:r>
            <a:r>
              <a:rPr lang="ru-RU" dirty="0"/>
              <a:t>Что мы понимаем под методом </a:t>
            </a:r>
            <a:r>
              <a:rPr lang="ru-RU" dirty="0" smtClean="0"/>
              <a:t>проектов</a:t>
            </a:r>
          </a:p>
          <a:p>
            <a:r>
              <a:rPr lang="ru-RU" dirty="0" smtClean="0"/>
              <a:t>Организация проектной деятельности </a:t>
            </a:r>
          </a:p>
          <a:p>
            <a:r>
              <a:rPr lang="ru-RU" dirty="0" smtClean="0"/>
              <a:t>Уровни проблемности</a:t>
            </a:r>
          </a:p>
          <a:p>
            <a:r>
              <a:rPr lang="ru-RU" dirty="0" smtClean="0"/>
              <a:t>Типология проектов</a:t>
            </a:r>
          </a:p>
          <a:p>
            <a:r>
              <a:rPr lang="ru-RU" dirty="0" smtClean="0"/>
              <a:t>Из опыта работы </a:t>
            </a:r>
          </a:p>
          <a:p>
            <a:r>
              <a:rPr lang="ru-RU" dirty="0" smtClean="0"/>
              <a:t>Выводы</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500042"/>
            <a:ext cx="8286808" cy="5770811"/>
          </a:xfrm>
          <a:prstGeom prst="rect">
            <a:avLst/>
          </a:prstGeom>
        </p:spPr>
        <p:txBody>
          <a:bodyPr wrap="square">
            <a:spAutoFit/>
          </a:bodyPr>
          <a:lstStyle/>
          <a:p>
            <a:r>
              <a:rPr lang="ru-RU" dirty="0" smtClean="0"/>
              <a:t>        </a:t>
            </a: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новых социально-экономических условиях, когда основной ценностью становятся знания, квалификация, умение работать с информацией, эффективные в прошлом системы обучения становятся неприемлемыми, так как они не обеспечивают главного – самореализации человека в новом информационном обществе</a:t>
            </a:r>
            <a:r>
              <a:rPr lang="ru-RU" dirty="0" smtClean="0">
                <a:latin typeface="Times New Roman" pitchFamily="18" charset="0"/>
                <a:cs typeface="Times New Roman" pitchFamily="18" charset="0"/>
              </a:rPr>
              <a:t>.</a:t>
            </a:r>
          </a:p>
          <a:p>
            <a:endParaRPr lang="ru-RU" dirty="0">
              <a:latin typeface="Times New Roman" pitchFamily="18" charset="0"/>
              <a:cs typeface="Times New Roman" pitchFamily="18" charset="0"/>
            </a:endParaRPr>
          </a:p>
          <a:p>
            <a:r>
              <a:rPr lang="ru-RU" dirty="0" smtClean="0">
                <a:latin typeface="Times New Roman" pitchFamily="18" charset="0"/>
                <a:cs typeface="Times New Roman" pitchFamily="18" charset="0"/>
              </a:rPr>
              <a:t>       В </a:t>
            </a:r>
            <a:r>
              <a:rPr lang="ru-RU" dirty="0">
                <a:latin typeface="Times New Roman" pitchFamily="18" charset="0"/>
                <a:cs typeface="Times New Roman" pitchFamily="18" charset="0"/>
              </a:rPr>
              <a:t>ходе современных исследований </a:t>
            </a:r>
            <a:r>
              <a:rPr lang="ru-RU" dirty="0" err="1">
                <a:latin typeface="Times New Roman" pitchFamily="18" charset="0"/>
                <a:cs typeface="Times New Roman" pitchFamily="18" charset="0"/>
              </a:rPr>
              <a:t>объяснительно-илюстративных</a:t>
            </a:r>
            <a:r>
              <a:rPr lang="ru-RU" dirty="0">
                <a:latin typeface="Times New Roman" pitchFamily="18" charset="0"/>
                <a:cs typeface="Times New Roman" pitchFamily="18" charset="0"/>
              </a:rPr>
              <a:t> технологий обучения получены следующие частные выводы:</a:t>
            </a:r>
          </a:p>
          <a:p>
            <a:pPr lvl="0">
              <a:buFont typeface="Wingdings" pitchFamily="2" charset="2"/>
              <a:buChar char="Ø"/>
            </a:pPr>
            <a:r>
              <a:rPr lang="ru-RU" dirty="0" smtClean="0">
                <a:latin typeface="Times New Roman" pitchFamily="18" charset="0"/>
                <a:cs typeface="Times New Roman" pitchFamily="18" charset="0"/>
              </a:rPr>
              <a:t>          При </a:t>
            </a:r>
            <a:r>
              <a:rPr lang="ru-RU" dirty="0">
                <a:latin typeface="Times New Roman" pitchFamily="18" charset="0"/>
                <a:cs typeface="Times New Roman" pitchFamily="18" charset="0"/>
              </a:rPr>
              <a:t>этом способе обучения закреплены </a:t>
            </a:r>
            <a:r>
              <a:rPr lang="ru-RU" dirty="0" err="1">
                <a:latin typeface="Times New Roman" pitchFamily="18" charset="0"/>
                <a:cs typeface="Times New Roman" pitchFamily="18" charset="0"/>
              </a:rPr>
              <a:t>субъект-объектные</a:t>
            </a:r>
            <a:r>
              <a:rPr lang="ru-RU" dirty="0">
                <a:latin typeface="Times New Roman" pitchFamily="18" charset="0"/>
                <a:cs typeface="Times New Roman" pitchFamily="18" charset="0"/>
              </a:rPr>
              <a:t> отношения, стабилизирующие негативное отношение к школьникам и провоцирующие реакцию их непослушания;</a:t>
            </a:r>
          </a:p>
          <a:p>
            <a:pPr lvl="0">
              <a:buFont typeface="Wingdings" pitchFamily="2" charset="2"/>
              <a:buChar char="Ø"/>
            </a:pPr>
            <a:r>
              <a:rPr lang="ru-RU" dirty="0" smtClean="0">
                <a:latin typeface="Times New Roman" pitchFamily="18" charset="0"/>
                <a:cs typeface="Times New Roman" pitchFamily="18" charset="0"/>
              </a:rPr>
              <a:t>          В </a:t>
            </a:r>
            <a:r>
              <a:rPr lang="ru-RU" dirty="0">
                <a:latin typeface="Times New Roman" pitchFamily="18" charset="0"/>
                <a:cs typeface="Times New Roman" pitchFamily="18" charset="0"/>
              </a:rPr>
              <a:t>качестве основного средства делового общения используется </a:t>
            </a:r>
            <a:r>
              <a:rPr lang="ru-RU" dirty="0" err="1">
                <a:latin typeface="Times New Roman" pitchFamily="18" charset="0"/>
                <a:cs typeface="Times New Roman" pitchFamily="18" charset="0"/>
              </a:rPr>
              <a:t>манипулятивное</a:t>
            </a:r>
            <a:r>
              <a:rPr lang="ru-RU" dirty="0">
                <a:latin typeface="Times New Roman" pitchFamily="18" charset="0"/>
                <a:cs typeface="Times New Roman" pitchFamily="18" charset="0"/>
              </a:rPr>
              <a:t> общение, исключающее речевое взаимодействие учителя и учащихся, затрудняющее приобретение школьниками навыков общения;</a:t>
            </a:r>
          </a:p>
          <a:p>
            <a:pPr lvl="0">
              <a:buFont typeface="Wingdings" pitchFamily="2" charset="2"/>
              <a:buChar char="Ø"/>
            </a:pPr>
            <a:r>
              <a:rPr lang="ru-RU" dirty="0" smtClean="0">
                <a:latin typeface="Times New Roman" pitchFamily="18" charset="0"/>
                <a:cs typeface="Times New Roman" pitchFamily="18" charset="0"/>
              </a:rPr>
              <a:t>           Учебная </a:t>
            </a:r>
            <a:r>
              <a:rPr lang="ru-RU" dirty="0">
                <a:latin typeface="Times New Roman" pitchFamily="18" charset="0"/>
                <a:cs typeface="Times New Roman" pitchFamily="18" charset="0"/>
              </a:rPr>
              <a:t>деятельность выстраивается на репродуктивных действиях школьников, выполняемых в режиме принуждения.</a:t>
            </a:r>
          </a:p>
          <a:p>
            <a:pPr>
              <a:lnSpc>
                <a:spcPct val="150000"/>
              </a:lnSpc>
            </a:pPr>
            <a:r>
              <a:rPr lang="ru-RU" dirty="0" smtClean="0">
                <a:latin typeface="Times New Roman" pitchFamily="18" charset="0"/>
                <a:cs typeface="Times New Roman" pitchFamily="18" charset="0"/>
              </a:rPr>
              <a:t>    Ранее </a:t>
            </a:r>
            <a:r>
              <a:rPr lang="ru-RU" dirty="0">
                <a:latin typeface="Times New Roman" pitchFamily="18" charset="0"/>
                <a:cs typeface="Times New Roman" pitchFamily="18" charset="0"/>
              </a:rPr>
              <a:t>ученики выполняли на уроках  ИКТ типовое задание по изучаемой теме. </a:t>
            </a:r>
            <a:r>
              <a:rPr lang="ru-RU" dirty="0" smtClean="0">
                <a:latin typeface="Times New Roman" pitchFamily="18" charset="0"/>
                <a:cs typeface="Times New Roman" pitchFamily="18" charset="0"/>
              </a:rPr>
              <a:t>              Возникла </a:t>
            </a:r>
            <a:r>
              <a:rPr lang="ru-RU" dirty="0">
                <a:latin typeface="Times New Roman" pitchFamily="18" charset="0"/>
                <a:cs typeface="Times New Roman" pitchFamily="18" charset="0"/>
              </a:rPr>
              <a:t>необходимость разнообразить деятельность учащихся, вовлечь их в творческий процесс реализации индивидуальных заданий.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такое метод проектов?</a:t>
            </a:r>
            <a:endParaRPr lang="ru-RU" dirty="0"/>
          </a:p>
        </p:txBody>
      </p:sp>
      <p:sp>
        <p:nvSpPr>
          <p:cNvPr id="3" name="Прямоугольник 2"/>
          <p:cNvSpPr/>
          <p:nvPr/>
        </p:nvSpPr>
        <p:spPr>
          <a:xfrm>
            <a:off x="642910" y="1285860"/>
            <a:ext cx="8215370" cy="646331"/>
          </a:xfrm>
          <a:prstGeom prst="rect">
            <a:avLst/>
          </a:prstGeom>
        </p:spPr>
        <p:txBody>
          <a:bodyPr wrap="square">
            <a:spAutoFit/>
          </a:bodyPr>
          <a:lstStyle/>
          <a:p>
            <a:r>
              <a:rPr lang="ru-RU" dirty="0">
                <a:latin typeface="Times New Roman" pitchFamily="18" charset="0"/>
                <a:cs typeface="Times New Roman" pitchFamily="18" charset="0"/>
              </a:rPr>
              <a:t>Под методом проектов многие понимают любую творческую или конкретную практическую деятельность</a:t>
            </a:r>
          </a:p>
        </p:txBody>
      </p:sp>
      <p:sp>
        <p:nvSpPr>
          <p:cNvPr id="4" name="Прямоугольник 3"/>
          <p:cNvSpPr/>
          <p:nvPr/>
        </p:nvSpPr>
        <p:spPr>
          <a:xfrm>
            <a:off x="500034" y="1928802"/>
            <a:ext cx="8072494" cy="4247317"/>
          </a:xfrm>
          <a:prstGeom prst="rect">
            <a:avLst/>
          </a:prstGeom>
        </p:spPr>
        <p:txBody>
          <a:bodyPr wrap="square">
            <a:spAutoFit/>
          </a:bodyPr>
          <a:lstStyle/>
          <a:p>
            <a:r>
              <a:rPr lang="ru-RU" dirty="0" smtClean="0">
                <a:latin typeface="Times New Roman" pitchFamily="18" charset="0"/>
                <a:cs typeface="Times New Roman" pitchFamily="18" charset="0"/>
              </a:rPr>
              <a:t>            Метод </a:t>
            </a:r>
            <a:r>
              <a:rPr lang="ru-RU" dirty="0">
                <a:latin typeface="Times New Roman" pitchFamily="18" charset="0"/>
                <a:cs typeface="Times New Roman" pitchFamily="18" charset="0"/>
              </a:rPr>
              <a:t>проектов в современной его трактовке всегда предполагает наличие проблемы. Особое внимание следует обратить на социально и профессионально значимые проблемы. Кроме того, метод проектов всегда прагматичен по своей сути. Соотношение проблемы и практической реализации полученных результатов её решения или рассмотрения делает метод проектов столь привлекательным для системы образования. Учебное проектирование – это процесс работы над учебным проектом, процесс достижения намеченного результата в виде конкретного «продукта» (проекта</a:t>
            </a:r>
            <a:r>
              <a:rPr lang="ru-RU" dirty="0" smtClean="0">
                <a:latin typeface="Times New Roman" pitchFamily="18" charset="0"/>
                <a:cs typeface="Times New Roman" pitchFamily="18" charset="0"/>
              </a:rPr>
              <a:t>).</a:t>
            </a:r>
          </a:p>
          <a:p>
            <a:r>
              <a:rPr lang="ru-RU" dirty="0" smtClean="0">
                <a:latin typeface="Comic Sans MS" pitchFamily="66" charset="0"/>
              </a:rPr>
              <a:t>             Как </a:t>
            </a:r>
            <a:r>
              <a:rPr lang="ru-RU" dirty="0">
                <a:latin typeface="Comic Sans MS" pitchFamily="66" charset="0"/>
              </a:rPr>
              <a:t>отмечает </a:t>
            </a:r>
            <a:r>
              <a:rPr lang="ru-RU" dirty="0" err="1">
                <a:latin typeface="Comic Sans MS" pitchFamily="66" charset="0"/>
              </a:rPr>
              <a:t>Е.С.Полат</a:t>
            </a:r>
            <a:r>
              <a:rPr lang="ru-RU" dirty="0">
                <a:latin typeface="Comic Sans MS" pitchFamily="66" charset="0"/>
              </a:rPr>
              <a:t>, проектный метод позволяет:</a:t>
            </a:r>
          </a:p>
          <a:p>
            <a:pPr lvl="0">
              <a:buFont typeface="Arial" pitchFamily="34" charset="0"/>
              <a:buChar char="•"/>
            </a:pPr>
            <a:r>
              <a:rPr lang="ru-RU" dirty="0" smtClean="0">
                <a:latin typeface="Comic Sans MS" pitchFamily="66" charset="0"/>
              </a:rPr>
              <a:t>научить </a:t>
            </a:r>
            <a:r>
              <a:rPr lang="ru-RU" dirty="0">
                <a:latin typeface="Comic Sans MS" pitchFamily="66" charset="0"/>
              </a:rPr>
              <a:t>учащихся самостоятельно, критически мыслить;</a:t>
            </a:r>
          </a:p>
          <a:p>
            <a:pPr lvl="0">
              <a:buFont typeface="Arial" pitchFamily="34" charset="0"/>
              <a:buChar char="•"/>
            </a:pPr>
            <a:r>
              <a:rPr lang="ru-RU" dirty="0" smtClean="0">
                <a:latin typeface="Comic Sans MS" pitchFamily="66" charset="0"/>
              </a:rPr>
              <a:t>размышлять</a:t>
            </a:r>
            <a:r>
              <a:rPr lang="ru-RU" dirty="0">
                <a:latin typeface="Comic Sans MS" pitchFamily="66" charset="0"/>
              </a:rPr>
              <a:t>, опираясь на знание фактов, закономерностей, делать </a:t>
            </a:r>
            <a:r>
              <a:rPr lang="ru-RU" dirty="0" smtClean="0">
                <a:latin typeface="Comic Sans MS" pitchFamily="66" charset="0"/>
              </a:rPr>
              <a:t>обоснованные </a:t>
            </a:r>
            <a:r>
              <a:rPr lang="ru-RU" dirty="0">
                <a:latin typeface="Comic Sans MS" pitchFamily="66" charset="0"/>
              </a:rPr>
              <a:t>выводы;</a:t>
            </a:r>
          </a:p>
          <a:p>
            <a:pPr lvl="0">
              <a:buFont typeface="Arial" pitchFamily="34" charset="0"/>
              <a:buChar char="•"/>
            </a:pPr>
            <a:r>
              <a:rPr lang="ru-RU" dirty="0" smtClean="0">
                <a:latin typeface="Comic Sans MS" pitchFamily="66" charset="0"/>
              </a:rPr>
              <a:t>принимать </a:t>
            </a:r>
            <a:r>
              <a:rPr lang="ru-RU" dirty="0">
                <a:latin typeface="Comic Sans MS" pitchFamily="66" charset="0"/>
              </a:rPr>
              <a:t>самостоятельные, аргументированные решения;</a:t>
            </a:r>
          </a:p>
          <a:p>
            <a:pPr lvl="0">
              <a:buFont typeface="Arial" pitchFamily="34" charset="0"/>
              <a:buChar char="•"/>
            </a:pPr>
            <a:r>
              <a:rPr lang="ru-RU" dirty="0" smtClean="0">
                <a:latin typeface="Comic Sans MS" pitchFamily="66" charset="0"/>
              </a:rPr>
              <a:t>научить </a:t>
            </a:r>
            <a:r>
              <a:rPr lang="ru-RU" dirty="0">
                <a:latin typeface="Comic Sans MS" pitchFamily="66" charset="0"/>
              </a:rPr>
              <a:t>работать в команде.</a:t>
            </a:r>
          </a:p>
          <a:p>
            <a:endParaRPr lang="ru-RU" dirty="0">
              <a:latin typeface="Times New Roman" pitchFamily="18" charset="0"/>
              <a:cs typeface="Times New Roman" pitchFamily="18" charset="0"/>
            </a:endParaRPr>
          </a:p>
        </p:txBody>
      </p:sp>
      <p:sp>
        <p:nvSpPr>
          <p:cNvPr id="5" name="TextBox 4"/>
          <p:cNvSpPr txBox="1"/>
          <p:nvPr/>
        </p:nvSpPr>
        <p:spPr>
          <a:xfrm>
            <a:off x="571472" y="6000768"/>
            <a:ext cx="8001056" cy="646331"/>
          </a:xfrm>
          <a:prstGeom prst="rect">
            <a:avLst/>
          </a:prstGeom>
          <a:noFill/>
        </p:spPr>
        <p:txBody>
          <a:bodyPr wrap="square" rtlCol="0">
            <a:spAutoFit/>
          </a:bodyPr>
          <a:lstStyle/>
          <a:p>
            <a:r>
              <a:rPr lang="ru-RU" b="1" dirty="0" smtClean="0">
                <a:latin typeface="Times New Roman" pitchFamily="18" charset="0"/>
                <a:cs typeface="Times New Roman" pitchFamily="18" charset="0"/>
              </a:rPr>
              <a:t>ПРОЕКТ – это самостоятельная творческая завершенная работа, выполненная под руководством учителя.</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Организация проектной деятельности</a:t>
            </a:r>
            <a:endParaRPr lang="ru-RU" dirty="0"/>
          </a:p>
        </p:txBody>
      </p:sp>
      <p:sp>
        <p:nvSpPr>
          <p:cNvPr id="3" name="Прямоугольник 2"/>
          <p:cNvSpPr/>
          <p:nvPr/>
        </p:nvSpPr>
        <p:spPr>
          <a:xfrm>
            <a:off x="214282" y="1500174"/>
            <a:ext cx="8501090" cy="5016758"/>
          </a:xfrm>
          <a:prstGeom prst="rect">
            <a:avLst/>
          </a:prstGeom>
        </p:spPr>
        <p:txBody>
          <a:bodyPr wrap="square">
            <a:spAutoFit/>
          </a:bodyPr>
          <a:lstStyle/>
          <a:p>
            <a:r>
              <a:rPr lang="ru-RU" sz="2000" dirty="0" smtClean="0">
                <a:latin typeface="Times New Roman" pitchFamily="18" charset="0"/>
                <a:cs typeface="Times New Roman" pitchFamily="18" charset="0"/>
              </a:rPr>
              <a:t>           Метод </a:t>
            </a:r>
            <a:r>
              <a:rPr lang="ru-RU" sz="2000" dirty="0">
                <a:latin typeface="Times New Roman" pitchFamily="18" charset="0"/>
                <a:cs typeface="Times New Roman" pitchFamily="18" charset="0"/>
              </a:rPr>
              <a:t>проектов даёт возможность формировать такие компетентности, которые могут быть перенесены на другие области знания, виды деятельности. Не столь важно, на какой предметной области формируются данные компетентности. Важно, что учащиеся учатся использовать их в своей познавательной, а в дальнейшем и профессиональной деятельности, да и просто в жизни. Главное, что при этом вместо общей направленности обучения на «Я узнаю о…» (предмете) акцент переносится на «Я узнаю, как… действовать» (т.е. способы деятельности).</a:t>
            </a:r>
          </a:p>
          <a:p>
            <a:r>
              <a:rPr lang="ru-RU" sz="2000" dirty="0" smtClean="0">
                <a:latin typeface="Times New Roman" pitchFamily="18" charset="0"/>
                <a:cs typeface="Times New Roman" pitchFamily="18" charset="0"/>
              </a:rPr>
              <a:t>           Организация </a:t>
            </a:r>
            <a:r>
              <a:rPr lang="ru-RU" sz="2000" dirty="0">
                <a:latin typeface="Times New Roman" pitchFamily="18" charset="0"/>
                <a:cs typeface="Times New Roman" pitchFamily="18" charset="0"/>
              </a:rPr>
              <a:t>проектной деятельности требует от преподавателя определённой подготовки.</a:t>
            </a:r>
          </a:p>
          <a:p>
            <a:r>
              <a:rPr lang="ru-RU" sz="2000" dirty="0" smtClean="0">
                <a:latin typeface="Times New Roman" pitchFamily="18" charset="0"/>
                <a:cs typeface="Times New Roman" pitchFamily="18" charset="0"/>
              </a:rPr>
              <a:t>             Первое</a:t>
            </a:r>
            <a:r>
              <a:rPr lang="ru-RU" sz="2000" dirty="0">
                <a:latin typeface="Times New Roman" pitchFamily="18" charset="0"/>
                <a:cs typeface="Times New Roman" pitchFamily="18" charset="0"/>
              </a:rPr>
              <a:t>, с чего следует начать, это определение проблемы, которая ляжет в основу проектной деятельности. Проблема может быть представлена в этой ситуации в достаточно явном или вовсе в неявном виде. Это зависит от подготовленности учащихся к выявлению и формулированию проблемы</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596" y="751344"/>
            <a:ext cx="8286808" cy="5632311"/>
          </a:xfrm>
          <a:prstGeom prst="rect">
            <a:avLst/>
          </a:prstGeom>
        </p:spPr>
        <p:txBody>
          <a:bodyPr wrap="square">
            <a:spAutoFit/>
          </a:bodyPr>
          <a:lstStyle/>
          <a:p>
            <a:r>
              <a:rPr lang="ru-RU" sz="2000" dirty="0" smtClean="0">
                <a:latin typeface="Georgia" pitchFamily="18" charset="0"/>
              </a:rPr>
              <a:t>        </a:t>
            </a:r>
            <a:r>
              <a:rPr lang="ru-RU" sz="2000" dirty="0">
                <a:latin typeface="Georgia" pitchFamily="18" charset="0"/>
                <a:cs typeface="Courier New" pitchFamily="49" charset="0"/>
              </a:rPr>
              <a:t>В дидактике разработаны разные уровни проблемности в зависимости от </a:t>
            </a:r>
            <a:r>
              <a:rPr lang="ru-RU" sz="2000" dirty="0" err="1">
                <a:latin typeface="Georgia" pitchFamily="18" charset="0"/>
                <a:cs typeface="Courier New" pitchFamily="49" charset="0"/>
              </a:rPr>
              <a:t>сформированности</a:t>
            </a:r>
            <a:r>
              <a:rPr lang="ru-RU" sz="2000" dirty="0">
                <a:latin typeface="Georgia" pitchFamily="18" charset="0"/>
                <a:cs typeface="Courier New" pitchFamily="49" charset="0"/>
              </a:rPr>
              <a:t> у учащихся самостоятельной мыслительной деятельности. </a:t>
            </a:r>
            <a:endParaRPr lang="ru-RU" sz="2000" dirty="0" smtClean="0">
              <a:latin typeface="Georgia" pitchFamily="18" charset="0"/>
              <a:cs typeface="Courier New" pitchFamily="49" charset="0"/>
            </a:endParaRPr>
          </a:p>
          <a:p>
            <a:endParaRPr lang="ru-RU" sz="2000" dirty="0">
              <a:latin typeface="Georgia" pitchFamily="18" charset="0"/>
              <a:cs typeface="Courier New" pitchFamily="49" charset="0"/>
            </a:endParaRPr>
          </a:p>
          <a:p>
            <a:pPr marL="342900" lvl="0" indent="-342900"/>
            <a:r>
              <a:rPr lang="ru-RU" sz="2000" dirty="0">
                <a:latin typeface="Georgia" pitchFamily="18" charset="0"/>
                <a:cs typeface="Courier New" pitchFamily="49" charset="0"/>
              </a:rPr>
              <a:t> </a:t>
            </a:r>
            <a:r>
              <a:rPr lang="ru-RU" sz="2000" u="sng" dirty="0" smtClean="0">
                <a:latin typeface="Georgia" pitchFamily="18" charset="0"/>
                <a:cs typeface="Courier New" pitchFamily="49" charset="0"/>
              </a:rPr>
              <a:t>1 уровень</a:t>
            </a:r>
            <a:r>
              <a:rPr lang="ru-RU" sz="2000" dirty="0" smtClean="0">
                <a:latin typeface="Georgia" pitchFamily="18" charset="0"/>
                <a:cs typeface="Courier New" pitchFamily="49" charset="0"/>
              </a:rPr>
              <a:t>: Он </a:t>
            </a:r>
            <a:r>
              <a:rPr lang="ru-RU" sz="2000" dirty="0">
                <a:latin typeface="Georgia" pitchFamily="18" charset="0"/>
                <a:cs typeface="Courier New" pitchFamily="49" charset="0"/>
              </a:rPr>
              <a:t>соотносится с проблемным изложением учебного материала учителем.</a:t>
            </a:r>
          </a:p>
          <a:p>
            <a:pPr marL="342900" lvl="0" indent="-342900"/>
            <a:r>
              <a:rPr lang="ru-RU" sz="2000" u="sng" dirty="0" smtClean="0">
                <a:latin typeface="Georgia" pitchFamily="18" charset="0"/>
                <a:cs typeface="Courier New" pitchFamily="49" charset="0"/>
              </a:rPr>
              <a:t>2 уровень</a:t>
            </a:r>
            <a:r>
              <a:rPr lang="ru-RU" sz="2000" dirty="0" smtClean="0">
                <a:latin typeface="Georgia" pitchFamily="18" charset="0"/>
                <a:cs typeface="Courier New" pitchFamily="49" charset="0"/>
              </a:rPr>
              <a:t>: Он означает, учитель создаёт проблемную ситуацию и вместе с учениками её решает.</a:t>
            </a:r>
          </a:p>
          <a:p>
            <a:pPr marL="342900" lvl="0" indent="-342900">
              <a:buFont typeface="+mj-lt"/>
              <a:buAutoNum type="arabicPeriod"/>
            </a:pPr>
            <a:endParaRPr lang="ru-RU" sz="2000" dirty="0">
              <a:latin typeface="Georgia" pitchFamily="18" charset="0"/>
              <a:cs typeface="Courier New" pitchFamily="49" charset="0"/>
            </a:endParaRPr>
          </a:p>
          <a:p>
            <a:pPr marL="342900" lvl="0" indent="-342900"/>
            <a:r>
              <a:rPr lang="ru-RU" sz="2000" u="sng" dirty="0" smtClean="0">
                <a:latin typeface="Georgia" pitchFamily="18" charset="0"/>
                <a:cs typeface="Courier New" pitchFamily="49" charset="0"/>
              </a:rPr>
              <a:t>3 уровень</a:t>
            </a:r>
            <a:r>
              <a:rPr lang="ru-RU" sz="2000" dirty="0" smtClean="0">
                <a:latin typeface="Georgia" pitchFamily="18" charset="0"/>
                <a:cs typeface="Courier New" pitchFamily="49" charset="0"/>
              </a:rPr>
              <a:t>: Он </a:t>
            </a:r>
            <a:r>
              <a:rPr lang="ru-RU" sz="2000" dirty="0">
                <a:latin typeface="Georgia" pitchFamily="18" charset="0"/>
                <a:cs typeface="Courier New" pitchFamily="49" charset="0"/>
              </a:rPr>
              <a:t>предполагает, что учитель создаёт проблемную ситуацию, а ученик самостоятельно её разрешает. </a:t>
            </a:r>
            <a:endParaRPr lang="ru-RU" sz="2000" dirty="0" smtClean="0">
              <a:latin typeface="Georgia" pitchFamily="18" charset="0"/>
              <a:cs typeface="Courier New" pitchFamily="49" charset="0"/>
            </a:endParaRPr>
          </a:p>
          <a:p>
            <a:pPr marL="342900" lvl="0" indent="-342900">
              <a:buFont typeface="+mj-lt"/>
              <a:buAutoNum type="arabicPeriod"/>
            </a:pPr>
            <a:endParaRPr lang="ru-RU" sz="2000" dirty="0">
              <a:latin typeface="Georgia" pitchFamily="18" charset="0"/>
              <a:cs typeface="Courier New" pitchFamily="49" charset="0"/>
            </a:endParaRPr>
          </a:p>
          <a:p>
            <a:pPr marL="342900" lvl="0" indent="-342900"/>
            <a:r>
              <a:rPr lang="ru-RU" sz="2000" u="sng" dirty="0" smtClean="0">
                <a:latin typeface="Georgia" pitchFamily="18" charset="0"/>
                <a:cs typeface="Courier New" pitchFamily="49" charset="0"/>
              </a:rPr>
              <a:t>4 уровень</a:t>
            </a:r>
            <a:r>
              <a:rPr lang="ru-RU" sz="2000" dirty="0" smtClean="0">
                <a:latin typeface="Georgia" pitchFamily="18" charset="0"/>
                <a:cs typeface="Courier New" pitchFamily="49" charset="0"/>
              </a:rPr>
              <a:t>: Он </a:t>
            </a:r>
            <a:r>
              <a:rPr lang="ru-RU" sz="2000" dirty="0">
                <a:latin typeface="Georgia" pitchFamily="18" charset="0"/>
                <a:cs typeface="Courier New" pitchFamily="49" charset="0"/>
              </a:rPr>
              <a:t>свидетельствует о полной самостоятельности ученика, который сам находит проблему и сам её решает</a:t>
            </a:r>
            <a:r>
              <a:rPr lang="ru-RU" sz="2000" dirty="0" smtClean="0">
                <a:latin typeface="Georgia" pitchFamily="18" charset="0"/>
                <a:cs typeface="Courier New" pitchFamily="49" charset="0"/>
              </a:rPr>
              <a:t>.</a:t>
            </a:r>
          </a:p>
          <a:p>
            <a:pPr marL="342900" lvl="0" indent="-342900">
              <a:buFont typeface="+mj-lt"/>
              <a:buAutoNum type="arabicPeriod"/>
            </a:pPr>
            <a:endParaRPr lang="ru-RU" sz="2000" dirty="0">
              <a:latin typeface="Georgia" pitchFamily="18" charset="0"/>
              <a:cs typeface="Courier New" pitchFamily="49" charset="0"/>
            </a:endParaRPr>
          </a:p>
          <a:p>
            <a:r>
              <a:rPr lang="ru-RU" sz="2000" dirty="0" smtClean="0">
                <a:latin typeface="Georgia" pitchFamily="18" charset="0"/>
                <a:cs typeface="Courier New" pitchFamily="49" charset="0"/>
              </a:rPr>
              <a:t>     Наиболее </a:t>
            </a:r>
            <a:r>
              <a:rPr lang="ru-RU" sz="2000" dirty="0">
                <a:latin typeface="Georgia" pitchFamily="18" charset="0"/>
                <a:cs typeface="Courier New" pitchFamily="49" charset="0"/>
              </a:rPr>
              <a:t>сложным для учителей является формулировка проблемы и умение подвести учащихся к её «самостоятельному» определению.</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2" name="Rectangle 3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2049" name="Group 1"/>
          <p:cNvGrpSpPr>
            <a:grpSpLocks noChangeAspect="1"/>
          </p:cNvGrpSpPr>
          <p:nvPr/>
        </p:nvGrpSpPr>
        <p:grpSpPr bwMode="auto">
          <a:xfrm>
            <a:off x="125569" y="1316796"/>
            <a:ext cx="8789867" cy="5398351"/>
            <a:chOff x="2905" y="3490"/>
            <a:chExt cx="7000" cy="4783"/>
          </a:xfrm>
        </p:grpSpPr>
        <p:sp>
          <p:nvSpPr>
            <p:cNvPr id="2081" name="AutoShape 33"/>
            <p:cNvSpPr>
              <a:spLocks noChangeAspect="1" noChangeArrowheads="1" noTextEdit="1"/>
            </p:cNvSpPr>
            <p:nvPr/>
          </p:nvSpPr>
          <p:spPr bwMode="auto">
            <a:xfrm>
              <a:off x="3033" y="3494"/>
              <a:ext cx="6872" cy="4779"/>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80" name="Rectangle 32"/>
            <p:cNvSpPr>
              <a:spLocks noChangeArrowheads="1"/>
            </p:cNvSpPr>
            <p:nvPr/>
          </p:nvSpPr>
          <p:spPr bwMode="auto">
            <a:xfrm>
              <a:off x="2905" y="3490"/>
              <a:ext cx="1900" cy="30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79" name="Rectangle 31"/>
            <p:cNvSpPr>
              <a:spLocks noChangeArrowheads="1"/>
            </p:cNvSpPr>
            <p:nvPr/>
          </p:nvSpPr>
          <p:spPr bwMode="auto">
            <a:xfrm>
              <a:off x="6505" y="3490"/>
              <a:ext cx="31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78" name="Text Box 30"/>
            <p:cNvSpPr txBox="1">
              <a:spLocks noChangeArrowheads="1"/>
            </p:cNvSpPr>
            <p:nvPr/>
          </p:nvSpPr>
          <p:spPr bwMode="auto">
            <a:xfrm>
              <a:off x="2905" y="3490"/>
              <a:ext cx="19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Тема </a:t>
              </a:r>
              <a:endParaRPr kumimoji="0" lang="ru-RU" sz="2400" b="0" i="0" u="none" strike="noStrike" cap="none" normalizeH="0" baseline="0" smtClean="0">
                <a:ln>
                  <a:noFill/>
                </a:ln>
                <a:solidFill>
                  <a:schemeClr val="tx1"/>
                </a:solidFill>
                <a:effectLst/>
                <a:latin typeface="Arial" pitchFamily="34" charset="0"/>
              </a:endParaRPr>
            </a:p>
          </p:txBody>
        </p:sp>
        <p:sp>
          <p:nvSpPr>
            <p:cNvPr id="2077" name="Text Box 29"/>
            <p:cNvSpPr txBox="1">
              <a:spLocks noChangeArrowheads="1"/>
            </p:cNvSpPr>
            <p:nvPr/>
          </p:nvSpPr>
          <p:spPr bwMode="auto">
            <a:xfrm>
              <a:off x="6505" y="3490"/>
              <a:ext cx="31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Проблемная ситуация</a:t>
              </a:r>
              <a:endParaRPr kumimoji="0" lang="ru-RU" sz="2400" b="0" i="0" u="none" strike="noStrike" cap="none" normalizeH="0" baseline="0" smtClean="0">
                <a:ln>
                  <a:noFill/>
                </a:ln>
                <a:solidFill>
                  <a:schemeClr val="tx1"/>
                </a:solidFill>
                <a:effectLst/>
                <a:latin typeface="Arial" pitchFamily="34" charset="0"/>
              </a:endParaRPr>
            </a:p>
          </p:txBody>
        </p:sp>
        <p:sp>
          <p:nvSpPr>
            <p:cNvPr id="2076" name="Rectangle 28"/>
            <p:cNvSpPr>
              <a:spLocks noChangeArrowheads="1"/>
            </p:cNvSpPr>
            <p:nvPr/>
          </p:nvSpPr>
          <p:spPr bwMode="auto">
            <a:xfrm>
              <a:off x="7005" y="4262"/>
              <a:ext cx="27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75" name="Text Box 27"/>
            <p:cNvSpPr txBox="1">
              <a:spLocks noChangeArrowheads="1"/>
            </p:cNvSpPr>
            <p:nvPr/>
          </p:nvSpPr>
          <p:spPr bwMode="auto">
            <a:xfrm>
              <a:off x="7005" y="4262"/>
              <a:ext cx="27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smtClean="0">
                  <a:ln>
                    <a:noFill/>
                  </a:ln>
                  <a:solidFill>
                    <a:schemeClr val="tx1"/>
                  </a:solidFill>
                  <a:effectLst/>
                  <a:latin typeface="Arial" pitchFamily="34" charset="0"/>
                  <a:ea typeface="Times New Roman" pitchFamily="18" charset="0"/>
                </a:rPr>
                <a:t>Определение типа проекта</a:t>
              </a:r>
              <a:endParaRPr kumimoji="0" lang="ru-RU" b="0" i="0" u="none" strike="noStrike" cap="none" normalizeH="0" baseline="0" smtClean="0">
                <a:ln>
                  <a:noFill/>
                </a:ln>
                <a:solidFill>
                  <a:schemeClr val="tx1"/>
                </a:solidFill>
                <a:effectLst/>
                <a:latin typeface="Arial" pitchFamily="34" charset="0"/>
              </a:endParaRPr>
            </a:p>
          </p:txBody>
        </p:sp>
        <p:sp>
          <p:nvSpPr>
            <p:cNvPr id="2074" name="Rectangle 26"/>
            <p:cNvSpPr>
              <a:spLocks noChangeArrowheads="1"/>
            </p:cNvSpPr>
            <p:nvPr/>
          </p:nvSpPr>
          <p:spPr bwMode="auto">
            <a:xfrm>
              <a:off x="5205" y="4262"/>
              <a:ext cx="14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73" name="Text Box 25"/>
            <p:cNvSpPr txBox="1">
              <a:spLocks noChangeArrowheads="1"/>
            </p:cNvSpPr>
            <p:nvPr/>
          </p:nvSpPr>
          <p:spPr bwMode="auto">
            <a:xfrm>
              <a:off x="5205" y="4262"/>
              <a:ext cx="14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Проблема</a:t>
              </a:r>
              <a:endParaRPr kumimoji="0" lang="ru-RU" sz="2400" b="0" i="0" u="none" strike="noStrike" cap="none" normalizeH="0" baseline="0" smtClean="0">
                <a:ln>
                  <a:noFill/>
                </a:ln>
                <a:solidFill>
                  <a:schemeClr val="tx1"/>
                </a:solidFill>
                <a:effectLst/>
                <a:latin typeface="Arial" pitchFamily="34" charset="0"/>
              </a:endParaRPr>
            </a:p>
          </p:txBody>
        </p:sp>
        <p:sp>
          <p:nvSpPr>
            <p:cNvPr id="2072" name="Rectangle 24"/>
            <p:cNvSpPr>
              <a:spLocks noChangeArrowheads="1"/>
            </p:cNvSpPr>
            <p:nvPr/>
          </p:nvSpPr>
          <p:spPr bwMode="auto">
            <a:xfrm>
              <a:off x="3205" y="5187"/>
              <a:ext cx="1500" cy="6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71" name="Rectangle 23"/>
            <p:cNvSpPr>
              <a:spLocks noChangeArrowheads="1"/>
            </p:cNvSpPr>
            <p:nvPr/>
          </p:nvSpPr>
          <p:spPr bwMode="auto">
            <a:xfrm>
              <a:off x="6005" y="5187"/>
              <a:ext cx="1700" cy="61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70" name="Rectangle 22"/>
            <p:cNvSpPr>
              <a:spLocks noChangeArrowheads="1"/>
            </p:cNvSpPr>
            <p:nvPr/>
          </p:nvSpPr>
          <p:spPr bwMode="auto">
            <a:xfrm>
              <a:off x="3005" y="6422"/>
              <a:ext cx="32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69" name="Rectangle 21"/>
            <p:cNvSpPr>
              <a:spLocks noChangeArrowheads="1"/>
            </p:cNvSpPr>
            <p:nvPr/>
          </p:nvSpPr>
          <p:spPr bwMode="auto">
            <a:xfrm>
              <a:off x="6705" y="6422"/>
              <a:ext cx="3034"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68" name="Rectangle 20"/>
            <p:cNvSpPr>
              <a:spLocks noChangeArrowheads="1"/>
            </p:cNvSpPr>
            <p:nvPr/>
          </p:nvSpPr>
          <p:spPr bwMode="auto">
            <a:xfrm>
              <a:off x="5005" y="7039"/>
              <a:ext cx="26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67" name="Rectangle 19"/>
            <p:cNvSpPr>
              <a:spLocks noChangeArrowheads="1"/>
            </p:cNvSpPr>
            <p:nvPr/>
          </p:nvSpPr>
          <p:spPr bwMode="auto">
            <a:xfrm>
              <a:off x="5005" y="7810"/>
              <a:ext cx="2600" cy="4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2066" name="Line 18"/>
            <p:cNvSpPr>
              <a:spLocks noChangeShapeType="1"/>
            </p:cNvSpPr>
            <p:nvPr/>
          </p:nvSpPr>
          <p:spPr bwMode="auto">
            <a:xfrm>
              <a:off x="6205" y="6730"/>
              <a:ext cx="500" cy="1"/>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65" name="Text Box 17"/>
            <p:cNvSpPr txBox="1">
              <a:spLocks noChangeArrowheads="1"/>
            </p:cNvSpPr>
            <p:nvPr/>
          </p:nvSpPr>
          <p:spPr bwMode="auto">
            <a:xfrm>
              <a:off x="3005" y="6422"/>
              <a:ext cx="3200" cy="4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Arial" pitchFamily="34" charset="0"/>
                  <a:ea typeface="Times New Roman" pitchFamily="18" charset="0"/>
                </a:rPr>
                <a:t>Исследовательская</a:t>
              </a:r>
              <a:r>
                <a:rPr kumimoji="0" lang="ru-RU" b="0" i="0" u="none" strike="noStrike" cap="none" normalizeH="0" baseline="0" dirty="0" smtClean="0">
                  <a:ln>
                    <a:noFill/>
                  </a:ln>
                  <a:solidFill>
                    <a:schemeClr val="tx1"/>
                  </a:solidFill>
                  <a:effectLst/>
                  <a:latin typeface="Arial" pitchFamily="34" charset="0"/>
                  <a:ea typeface="Times New Roman" pitchFamily="18" charset="0"/>
                </a:rPr>
                <a:t> работа</a:t>
              </a:r>
              <a:endParaRPr kumimoji="0" lang="ru-RU" b="0" i="0" u="none" strike="noStrike" cap="none" normalizeH="0" baseline="0" dirty="0" smtClean="0">
                <a:ln>
                  <a:noFill/>
                </a:ln>
                <a:solidFill>
                  <a:schemeClr val="tx1"/>
                </a:solidFill>
                <a:effectLst/>
                <a:latin typeface="Arial" pitchFamily="34" charset="0"/>
              </a:endParaRPr>
            </a:p>
          </p:txBody>
        </p:sp>
        <p:sp>
          <p:nvSpPr>
            <p:cNvPr id="2064" name="Text Box 16"/>
            <p:cNvSpPr txBox="1">
              <a:spLocks noChangeArrowheads="1"/>
            </p:cNvSpPr>
            <p:nvPr/>
          </p:nvSpPr>
          <p:spPr bwMode="auto">
            <a:xfrm>
              <a:off x="6705" y="6422"/>
              <a:ext cx="3100" cy="4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Обсуждение в группах</a:t>
              </a:r>
              <a:endParaRPr kumimoji="0" lang="ru-RU" sz="2400" b="0" i="0" u="none" strike="noStrike" cap="none" normalizeH="0" baseline="0" smtClean="0">
                <a:ln>
                  <a:noFill/>
                </a:ln>
                <a:solidFill>
                  <a:schemeClr val="tx1"/>
                </a:solidFill>
                <a:effectLst/>
                <a:latin typeface="Arial" pitchFamily="34" charset="0"/>
              </a:endParaRPr>
            </a:p>
          </p:txBody>
        </p:sp>
        <p:sp>
          <p:nvSpPr>
            <p:cNvPr id="2063" name="Text Box 15"/>
            <p:cNvSpPr txBox="1">
              <a:spLocks noChangeArrowheads="1"/>
            </p:cNvSpPr>
            <p:nvPr/>
          </p:nvSpPr>
          <p:spPr bwMode="auto">
            <a:xfrm>
              <a:off x="5005" y="7039"/>
              <a:ext cx="26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smtClean="0">
                  <a:ln>
                    <a:noFill/>
                  </a:ln>
                  <a:solidFill>
                    <a:schemeClr val="tx1"/>
                  </a:solidFill>
                  <a:effectLst/>
                  <a:latin typeface="Arial" pitchFamily="34" charset="0"/>
                  <a:ea typeface="Times New Roman" pitchFamily="18" charset="0"/>
                </a:rPr>
                <a:t>Оформление результатов</a:t>
              </a:r>
              <a:endParaRPr kumimoji="0" lang="ru-RU" sz="2000" b="0" i="0" u="none" strike="noStrike" cap="none" normalizeH="0" baseline="0" smtClean="0">
                <a:ln>
                  <a:noFill/>
                </a:ln>
                <a:solidFill>
                  <a:schemeClr val="tx1"/>
                </a:solidFill>
                <a:effectLst/>
                <a:latin typeface="Arial" pitchFamily="34" charset="0"/>
              </a:endParaRPr>
            </a:p>
          </p:txBody>
        </p:sp>
        <p:sp>
          <p:nvSpPr>
            <p:cNvPr id="2062" name="Text Box 14"/>
            <p:cNvSpPr txBox="1">
              <a:spLocks noChangeArrowheads="1"/>
            </p:cNvSpPr>
            <p:nvPr/>
          </p:nvSpPr>
          <p:spPr bwMode="auto">
            <a:xfrm>
              <a:off x="5005" y="7810"/>
              <a:ext cx="2600" cy="46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Защита проекта</a:t>
              </a:r>
              <a:endParaRPr kumimoji="0" lang="ru-RU" sz="2400" b="0" i="0" u="none" strike="noStrike" cap="none" normalizeH="0" baseline="0" smtClean="0">
                <a:ln>
                  <a:noFill/>
                </a:ln>
                <a:solidFill>
                  <a:schemeClr val="tx1"/>
                </a:solidFill>
                <a:effectLst/>
                <a:latin typeface="Arial" pitchFamily="34" charset="0"/>
              </a:endParaRPr>
            </a:p>
          </p:txBody>
        </p:sp>
        <p:sp>
          <p:nvSpPr>
            <p:cNvPr id="2061" name="Text Box 13"/>
            <p:cNvSpPr txBox="1">
              <a:spLocks noChangeArrowheads="1"/>
            </p:cNvSpPr>
            <p:nvPr/>
          </p:nvSpPr>
          <p:spPr bwMode="auto">
            <a:xfrm>
              <a:off x="3205" y="5187"/>
              <a:ext cx="1500" cy="74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Мозговая атака</a:t>
              </a:r>
              <a:endParaRPr kumimoji="0" lang="ru-RU" sz="2400" b="0" i="0" u="none" strike="noStrike" cap="none" normalizeH="0" baseline="0" smtClean="0">
                <a:ln>
                  <a:noFill/>
                </a:ln>
                <a:solidFill>
                  <a:schemeClr val="tx1"/>
                </a:solidFill>
                <a:effectLst/>
                <a:latin typeface="Arial" pitchFamily="34" charset="0"/>
              </a:endParaRPr>
            </a:p>
          </p:txBody>
        </p:sp>
        <p:sp>
          <p:nvSpPr>
            <p:cNvPr id="2060" name="Text Box 12"/>
            <p:cNvSpPr txBox="1">
              <a:spLocks noChangeArrowheads="1"/>
            </p:cNvSpPr>
            <p:nvPr/>
          </p:nvSpPr>
          <p:spPr bwMode="auto">
            <a:xfrm>
              <a:off x="6005" y="5187"/>
              <a:ext cx="2034" cy="68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Arial" pitchFamily="34" charset="0"/>
                  <a:ea typeface="Times New Roman" pitchFamily="18" charset="0"/>
                </a:rPr>
                <a:t>Выдвижение гипотез</a:t>
              </a:r>
              <a:endParaRPr kumimoji="0" lang="ru-RU" sz="2400" b="0" i="0" u="none" strike="noStrike" cap="none" normalizeH="0" baseline="0" smtClean="0">
                <a:ln>
                  <a:noFill/>
                </a:ln>
                <a:solidFill>
                  <a:schemeClr val="tx1"/>
                </a:solidFill>
                <a:effectLst/>
                <a:latin typeface="Arial" pitchFamily="34" charset="0"/>
              </a:endParaRPr>
            </a:p>
          </p:txBody>
        </p:sp>
        <p:sp>
          <p:nvSpPr>
            <p:cNvPr id="2059" name="Line 11"/>
            <p:cNvSpPr>
              <a:spLocks noChangeShapeType="1"/>
            </p:cNvSpPr>
            <p:nvPr/>
          </p:nvSpPr>
          <p:spPr bwMode="auto">
            <a:xfrm flipH="1">
              <a:off x="6005" y="3953"/>
              <a:ext cx="1200" cy="30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8" name="Line 10"/>
            <p:cNvSpPr>
              <a:spLocks noChangeShapeType="1"/>
            </p:cNvSpPr>
            <p:nvPr/>
          </p:nvSpPr>
          <p:spPr bwMode="auto">
            <a:xfrm>
              <a:off x="8005" y="3953"/>
              <a:ext cx="0" cy="30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7" name="Line 9"/>
            <p:cNvSpPr>
              <a:spLocks noChangeShapeType="1"/>
            </p:cNvSpPr>
            <p:nvPr/>
          </p:nvSpPr>
          <p:spPr bwMode="auto">
            <a:xfrm>
              <a:off x="7205" y="6884"/>
              <a:ext cx="0" cy="15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6" name="Line 8"/>
            <p:cNvSpPr>
              <a:spLocks noChangeShapeType="1"/>
            </p:cNvSpPr>
            <p:nvPr/>
          </p:nvSpPr>
          <p:spPr bwMode="auto">
            <a:xfrm>
              <a:off x="5605" y="6884"/>
              <a:ext cx="0" cy="15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5" name="Line 7"/>
            <p:cNvSpPr>
              <a:spLocks noChangeShapeType="1"/>
            </p:cNvSpPr>
            <p:nvPr/>
          </p:nvSpPr>
          <p:spPr bwMode="auto">
            <a:xfrm>
              <a:off x="6305" y="7502"/>
              <a:ext cx="0" cy="30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4" name="Line 6"/>
            <p:cNvSpPr>
              <a:spLocks noChangeShapeType="1"/>
            </p:cNvSpPr>
            <p:nvPr/>
          </p:nvSpPr>
          <p:spPr bwMode="auto">
            <a:xfrm flipH="1">
              <a:off x="4605" y="5805"/>
              <a:ext cx="2000" cy="617"/>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3" name="Line 5"/>
            <p:cNvSpPr>
              <a:spLocks noChangeShapeType="1"/>
            </p:cNvSpPr>
            <p:nvPr/>
          </p:nvSpPr>
          <p:spPr bwMode="auto">
            <a:xfrm flipH="1">
              <a:off x="4005" y="4725"/>
              <a:ext cx="1700" cy="4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2" name="Line 4"/>
            <p:cNvSpPr>
              <a:spLocks noChangeShapeType="1"/>
            </p:cNvSpPr>
            <p:nvPr/>
          </p:nvSpPr>
          <p:spPr bwMode="auto">
            <a:xfrm>
              <a:off x="5705" y="4725"/>
              <a:ext cx="1100" cy="4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1" name="Line 3"/>
            <p:cNvSpPr>
              <a:spLocks noChangeShapeType="1"/>
            </p:cNvSpPr>
            <p:nvPr/>
          </p:nvSpPr>
          <p:spPr bwMode="auto">
            <a:xfrm>
              <a:off x="4805" y="3645"/>
              <a:ext cx="1700" cy="0"/>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2050" name="Line 2"/>
            <p:cNvSpPr>
              <a:spLocks noChangeShapeType="1"/>
            </p:cNvSpPr>
            <p:nvPr/>
          </p:nvSpPr>
          <p:spPr bwMode="auto">
            <a:xfrm>
              <a:off x="6605" y="4570"/>
              <a:ext cx="400" cy="0"/>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ru-RU"/>
            </a:p>
          </p:txBody>
        </p:sp>
      </p:grpSp>
      <p:sp>
        <p:nvSpPr>
          <p:cNvPr id="36" name="Заголовок 35"/>
          <p:cNvSpPr>
            <a:spLocks noGrp="1"/>
          </p:cNvSpPr>
          <p:nvPr>
            <p:ph type="title"/>
          </p:nvPr>
        </p:nvSpPr>
        <p:spPr>
          <a:xfrm>
            <a:off x="500034" y="0"/>
            <a:ext cx="8186766" cy="928670"/>
          </a:xfrm>
        </p:spPr>
        <p:txBody>
          <a:bodyPr>
            <a:normAutofit fontScale="90000"/>
          </a:bodyPr>
          <a:lstStyle/>
          <a:p>
            <a:r>
              <a:rPr lang="ru-RU" dirty="0" smtClean="0">
                <a:latin typeface="Cambria Math" pitchFamily="18" charset="0"/>
                <a:ea typeface="Cambria Math" pitchFamily="18" charset="0"/>
                <a:cs typeface="Courier New" pitchFamily="49" charset="0"/>
              </a:rPr>
              <a:t>Этапы организации проектной деятельности</a:t>
            </a:r>
            <a:endParaRPr lang="ru-RU" dirty="0">
              <a:latin typeface="Cambria Math" pitchFamily="18" charset="0"/>
              <a:ea typeface="Cambria Math" pitchFamily="18" charset="0"/>
              <a:cs typeface="Courier New" pitchFamily="49"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dirty="0" smtClean="0"/>
              <a:t>Проблемная ситуация- это ситуация интеллектуального затруднения.</a:t>
            </a:r>
            <a:endParaRPr lang="ru-RU" dirty="0"/>
          </a:p>
        </p:txBody>
      </p:sp>
      <p:sp>
        <p:nvSpPr>
          <p:cNvPr id="7" name="Содержимое 6"/>
          <p:cNvSpPr>
            <a:spLocks noGrp="1"/>
          </p:cNvSpPr>
          <p:nvPr>
            <p:ph idx="1"/>
          </p:nvPr>
        </p:nvSpPr>
        <p:spPr>
          <a:xfrm>
            <a:off x="1428728" y="1600201"/>
            <a:ext cx="6572296" cy="3400435"/>
          </a:xfrm>
        </p:spPr>
        <p:txBody>
          <a:bodyPr/>
          <a:lstStyle/>
          <a:p>
            <a:endParaRPr lang="ru-RU" dirty="0"/>
          </a:p>
        </p:txBody>
      </p:sp>
      <p:sp>
        <p:nvSpPr>
          <p:cNvPr id="8" name="Арка 7"/>
          <p:cNvSpPr/>
          <p:nvPr/>
        </p:nvSpPr>
        <p:spPr>
          <a:xfrm>
            <a:off x="1285852" y="2214554"/>
            <a:ext cx="6643734" cy="5286412"/>
          </a:xfrm>
          <a:prstGeom prst="blockArc">
            <a:avLst>
              <a:gd name="adj1" fmla="val 10634291"/>
              <a:gd name="adj2" fmla="val 137036"/>
              <a:gd name="adj3" fmla="val 201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Овал 8"/>
          <p:cNvSpPr/>
          <p:nvPr/>
        </p:nvSpPr>
        <p:spPr>
          <a:xfrm>
            <a:off x="0" y="5214950"/>
            <a:ext cx="314327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428596" y="5429264"/>
            <a:ext cx="2071702" cy="830997"/>
          </a:xfrm>
          <a:prstGeom prst="rect">
            <a:avLst/>
          </a:prstGeom>
          <a:noFill/>
        </p:spPr>
        <p:txBody>
          <a:bodyPr wrap="square" rtlCol="0">
            <a:spAutoFit/>
          </a:bodyPr>
          <a:lstStyle/>
          <a:p>
            <a:r>
              <a:rPr lang="ru-RU" sz="2400" dirty="0" smtClean="0">
                <a:solidFill>
                  <a:schemeClr val="bg1"/>
                </a:solidFill>
              </a:rPr>
              <a:t>Имеющиеся знания</a:t>
            </a:r>
            <a:endParaRPr lang="ru-RU" sz="2400" dirty="0">
              <a:solidFill>
                <a:schemeClr val="bg1"/>
              </a:solidFill>
            </a:endParaRPr>
          </a:p>
        </p:txBody>
      </p:sp>
      <p:sp>
        <p:nvSpPr>
          <p:cNvPr id="11" name="Овал 10"/>
          <p:cNvSpPr/>
          <p:nvPr/>
        </p:nvSpPr>
        <p:spPr>
          <a:xfrm>
            <a:off x="5857884" y="5143512"/>
            <a:ext cx="3071834" cy="12144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6215074" y="5500702"/>
            <a:ext cx="2357454" cy="461665"/>
          </a:xfrm>
          <a:prstGeom prst="rect">
            <a:avLst/>
          </a:prstGeom>
          <a:noFill/>
        </p:spPr>
        <p:txBody>
          <a:bodyPr wrap="square" rtlCol="0">
            <a:spAutoFit/>
          </a:bodyPr>
          <a:lstStyle/>
          <a:p>
            <a:r>
              <a:rPr lang="ru-RU" sz="2400" dirty="0" smtClean="0">
                <a:solidFill>
                  <a:schemeClr val="bg1"/>
                </a:solidFill>
              </a:rPr>
              <a:t>Новые знания</a:t>
            </a:r>
            <a:endParaRPr lang="ru-RU" sz="2400"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Impact" pitchFamily="34" charset="0"/>
              </a:rPr>
              <a:t>Типология проектов</a:t>
            </a:r>
            <a:endParaRPr lang="ru-RU" dirty="0">
              <a:latin typeface="Impact" pitchFamily="34" charset="0"/>
            </a:endParaRPr>
          </a:p>
        </p:txBody>
      </p:sp>
      <p:sp>
        <p:nvSpPr>
          <p:cNvPr id="3" name="Прямоугольник 2"/>
          <p:cNvSpPr/>
          <p:nvPr/>
        </p:nvSpPr>
        <p:spPr>
          <a:xfrm>
            <a:off x="214282" y="1285860"/>
            <a:ext cx="8429684" cy="5078313"/>
          </a:xfrm>
          <a:prstGeom prst="rect">
            <a:avLst/>
          </a:prstGeom>
        </p:spPr>
        <p:txBody>
          <a:bodyPr wrap="square">
            <a:spAutoFit/>
          </a:bodyPr>
          <a:lstStyle/>
          <a:p>
            <a:r>
              <a:rPr lang="ru-RU" i="1" dirty="0"/>
              <a:t>Для типологии проектов предлагаются следующие типологические признаки.</a:t>
            </a:r>
          </a:p>
          <a:p>
            <a:pPr lvl="0"/>
            <a:r>
              <a:rPr lang="ru-RU" b="1" dirty="0"/>
              <a:t>Доминирующая в проекте </a:t>
            </a:r>
            <a:r>
              <a:rPr lang="ru-RU" b="1" dirty="0" smtClean="0"/>
              <a:t>деятельность</a:t>
            </a:r>
            <a:r>
              <a:rPr lang="ru-RU" dirty="0" smtClean="0"/>
              <a:t>(Исследовательские, Практико-ориентированные, Ролевые</a:t>
            </a:r>
            <a:r>
              <a:rPr lang="ru-RU" dirty="0"/>
              <a:t>, </a:t>
            </a:r>
            <a:r>
              <a:rPr lang="ru-RU" dirty="0" smtClean="0"/>
              <a:t> Игровые, Информационные, Творческие)</a:t>
            </a:r>
            <a:endParaRPr lang="ru-RU" dirty="0"/>
          </a:p>
          <a:p>
            <a:pPr lvl="0"/>
            <a:r>
              <a:rPr lang="ru-RU" b="1" dirty="0"/>
              <a:t>Предметно-содержательная </a:t>
            </a:r>
            <a:r>
              <a:rPr lang="ru-RU" b="1" dirty="0" smtClean="0"/>
              <a:t>область </a:t>
            </a:r>
            <a:r>
              <a:rPr lang="ru-RU" dirty="0" smtClean="0"/>
              <a:t>(</a:t>
            </a:r>
            <a:r>
              <a:rPr lang="ru-RU" dirty="0" err="1" smtClean="0"/>
              <a:t>Монопроект</a:t>
            </a:r>
            <a:r>
              <a:rPr lang="ru-RU" dirty="0" smtClean="0"/>
              <a:t>, </a:t>
            </a:r>
            <a:r>
              <a:rPr lang="ru-RU" dirty="0" err="1" smtClean="0"/>
              <a:t>Межпредметный</a:t>
            </a:r>
            <a:r>
              <a:rPr lang="ru-RU" dirty="0" smtClean="0"/>
              <a:t> )</a:t>
            </a:r>
          </a:p>
          <a:p>
            <a:pPr lvl="0"/>
            <a:r>
              <a:rPr lang="ru-RU" b="1" dirty="0" smtClean="0"/>
              <a:t>Способ общения в процессе проектной деятельности</a:t>
            </a:r>
            <a:r>
              <a:rPr lang="ru-RU" dirty="0" smtClean="0"/>
              <a:t>:</a:t>
            </a:r>
          </a:p>
          <a:p>
            <a:pPr lvl="0">
              <a:buFont typeface="Arial" pitchFamily="34" charset="0"/>
              <a:buChar char="•"/>
            </a:pPr>
            <a:r>
              <a:rPr lang="ru-RU" dirty="0" smtClean="0"/>
              <a:t>Непосредственное </a:t>
            </a:r>
            <a:r>
              <a:rPr lang="ru-RU" dirty="0"/>
              <a:t>общение</a:t>
            </a:r>
          </a:p>
          <a:p>
            <a:pPr lvl="0">
              <a:buFont typeface="Arial" pitchFamily="34" charset="0"/>
              <a:buChar char="•"/>
            </a:pPr>
            <a:r>
              <a:rPr lang="ru-RU" dirty="0"/>
              <a:t>Коммуникационные технологии (телекоммуникационные проекты)</a:t>
            </a:r>
          </a:p>
          <a:p>
            <a:pPr lvl="0"/>
            <a:r>
              <a:rPr lang="ru-RU" b="1" dirty="0"/>
              <a:t>Характер координации </a:t>
            </a:r>
            <a:r>
              <a:rPr lang="ru-RU" b="1" dirty="0" smtClean="0"/>
              <a:t>проекта</a:t>
            </a:r>
            <a:r>
              <a:rPr lang="ru-RU" dirty="0" smtClean="0"/>
              <a:t>:</a:t>
            </a:r>
            <a:endParaRPr lang="ru-RU" dirty="0"/>
          </a:p>
          <a:p>
            <a:pPr lvl="0">
              <a:buFont typeface="Arial" pitchFamily="34" charset="0"/>
              <a:buChar char="•"/>
            </a:pPr>
            <a:r>
              <a:rPr lang="ru-RU" dirty="0"/>
              <a:t>Проекты с явной координацией</a:t>
            </a:r>
          </a:p>
          <a:p>
            <a:pPr lvl="0">
              <a:buFont typeface="Arial" pitchFamily="34" charset="0"/>
              <a:buChar char="•"/>
            </a:pPr>
            <a:r>
              <a:rPr lang="ru-RU" dirty="0"/>
              <a:t>Проекты со скрытой </a:t>
            </a:r>
            <a:r>
              <a:rPr lang="ru-RU" dirty="0" smtClean="0"/>
              <a:t>координацией(характерно для телекоммуникационных проектов)</a:t>
            </a:r>
            <a:endParaRPr lang="ru-RU" dirty="0"/>
          </a:p>
          <a:p>
            <a:pPr lvl="0"/>
            <a:r>
              <a:rPr lang="ru-RU" b="1" dirty="0"/>
              <a:t>Характер </a:t>
            </a:r>
            <a:r>
              <a:rPr lang="ru-RU" b="1" dirty="0" smtClean="0"/>
              <a:t>контактов</a:t>
            </a:r>
            <a:r>
              <a:rPr lang="ru-RU" dirty="0" smtClean="0"/>
              <a:t>(</a:t>
            </a:r>
            <a:r>
              <a:rPr lang="ru-RU" dirty="0" err="1" smtClean="0"/>
              <a:t>Внутришкольные</a:t>
            </a:r>
            <a:r>
              <a:rPr lang="ru-RU" dirty="0" smtClean="0"/>
              <a:t>, Муниципальные, Региональные, Международные)</a:t>
            </a:r>
            <a:endParaRPr lang="ru-RU" dirty="0"/>
          </a:p>
          <a:p>
            <a:pPr lvl="0"/>
            <a:r>
              <a:rPr lang="ru-RU" b="1" dirty="0"/>
              <a:t>Количество </a:t>
            </a:r>
            <a:r>
              <a:rPr lang="ru-RU" b="1" dirty="0" smtClean="0"/>
              <a:t>участников</a:t>
            </a:r>
            <a:r>
              <a:rPr lang="ru-RU" dirty="0" smtClean="0"/>
              <a:t>(Индивидуальный, Парный, Групповой)</a:t>
            </a:r>
            <a:endParaRPr lang="ru-RU" dirty="0"/>
          </a:p>
          <a:p>
            <a:pPr lvl="0"/>
            <a:r>
              <a:rPr lang="ru-RU" b="1" dirty="0"/>
              <a:t>Продолжительность </a:t>
            </a:r>
            <a:r>
              <a:rPr lang="ru-RU" b="1" dirty="0" smtClean="0"/>
              <a:t>проекта</a:t>
            </a:r>
            <a:r>
              <a:rPr lang="ru-RU" dirty="0" smtClean="0"/>
              <a:t>:</a:t>
            </a:r>
            <a:endParaRPr lang="ru-RU" dirty="0"/>
          </a:p>
          <a:p>
            <a:pPr lvl="0">
              <a:buFont typeface="Arial" pitchFamily="34" charset="0"/>
              <a:buChar char="•"/>
            </a:pPr>
            <a:r>
              <a:rPr lang="ru-RU" dirty="0"/>
              <a:t>Краткосрочный (несколько занятий)</a:t>
            </a:r>
          </a:p>
          <a:p>
            <a:pPr lvl="0">
              <a:buFont typeface="Arial" pitchFamily="34" charset="0"/>
              <a:buChar char="•"/>
            </a:pPr>
            <a:r>
              <a:rPr lang="ru-RU" dirty="0"/>
              <a:t>Среднесрочный (о месяца до полугода)</a:t>
            </a:r>
          </a:p>
          <a:p>
            <a:pPr lvl="0">
              <a:buFont typeface="Arial" pitchFamily="34" charset="0"/>
              <a:buChar char="•"/>
            </a:pPr>
            <a:r>
              <a:rPr lang="ru-RU" dirty="0"/>
              <a:t>Долгосрочный (от полугода до года и более).</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227</TotalTime>
  <Words>1513</Words>
  <Application>Microsoft Office PowerPoint</Application>
  <PresentationFormat>Экран (4:3)</PresentationFormat>
  <Paragraphs>136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Трек</vt:lpstr>
      <vt:lpstr>Организация проектной деятельности на уроках информатики</vt:lpstr>
      <vt:lpstr>Содержание:</vt:lpstr>
      <vt:lpstr>Слайд 3</vt:lpstr>
      <vt:lpstr>Что такое метод проектов?</vt:lpstr>
      <vt:lpstr>Организация проектной деятельности</vt:lpstr>
      <vt:lpstr>Слайд 6</vt:lpstr>
      <vt:lpstr>Этапы организации проектной деятельности</vt:lpstr>
      <vt:lpstr>Проблемная ситуация- это ситуация интеллектуального затруднения.</vt:lpstr>
      <vt:lpstr>Типология проектов</vt:lpstr>
      <vt:lpstr>Из опыта работы</vt:lpstr>
      <vt:lpstr>Слайд 11</vt:lpstr>
      <vt:lpstr>Слайд 12</vt:lpstr>
      <vt:lpstr>Изучение раздела  информатики «Моделирование и формализация» с применением метода проектов </vt:lpstr>
      <vt:lpstr>Слайд 14</vt:lpstr>
      <vt:lpstr>Выводы</vt:lpstr>
      <vt:lpstr>Слайд 16</vt:lpstr>
      <vt:lpstr>В заключение…</vt:lpstr>
      <vt:lpstr>Применять или нет проектные технологии –выбирать вам, уважаемые коллеги, а я, в свою очередь, желаю вам творчества и успехов!</vt:lpstr>
    </vt:vector>
  </TitlesOfParts>
  <Company>школа</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проектной деятельности на уроках информатики</dc:title>
  <dc:creator>Admin</dc:creator>
  <cp:lastModifiedBy>Admin</cp:lastModifiedBy>
  <cp:revision>40</cp:revision>
  <dcterms:created xsi:type="dcterms:W3CDTF">2002-12-31T21:43:54Z</dcterms:created>
  <dcterms:modified xsi:type="dcterms:W3CDTF">2003-01-01T01:31:36Z</dcterms:modified>
</cp:coreProperties>
</file>