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84" r:id="rId5"/>
    <p:sldId id="274" r:id="rId6"/>
    <p:sldId id="275" r:id="rId7"/>
    <p:sldId id="276" r:id="rId8"/>
    <p:sldId id="277" r:id="rId9"/>
    <p:sldId id="278" r:id="rId10"/>
    <p:sldId id="279" r:id="rId11"/>
    <p:sldId id="280" r:id="rId12"/>
    <p:sldId id="281" r:id="rId13"/>
    <p:sldId id="260" r:id="rId14"/>
    <p:sldId id="261" r:id="rId15"/>
    <p:sldId id="282" r:id="rId16"/>
    <p:sldId id="263" r:id="rId17"/>
    <p:sldId id="262" r:id="rId18"/>
    <p:sldId id="271" r:id="rId19"/>
    <p:sldId id="285" r:id="rId20"/>
    <p:sldId id="267" r:id="rId21"/>
    <p:sldId id="266" r:id="rId22"/>
    <p:sldId id="264" r:id="rId23"/>
    <p:sldId id="265" r:id="rId24"/>
    <p:sldId id="259" r:id="rId25"/>
    <p:sldId id="270" r:id="rId26"/>
    <p:sldId id="269" r:id="rId27"/>
    <p:sldId id="268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A895D-7C86-40F5-8C6C-4B2338DA0DB7}" type="datetimeFigureOut">
              <a:rPr lang="ru-RU" smtClean="0"/>
              <a:pPr/>
              <a:t>06.12.2017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71DCE-C465-4A9D-914E-EEBF986E79C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A895D-7C86-40F5-8C6C-4B2338DA0DB7}" type="datetimeFigureOut">
              <a:rPr lang="ru-RU" smtClean="0"/>
              <a:pPr/>
              <a:t>06.12.2017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71DCE-C465-4A9D-914E-EEBF986E79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A895D-7C86-40F5-8C6C-4B2338DA0DB7}" type="datetimeFigureOut">
              <a:rPr lang="ru-RU" smtClean="0"/>
              <a:pPr/>
              <a:t>06.12.2017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71DCE-C465-4A9D-914E-EEBF986E79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A895D-7C86-40F5-8C6C-4B2338DA0DB7}" type="datetimeFigureOut">
              <a:rPr lang="ru-RU" smtClean="0"/>
              <a:pPr/>
              <a:t>06.12.2017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71DCE-C465-4A9D-914E-EEBF986E79C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A895D-7C86-40F5-8C6C-4B2338DA0DB7}" type="datetimeFigureOut">
              <a:rPr lang="ru-RU" smtClean="0"/>
              <a:pPr/>
              <a:t>06.12.2017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71DCE-C465-4A9D-914E-EEBF986E79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A895D-7C86-40F5-8C6C-4B2338DA0DB7}" type="datetimeFigureOut">
              <a:rPr lang="ru-RU" smtClean="0"/>
              <a:pPr/>
              <a:t>06.12.2017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71DCE-C465-4A9D-914E-EEBF986E79C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A895D-7C86-40F5-8C6C-4B2338DA0DB7}" type="datetimeFigureOut">
              <a:rPr lang="ru-RU" smtClean="0"/>
              <a:pPr/>
              <a:t>06.12.2017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71DCE-C465-4A9D-914E-EEBF986E79C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A895D-7C86-40F5-8C6C-4B2338DA0DB7}" type="datetimeFigureOut">
              <a:rPr lang="ru-RU" smtClean="0"/>
              <a:pPr/>
              <a:t>06.12.2017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71DCE-C465-4A9D-914E-EEBF986E79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A895D-7C86-40F5-8C6C-4B2338DA0DB7}" type="datetimeFigureOut">
              <a:rPr lang="ru-RU" smtClean="0"/>
              <a:pPr/>
              <a:t>06.12.2017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71DCE-C465-4A9D-914E-EEBF986E79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A895D-7C86-40F5-8C6C-4B2338DA0DB7}" type="datetimeFigureOut">
              <a:rPr lang="ru-RU" smtClean="0"/>
              <a:pPr/>
              <a:t>06.12.2017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71DCE-C465-4A9D-914E-EEBF986E79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A895D-7C86-40F5-8C6C-4B2338DA0DB7}" type="datetimeFigureOut">
              <a:rPr lang="ru-RU" smtClean="0"/>
              <a:pPr/>
              <a:t>06.12.2017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71DCE-C465-4A9D-914E-EEBF986E79C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820A895D-7C86-40F5-8C6C-4B2338DA0DB7}" type="datetimeFigureOut">
              <a:rPr lang="ru-RU" smtClean="0"/>
              <a:pPr/>
              <a:t>06.12.2017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0F71DCE-C465-4A9D-914E-EEBF986E79C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>
    <mc:Choice xmlns:p14="http://schemas.microsoft.com/office/powerpoint/2010/main" xmlns="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mbdou74rostov.ru/upload/medialibrary/5be/%D0%9F%D0%B0%D0%BC%D1%8F%D1%82%D0%BA%D0%B0%20%D0%B4%D0%BB%D1%8F%20%D1%80%D0%BE%D0%B4%D0%B8%D1%82%D0%B5%D0%BB%D0%B5%D0%B9.jpg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1619672" y="1400002"/>
            <a:ext cx="4896544" cy="476530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23528" y="476672"/>
            <a:ext cx="82089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 smtClean="0">
                <a:latin typeface="Monotype Corsiva" pitchFamily="66" charset="0"/>
              </a:rPr>
              <a:t>Путешествуем без опасности</a:t>
            </a:r>
            <a:endParaRPr lang="ru-RU" sz="5400" dirty="0"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046691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0" descr="http://kuruh.ru/znaki/1.25.gi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3662" y="1844824"/>
            <a:ext cx="2749906" cy="23782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3131840" y="2060848"/>
            <a:ext cx="5328592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800" dirty="0">
                <a:solidFill>
                  <a:srgbClr val="333333"/>
                </a:solidFill>
                <a:latin typeface="Helvetica" charset="-52"/>
                <a:ea typeface="Times New Roman" pitchFamily="18" charset="0"/>
                <a:cs typeface="Arial" pitchFamily="34" charset="0"/>
              </a:rPr>
              <a:t>Всем прибавит вам заботы!</a:t>
            </a:r>
            <a:endParaRPr lang="ru-RU" sz="2800" dirty="0">
              <a:solidFill>
                <a:prstClr val="black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dirty="0">
                <a:solidFill>
                  <a:srgbClr val="333333"/>
                </a:solidFill>
                <a:latin typeface="Helvetica" charset="-52"/>
                <a:ea typeface="Times New Roman" pitchFamily="18" charset="0"/>
                <a:cs typeface="Arial" pitchFamily="34" charset="0"/>
              </a:rPr>
              <a:t>Главным сделайте меня,</a:t>
            </a:r>
            <a:endParaRPr lang="ru-RU" sz="2800" dirty="0">
              <a:solidFill>
                <a:prstClr val="black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dirty="0">
                <a:solidFill>
                  <a:srgbClr val="333333"/>
                </a:solidFill>
                <a:latin typeface="Helvetica" charset="-52"/>
                <a:ea typeface="Times New Roman" pitchFamily="18" charset="0"/>
                <a:cs typeface="Arial" pitchFamily="34" charset="0"/>
              </a:rPr>
              <a:t>А не то средь бела дня</a:t>
            </a:r>
            <a:endParaRPr lang="ru-RU" sz="2800" dirty="0">
              <a:solidFill>
                <a:prstClr val="black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dirty="0">
                <a:solidFill>
                  <a:srgbClr val="333333"/>
                </a:solidFill>
                <a:latin typeface="Helvetica" charset="-52"/>
                <a:ea typeface="Times New Roman" pitchFamily="18" charset="0"/>
                <a:cs typeface="Arial" pitchFamily="34" charset="0"/>
              </a:rPr>
              <a:t>Встану я на главной трассе</a:t>
            </a:r>
            <a:endParaRPr lang="ru-RU" sz="2800" dirty="0">
              <a:solidFill>
                <a:prstClr val="black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dirty="0">
                <a:solidFill>
                  <a:srgbClr val="333333"/>
                </a:solidFill>
                <a:latin typeface="Helvetica" charset="-52"/>
                <a:ea typeface="Times New Roman" pitchFamily="18" charset="0"/>
                <a:cs typeface="Arial" pitchFamily="34" charset="0"/>
              </a:rPr>
              <a:t>И скажу машинам: «</a:t>
            </a:r>
            <a:r>
              <a:rPr lang="ru-RU" sz="2800" dirty="0" err="1">
                <a:solidFill>
                  <a:srgbClr val="333333"/>
                </a:solidFill>
                <a:latin typeface="Helvetica" charset="-52"/>
                <a:ea typeface="Times New Roman" pitchFamily="18" charset="0"/>
                <a:cs typeface="Arial" pitchFamily="34" charset="0"/>
              </a:rPr>
              <a:t>Здрасьте</a:t>
            </a:r>
            <a:r>
              <a:rPr lang="ru-RU" sz="2800" dirty="0">
                <a:solidFill>
                  <a:srgbClr val="333333"/>
                </a:solidFill>
                <a:latin typeface="Helvetica" charset="-52"/>
                <a:ea typeface="Times New Roman" pitchFamily="18" charset="0"/>
                <a:cs typeface="Arial" pitchFamily="34" charset="0"/>
              </a:rPr>
              <a:t>!</a:t>
            </a:r>
            <a:endParaRPr lang="ru-RU" sz="2800" dirty="0">
              <a:solidFill>
                <a:prstClr val="black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dirty="0">
                <a:solidFill>
                  <a:srgbClr val="333333"/>
                </a:solidFill>
                <a:latin typeface="Helvetica" charset="-52"/>
                <a:ea typeface="Times New Roman" pitchFamily="18" charset="0"/>
                <a:cs typeface="Arial" pitchFamily="34" charset="0"/>
              </a:rPr>
              <a:t>Не хотите ли в объезд?»</a:t>
            </a:r>
            <a:endParaRPr lang="ru-RU" sz="2800" dirty="0">
              <a:solidFill>
                <a:prstClr val="black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dirty="0">
                <a:solidFill>
                  <a:srgbClr val="333333"/>
                </a:solidFill>
                <a:latin typeface="Helvetica" charset="-52"/>
                <a:ea typeface="Times New Roman" pitchFamily="18" charset="0"/>
                <a:cs typeface="Arial" pitchFamily="34" charset="0"/>
              </a:rPr>
              <a:t>Перекрою всем </a:t>
            </a:r>
            <a:r>
              <a:rPr lang="ru-RU" sz="2800" dirty="0" smtClean="0">
                <a:solidFill>
                  <a:srgbClr val="333333"/>
                </a:solidFill>
                <a:latin typeface="Helvetica" charset="-52"/>
                <a:ea typeface="Times New Roman" pitchFamily="18" charset="0"/>
                <a:cs typeface="Arial" pitchFamily="34" charset="0"/>
              </a:rPr>
              <a:t>проезд!</a:t>
            </a:r>
            <a:endParaRPr lang="ru-RU" sz="28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63662" y="530432"/>
            <a:ext cx="8723863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6600" b="1" dirty="0" smtClean="0">
                <a:solidFill>
                  <a:srgbClr val="333333"/>
                </a:solidFill>
                <a:latin typeface="Monotype Corsiva" pitchFamily="66" charset="0"/>
                <a:ea typeface="Times New Roman" pitchFamily="18" charset="0"/>
                <a:cs typeface="Arial" pitchFamily="34" charset="0"/>
              </a:rPr>
              <a:t>Знак   «Дорожные работы</a:t>
            </a:r>
            <a:r>
              <a:rPr lang="ru-RU" sz="3600" b="1" dirty="0" smtClean="0">
                <a:solidFill>
                  <a:srgbClr val="333333"/>
                </a:solidFill>
                <a:latin typeface="Monotype Corsiva" pitchFamily="66" charset="0"/>
                <a:ea typeface="Times New Roman" pitchFamily="18" charset="0"/>
                <a:cs typeface="Arial" pitchFamily="34" charset="0"/>
              </a:rPr>
              <a:t>.</a:t>
            </a:r>
            <a:endParaRPr lang="ru-RU" sz="3600" dirty="0">
              <a:latin typeface="Monotype Corsiva" pitchFamily="66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306528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7020" y="619584"/>
            <a:ext cx="9106980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6600" b="1" dirty="0">
                <a:solidFill>
                  <a:srgbClr val="333333"/>
                </a:solidFill>
                <a:latin typeface="Monotype Corsiva" pitchFamily="66" charset="0"/>
                <a:ea typeface="Times New Roman" pitchFamily="18" charset="0"/>
                <a:cs typeface="Arial" pitchFamily="34" charset="0"/>
              </a:rPr>
              <a:t>Знак   </a:t>
            </a:r>
            <a:r>
              <a:rPr lang="ru-RU" sz="6600" b="1" dirty="0" smtClean="0">
                <a:solidFill>
                  <a:srgbClr val="333333"/>
                </a:solidFill>
                <a:latin typeface="Monotype Corsiva" pitchFamily="66" charset="0"/>
                <a:ea typeface="Times New Roman" pitchFamily="18" charset="0"/>
                <a:cs typeface="Arial" pitchFamily="34" charset="0"/>
              </a:rPr>
              <a:t>«Прочие  опасности».</a:t>
            </a:r>
            <a:endParaRPr lang="ru-RU" sz="6600" dirty="0">
              <a:latin typeface="Monotype Corsiva" pitchFamily="66" charset="0"/>
              <a:cs typeface="Arial" pitchFamily="34" charset="0"/>
            </a:endParaRPr>
          </a:p>
        </p:txBody>
      </p:sp>
      <p:pic>
        <p:nvPicPr>
          <p:cNvPr id="3" name="Picture 22" descr="http://kuruh.ru/znaki/1.33.gi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6694" y="1994263"/>
            <a:ext cx="3312368" cy="28765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649062" y="2401480"/>
            <a:ext cx="4968552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/>
              <a:t>Я в пути встречаюсь редко, </a:t>
            </a:r>
          </a:p>
          <a:p>
            <a:r>
              <a:rPr lang="ru-RU" sz="3200" dirty="0"/>
              <a:t>Но зато, поверьте, метко.</a:t>
            </a:r>
          </a:p>
          <a:p>
            <a:r>
              <a:rPr lang="ru-RU" sz="3200" dirty="0"/>
              <a:t>Если встретите меня,</a:t>
            </a:r>
          </a:p>
          <a:p>
            <a:r>
              <a:rPr lang="ru-RU" sz="3200" dirty="0"/>
              <a:t>То пугайтесь как огня!</a:t>
            </a:r>
          </a:p>
        </p:txBody>
      </p:sp>
    </p:spTree>
    <p:extLst>
      <p:ext uri="{BB962C8B-B14F-4D97-AF65-F5344CB8AC3E}">
        <p14:creationId xmlns:p14="http://schemas.microsoft.com/office/powerpoint/2010/main" xmlns="" val="12812756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cdn.autocentre.ua/images/magazines/issues/ac/06/28/images/10/Autoshkola_Shablon-04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2204864"/>
            <a:ext cx="3024336" cy="2664296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1403648" y="443964"/>
            <a:ext cx="648072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000" b="1" dirty="0" smtClean="0">
                <a:solidFill>
                  <a:srgbClr val="333333"/>
                </a:solidFill>
                <a:latin typeface="Monotype Corsiva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sz="7200" b="1" dirty="0" smtClean="0">
                <a:solidFill>
                  <a:srgbClr val="333333"/>
                </a:solidFill>
                <a:latin typeface="Monotype Corsiva" pitchFamily="66" charset="0"/>
                <a:ea typeface="Times New Roman" pitchFamily="18" charset="0"/>
                <a:cs typeface="Arial" pitchFamily="34" charset="0"/>
              </a:rPr>
              <a:t>« Перекрёсток »</a:t>
            </a:r>
            <a:endParaRPr lang="ru-RU" sz="7200" dirty="0">
              <a:latin typeface="Monotype Corsiva" pitchFamily="66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491880" y="1648829"/>
            <a:ext cx="475252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Спорят меж собою Знаки!</a:t>
            </a:r>
          </a:p>
          <a:p>
            <a:r>
              <a:rPr lang="ru-RU" sz="2400" dirty="0"/>
              <a:t>Как бы не дошло до драки!</a:t>
            </a:r>
          </a:p>
          <a:p>
            <a:r>
              <a:rPr lang="ru-RU" sz="2400" dirty="0"/>
              <a:t>Вы совсем с ума сошли?!</a:t>
            </a:r>
          </a:p>
          <a:p>
            <a:r>
              <a:rPr lang="ru-RU" sz="2400" dirty="0"/>
              <a:t>Вы куда с меня ушли?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582144" y="3426966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/>
              <a:t>Ваш Перекрёсток!</a:t>
            </a:r>
            <a:endParaRPr lang="ru-RU" sz="2400" dirty="0"/>
          </a:p>
          <a:p>
            <a:r>
              <a:rPr lang="ru-RU" sz="2400" b="1" dirty="0"/>
              <a:t>Ваш отец почти что крёстный!</a:t>
            </a:r>
            <a:endParaRPr lang="ru-RU" sz="2400" dirty="0"/>
          </a:p>
          <a:p>
            <a:r>
              <a:rPr lang="ru-RU" sz="2400" b="1" dirty="0"/>
              <a:t>Спину мне натёрли шины:</a:t>
            </a:r>
            <a:endParaRPr lang="ru-RU" sz="2400" dirty="0"/>
          </a:p>
          <a:p>
            <a:r>
              <a:rPr lang="ru-RU" sz="2400" b="1" dirty="0"/>
              <a:t>В пять рядов стоят машины!</a:t>
            </a:r>
            <a:endParaRPr lang="ru-RU" sz="2400" dirty="0"/>
          </a:p>
          <a:p>
            <a:r>
              <a:rPr lang="ru-RU" sz="2400" b="1" dirty="0"/>
              <a:t>Ругань, суматоха, гам!</a:t>
            </a:r>
            <a:endParaRPr lang="ru-RU" sz="2400" dirty="0"/>
          </a:p>
          <a:p>
            <a:r>
              <a:rPr lang="ru-RU" sz="2400" b="1" dirty="0"/>
              <a:t>Как не стыдно, Знаки, вам?!</a:t>
            </a:r>
          </a:p>
        </p:txBody>
      </p:sp>
    </p:spTree>
    <p:extLst>
      <p:ext uri="{BB962C8B-B14F-4D97-AF65-F5344CB8AC3E}">
        <p14:creationId xmlns:p14="http://schemas.microsoft.com/office/powerpoint/2010/main" xmlns="" val="36199601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Делаем ребятам предостережение: Выучите срочно правила движения! Чтоб не волнова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552" y="404664"/>
            <a:ext cx="8064896" cy="583264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38480166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Правило 2 “Иди только по тротуару” “Иди только по тротуару” Тротуар для пешеходо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1475656" y="1023000"/>
            <a:ext cx="6480720" cy="504056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2627784" y="99670"/>
            <a:ext cx="3650358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b="1" i="1" dirty="0">
                <a:solidFill>
                  <a:schemeClr val="accent6">
                    <a:lumMod val="50000"/>
                  </a:schemeClr>
                </a:solidFill>
              </a:rPr>
              <a:t>Правило 1</a:t>
            </a:r>
          </a:p>
        </p:txBody>
      </p:sp>
    </p:spTree>
    <p:extLst>
      <p:ext uri="{BB962C8B-B14F-4D97-AF65-F5344CB8AC3E}">
        <p14:creationId xmlns:p14="http://schemas.microsoft.com/office/powerpoint/2010/main" xmlns="" val="31758392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s://ds02.infourok.ru/uploads/ex/032e/000805f5-d2cda795/hello_html_121758f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8606" y="1124744"/>
            <a:ext cx="4073394" cy="216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://900igr.net/up/datas/230415/00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501008"/>
            <a:ext cx="3997120" cy="29978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707383" y="468218"/>
            <a:ext cx="3429144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b="1" i="1" dirty="0" smtClean="0">
                <a:solidFill>
                  <a:schemeClr val="accent6">
                    <a:lumMod val="50000"/>
                  </a:schemeClr>
                </a:solidFill>
              </a:rPr>
              <a:t>Правило2</a:t>
            </a:r>
            <a:endParaRPr lang="ru-RU" sz="5400" b="1" i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603024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Правило 4. “Переход проезжей части” 1.Всегда смотри налево. 3. Чтоб спокойно пер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324760"/>
            <a:ext cx="6336704" cy="4608511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2753233" y="879103"/>
            <a:ext cx="363753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i="1" dirty="0" smtClean="0">
                <a:solidFill>
                  <a:schemeClr val="accent6">
                    <a:lumMod val="50000"/>
                  </a:schemeClr>
                </a:solidFill>
              </a:rPr>
              <a:t>Правило 3</a:t>
            </a:r>
            <a:endParaRPr lang="ru-RU" sz="5400" b="1" i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404757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Правило 3. “Не беги через дорогу”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56120" y="785288"/>
            <a:ext cx="7128792" cy="4896544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1035063" y="785288"/>
            <a:ext cx="363753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i="1" dirty="0" smtClean="0">
                <a:solidFill>
                  <a:schemeClr val="accent6">
                    <a:lumMod val="50000"/>
                  </a:schemeClr>
                </a:solidFill>
              </a:rPr>
              <a:t>Правило 4</a:t>
            </a:r>
            <a:endParaRPr lang="ru-RU" sz="5400" b="1" i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78997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https://allyslide.com/thumbs/62f29c4a226458d8e46f46f820a0ee37/img3.jpg"/>
          <p:cNvPicPr>
            <a:picLocks noGrp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42181" y="751681"/>
            <a:ext cx="7620000" cy="5715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10940489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https://www.metod-kopilka.ru/images/doc/36/30494/1/img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99592" y="764704"/>
            <a:ext cx="7152794" cy="53645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6225433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http://images.myshared.ru/19/1189003/slide_3.jpg"/>
          <p:cNvPicPr>
            <a:picLocks noGrp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3568" y="332656"/>
            <a:ext cx="7776864" cy="619268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17317131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fs1.ppt4web.ru/images/14633/93538/310/img8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340768"/>
            <a:ext cx="6624736" cy="50405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38480622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расный свет – сигнал тревоги В светофорных глазах Не ходите по дороге, Оставайт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15616" y="404664"/>
            <a:ext cx="6768752" cy="590465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1399189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Все внимание! Все внимание! Говорит вам желтый свет Объявляю вам заранее: Перехо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239012"/>
            <a:ext cx="6120680" cy="49983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13247901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Вот теперь идите смело, Пешеходам путь открыт! Проходите, разрешаю, Не беда что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43608" y="836712"/>
            <a:ext cx="6984776" cy="54006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4739225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pro100vanna.ru/wp-content/uploads/2016/11/34978-po-nastroyki-tekuschego-vremeni-casio-g-shock-3217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560" y="692696"/>
            <a:ext cx="7020505" cy="503119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34836840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fs00.infourok.ru/images/doc/227/40650/1/img10.jpg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467544" y="620688"/>
            <a:ext cx="8064896" cy="505732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</p:spTree>
    <p:extLst>
      <p:ext uri="{BB962C8B-B14F-4D97-AF65-F5344CB8AC3E}">
        <p14:creationId xmlns:p14="http://schemas.microsoft.com/office/powerpoint/2010/main" xmlns="" val="15100278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Знаки важные, дорожные – Компас взрослых и ребят. Дети, Будьте осторожны! Знайте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620688"/>
            <a:ext cx="7500730" cy="568863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19991284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акие нетрадиционные виды транспорта используются в сказках?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71600" y="620688"/>
            <a:ext cx="6984776" cy="58326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36749425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https://ds03.infourok.ru/uploads/ex/05f1/000374d8-dad40d00/hello_html_m671384bc.jpg"/>
          <p:cNvPicPr>
            <a:picLocks noGrp="1"/>
          </p:cNvPicPr>
          <p:nvPr>
            <p:ph sz="quarter" idx="13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3033928" y="768096"/>
            <a:ext cx="4464495" cy="554122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21550134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51920" y="2204864"/>
            <a:ext cx="5112568" cy="360040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l"/>
            <a:r>
              <a:rPr lang="ru-RU" sz="2800" dirty="0" smtClean="0"/>
              <a:t>Попрошу меня не трогать!</a:t>
            </a:r>
            <a:br>
              <a:rPr lang="ru-RU" sz="2800" dirty="0" smtClean="0"/>
            </a:br>
            <a:r>
              <a:rPr lang="ru-RU" sz="2800" dirty="0" smtClean="0"/>
              <a:t>Я же главная дорога!</a:t>
            </a:r>
            <a:br>
              <a:rPr lang="ru-RU" sz="2800" dirty="0" smtClean="0"/>
            </a:br>
            <a:r>
              <a:rPr lang="ru-RU" sz="2800" dirty="0" smtClean="0"/>
              <a:t>Мне дорогу уступите, </a:t>
            </a:r>
            <a:br>
              <a:rPr lang="ru-RU" sz="2800" dirty="0" smtClean="0"/>
            </a:br>
            <a:r>
              <a:rPr lang="ru-RU" sz="2800" dirty="0" smtClean="0"/>
              <a:t>Транспорт мой вперёд пустите!</a:t>
            </a:r>
            <a:br>
              <a:rPr lang="ru-RU" sz="2800" dirty="0" smtClean="0"/>
            </a:br>
            <a:r>
              <a:rPr lang="ru-RU" sz="2800" dirty="0" smtClean="0"/>
              <a:t>И не ссорьтесь – ка, друзья!</a:t>
            </a:r>
            <a:br>
              <a:rPr lang="ru-RU" sz="2800" dirty="0" smtClean="0"/>
            </a:br>
            <a:r>
              <a:rPr lang="ru-RU" sz="2800" dirty="0" smtClean="0"/>
              <a:t>Всех главней, конечно, я!</a:t>
            </a:r>
            <a:endParaRPr lang="ru-RU" sz="2800" dirty="0"/>
          </a:p>
        </p:txBody>
      </p:sp>
      <p:pic>
        <p:nvPicPr>
          <p:cNvPr id="4" name="Picture 2" descr="http://kuruh.ru/znaki/2.1.gif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844824"/>
            <a:ext cx="3827435" cy="38719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23528" y="260648"/>
            <a:ext cx="882047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7200" b="1" dirty="0">
                <a:solidFill>
                  <a:srgbClr val="002060"/>
                </a:solidFill>
                <a:latin typeface="Monotype Corsiva" pitchFamily="66" charset="0"/>
                <a:ea typeface="Times New Roman" pitchFamily="18" charset="0"/>
                <a:cs typeface="Arial" pitchFamily="34" charset="0"/>
              </a:rPr>
              <a:t>Знак </a:t>
            </a:r>
            <a:r>
              <a:rPr lang="ru-RU" sz="7200" b="1" dirty="0" smtClean="0">
                <a:solidFill>
                  <a:srgbClr val="002060"/>
                </a:solidFill>
                <a:latin typeface="Monotype Corsiva" pitchFamily="66" charset="0"/>
                <a:ea typeface="Times New Roman" pitchFamily="18" charset="0"/>
                <a:cs typeface="Arial" pitchFamily="34" charset="0"/>
              </a:rPr>
              <a:t>«Главная дорога».</a:t>
            </a:r>
            <a:endParaRPr lang="ru-RU" sz="7200" dirty="0">
              <a:solidFill>
                <a:srgbClr val="002060"/>
              </a:solidFill>
              <a:latin typeface="Monotype Corsiva" pitchFamily="66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044455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http://kuruh.ru/znaki/5.19.2.gi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868144" y="3501008"/>
            <a:ext cx="2903951" cy="2906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895032" y="288960"/>
            <a:ext cx="7877063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Знак «Пешеходный переход».</a:t>
            </a:r>
            <a:endParaRPr kumimoji="0" lang="ru-RU" sz="5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Monotype Corsiva" pitchFamily="66" charset="0"/>
              <a:cs typeface="Arial" pitchFamily="34" charset="0"/>
            </a:endParaRPr>
          </a:p>
        </p:txBody>
      </p:sp>
      <p:pic>
        <p:nvPicPr>
          <p:cNvPr id="2049" name="Рисунок 5" descr="Описание: https://arhivurokov.ru/kopilka/uploads/user_file_560d7140b51ab/stsienarii-mieropriiatiia-vmiestie-za-biezopasnost-dorozhnogo-dvizhieniia_2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552" y="1143731"/>
            <a:ext cx="3168352" cy="2926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251520" y="4766012"/>
            <a:ext cx="561662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600" dirty="0" smtClean="0">
                <a:solidFill>
                  <a:srgbClr val="333333"/>
                </a:solidFill>
                <a:latin typeface="Helvetica"/>
                <a:ea typeface="Times New Roman" pitchFamily="18" charset="0"/>
                <a:cs typeface="Arial" pitchFamily="34" charset="0"/>
              </a:rPr>
              <a:t>Ты </a:t>
            </a:r>
            <a:r>
              <a:rPr lang="ru-RU" sz="3600" dirty="0">
                <a:solidFill>
                  <a:srgbClr val="333333"/>
                </a:solidFill>
                <a:latin typeface="Helvetica"/>
                <a:ea typeface="Times New Roman" pitchFamily="18" charset="0"/>
                <a:cs typeface="Arial" pitchFamily="34" charset="0"/>
              </a:rPr>
              <a:t>важна, да я главней:</a:t>
            </a:r>
            <a:endParaRPr lang="ru-RU" sz="3600" dirty="0">
              <a:solidFill>
                <a:prstClr val="black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600" dirty="0">
                <a:solidFill>
                  <a:srgbClr val="333333"/>
                </a:solidFill>
                <a:latin typeface="Helvetica"/>
                <a:ea typeface="Times New Roman" pitchFamily="18" charset="0"/>
                <a:cs typeface="Arial" pitchFamily="34" charset="0"/>
              </a:rPr>
              <a:t>Я - перевожу людей</a:t>
            </a:r>
            <a:r>
              <a:rPr lang="ru-RU" sz="2400" dirty="0">
                <a:solidFill>
                  <a:srgbClr val="333333"/>
                </a:solidFill>
                <a:latin typeface="Helvetica"/>
                <a:ea typeface="Times New Roman" pitchFamily="18" charset="0"/>
                <a:cs typeface="Arial" pitchFamily="34" charset="0"/>
              </a:rPr>
              <a:t>!</a:t>
            </a:r>
            <a:endParaRPr lang="ru-RU" sz="48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707904" y="2060848"/>
            <a:ext cx="546579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Тормози чуток, подруга!</a:t>
            </a:r>
          </a:p>
          <a:p>
            <a:r>
              <a:rPr lang="ru-RU" sz="3600" dirty="0" smtClean="0"/>
              <a:t>Мне смешны твои потуги</a:t>
            </a:r>
            <a:r>
              <a:rPr lang="ru-RU" sz="2800" dirty="0" smtClean="0"/>
              <a:t>!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xmlns="" val="12842914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0" descr="http://kuruh.ru/znaki/1.23.gi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6904" y="1844824"/>
            <a:ext cx="3354322" cy="29916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3671226" y="2167515"/>
            <a:ext cx="5175110" cy="40318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Это  школьница и школьник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Забежали в треугольник.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И шофер, и все на свете Понимают: близко...дети.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Helvetica" charset="-52"/>
                <a:ea typeface="Times New Roman" pitchFamily="18" charset="0"/>
                <a:cs typeface="Arial" pitchFamily="34" charset="0"/>
              </a:rPr>
              <a:t>И главнее всех, заметьте, Э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то маленькие дети!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За детей в ответе я!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369990" y="429655"/>
            <a:ext cx="8533105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6600" b="1" dirty="0">
                <a:solidFill>
                  <a:srgbClr val="002060"/>
                </a:solidFill>
                <a:latin typeface="Monotype Corsiva" pitchFamily="66" charset="0"/>
                <a:ea typeface="Times New Roman" pitchFamily="18" charset="0"/>
                <a:cs typeface="Arial" pitchFamily="34" charset="0"/>
              </a:rPr>
              <a:t>Знак </a:t>
            </a:r>
            <a:r>
              <a:rPr lang="ru-RU" sz="6600" b="1" dirty="0" smtClean="0">
                <a:solidFill>
                  <a:srgbClr val="002060"/>
                </a:solidFill>
                <a:latin typeface="Monotype Corsiva" pitchFamily="66" charset="0"/>
                <a:ea typeface="Times New Roman" pitchFamily="18" charset="0"/>
                <a:cs typeface="Arial" pitchFamily="34" charset="0"/>
              </a:rPr>
              <a:t>«Осторожно, дети!».</a:t>
            </a:r>
            <a:endParaRPr lang="ru-RU" sz="6600" dirty="0">
              <a:solidFill>
                <a:srgbClr val="002060"/>
              </a:solidFill>
              <a:latin typeface="Monotype Corsiva" pitchFamily="66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009721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 descr="http://kuruh.ru/znaki/3.1.gi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0928" y="1245388"/>
            <a:ext cx="3302378" cy="3302384"/>
          </a:xfrm>
          <a:prstGeom prst="rect">
            <a:avLst/>
          </a:prstGeom>
          <a:noFill/>
          <a:ln w="571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61510" y="91226"/>
            <a:ext cx="8414946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6600" b="1" dirty="0" smtClean="0">
                <a:solidFill>
                  <a:srgbClr val="333333"/>
                </a:solidFill>
                <a:latin typeface="Monotype Corsiva" pitchFamily="66" charset="0"/>
                <a:ea typeface="Times New Roman" pitchFamily="18" charset="0"/>
                <a:cs typeface="Arial" pitchFamily="34" charset="0"/>
              </a:rPr>
              <a:t>Знак   «Въезд запрещён!».</a:t>
            </a:r>
            <a:endParaRPr lang="ru-RU" sz="6600" dirty="0">
              <a:latin typeface="Monotype Corsiva" pitchFamily="66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257855" y="1556790"/>
            <a:ext cx="4873150" cy="4524315"/>
          </a:xfrm>
          <a:prstGeom prst="rect">
            <a:avLst/>
          </a:prstGeom>
          <a:solidFill>
            <a:srgbClr val="FFCCFF"/>
          </a:solidFill>
          <a:ln w="38100">
            <a:solidFill>
              <a:srgbClr val="FFCCFF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3600" dirty="0"/>
              <a:t>Ха-ха-ха, вот это шутка!</a:t>
            </a:r>
          </a:p>
          <a:p>
            <a:pPr algn="ctr"/>
            <a:r>
              <a:rPr lang="ru-RU" sz="3600" dirty="0"/>
              <a:t>Самый главный Знак? Малютка!</a:t>
            </a:r>
          </a:p>
          <a:p>
            <a:pPr algn="ctr"/>
            <a:r>
              <a:rPr lang="ru-RU" sz="3600" dirty="0"/>
              <a:t>Детям на шоссе не место</a:t>
            </a:r>
            <a:r>
              <a:rPr lang="ru-RU" sz="3600" u="sng" dirty="0"/>
              <a:t>!</a:t>
            </a:r>
            <a:endParaRPr lang="ru-RU" sz="3600" dirty="0"/>
          </a:p>
          <a:p>
            <a:pPr algn="ctr"/>
            <a:r>
              <a:rPr lang="ru-RU" sz="3600" dirty="0"/>
              <a:t> </a:t>
            </a:r>
            <a:r>
              <a:rPr lang="ru-RU" sz="3600" dirty="0" smtClean="0"/>
              <a:t>И </a:t>
            </a:r>
            <a:r>
              <a:rPr lang="ru-RU" sz="3600" dirty="0"/>
              <a:t>без вас машинам тесно</a:t>
            </a:r>
            <a:r>
              <a:rPr lang="ru-RU" sz="2800" dirty="0"/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xmlns="" val="41458986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23928" y="1700808"/>
            <a:ext cx="4865714" cy="3970318"/>
          </a:xfrm>
          <a:prstGeom prst="rect">
            <a:avLst/>
          </a:prstGeom>
          <a:blipFill>
            <a:blip r:embed="rId2" cstate="email"/>
            <a:tile tx="0" ty="0" sx="100000" sy="100000" flip="none" algn="tl"/>
          </a:blipFill>
        </p:spPr>
        <p:txBody>
          <a:bodyPr wrap="square">
            <a:spAutoFit/>
          </a:bodyPr>
          <a:lstStyle/>
          <a:p>
            <a:r>
              <a:rPr lang="ru-RU" sz="3600" dirty="0"/>
              <a:t>Человечек в синем круге –</a:t>
            </a:r>
          </a:p>
          <a:p>
            <a:r>
              <a:rPr lang="ru-RU" sz="3600" dirty="0"/>
              <a:t>Это ясно всей округе:</a:t>
            </a:r>
          </a:p>
          <a:p>
            <a:r>
              <a:rPr lang="ru-RU" sz="3600" dirty="0"/>
              <a:t>Здесь машины не пойдут,</a:t>
            </a:r>
          </a:p>
          <a:p>
            <a:r>
              <a:rPr lang="ru-RU" sz="3600" dirty="0"/>
              <a:t>Пешеходы — </a:t>
            </a:r>
            <a:endParaRPr lang="ru-RU" sz="3600" dirty="0" smtClean="0"/>
          </a:p>
          <a:p>
            <a:r>
              <a:rPr lang="ru-RU" sz="3600" dirty="0" smtClean="0"/>
              <a:t>в </a:t>
            </a:r>
            <a:r>
              <a:rPr lang="ru-RU" sz="3600" dirty="0"/>
              <a:t>добрый путь</a:t>
            </a:r>
            <a:r>
              <a:rPr lang="ru-RU" dirty="0"/>
              <a:t>.</a:t>
            </a:r>
          </a:p>
        </p:txBody>
      </p:sp>
      <p:pic>
        <p:nvPicPr>
          <p:cNvPr id="3" name="Picture 16" descr="http://kuruh.ru/znaki/4.5.gi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2129" y="1700808"/>
            <a:ext cx="3429696" cy="34888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02129" y="334395"/>
            <a:ext cx="894187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6000" b="1" dirty="0">
                <a:solidFill>
                  <a:srgbClr val="002060"/>
                </a:solidFill>
                <a:latin typeface="Monotype Corsiva" pitchFamily="66" charset="0"/>
                <a:ea typeface="Times New Roman" pitchFamily="18" charset="0"/>
                <a:cs typeface="Arial" pitchFamily="34" charset="0"/>
              </a:rPr>
              <a:t>Знак   </a:t>
            </a:r>
            <a:r>
              <a:rPr lang="ru-RU" sz="6000" b="1" dirty="0" smtClean="0">
                <a:solidFill>
                  <a:srgbClr val="002060"/>
                </a:solidFill>
                <a:latin typeface="Monotype Corsiva" pitchFamily="66" charset="0"/>
                <a:ea typeface="Times New Roman" pitchFamily="18" charset="0"/>
                <a:cs typeface="Arial" pitchFamily="34" charset="0"/>
              </a:rPr>
              <a:t>«Пешеходная дорожка».</a:t>
            </a:r>
            <a:endParaRPr lang="ru-RU" sz="6000" dirty="0">
              <a:solidFill>
                <a:srgbClr val="002060"/>
              </a:solidFill>
              <a:latin typeface="Monotype Corsiva" pitchFamily="66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779508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4966" y="314302"/>
            <a:ext cx="834089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5400" b="1" dirty="0">
                <a:solidFill>
                  <a:srgbClr val="333333"/>
                </a:solidFill>
                <a:latin typeface="Monotype Corsiva" pitchFamily="66" charset="0"/>
                <a:ea typeface="Times New Roman" pitchFamily="18" charset="0"/>
                <a:cs typeface="Arial" pitchFamily="34" charset="0"/>
              </a:rPr>
              <a:t>Знак   </a:t>
            </a:r>
            <a:r>
              <a:rPr lang="ru-RU" sz="5400" b="1" dirty="0" smtClean="0">
                <a:solidFill>
                  <a:srgbClr val="333333"/>
                </a:solidFill>
                <a:latin typeface="Monotype Corsiva" pitchFamily="66" charset="0"/>
                <a:ea typeface="Times New Roman" pitchFamily="18" charset="0"/>
                <a:cs typeface="Arial" pitchFamily="34" charset="0"/>
              </a:rPr>
              <a:t>«Движение запрещено».</a:t>
            </a:r>
            <a:endParaRPr lang="ru-RU" sz="5400" dirty="0">
              <a:latin typeface="Monotype Corsiva" pitchFamily="66" charset="0"/>
              <a:cs typeface="Arial" pitchFamily="34" charset="0"/>
            </a:endParaRPr>
          </a:p>
        </p:txBody>
      </p:sp>
      <p:pic>
        <p:nvPicPr>
          <p:cNvPr id="3" name="Picture 18" descr="http://kuruh.ru/znaki/3.2.gi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4966" y="1772816"/>
            <a:ext cx="3096340" cy="30963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3465303" y="1196752"/>
            <a:ext cx="5355169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800" dirty="0">
                <a:solidFill>
                  <a:srgbClr val="333333"/>
                </a:solidFill>
                <a:latin typeface="Helvetica" charset="-52"/>
                <a:ea typeface="Times New Roman" pitchFamily="18" charset="0"/>
                <a:cs typeface="Arial" pitchFamily="34" charset="0"/>
              </a:rPr>
              <a:t>Отойди-ка ты, </a:t>
            </a:r>
            <a:r>
              <a:rPr lang="ru-RU" sz="2800" dirty="0" smtClean="0">
                <a:solidFill>
                  <a:srgbClr val="333333"/>
                </a:solidFill>
                <a:latin typeface="Helvetica" charset="-52"/>
                <a:ea typeface="Times New Roman" pitchFamily="18" charset="0"/>
                <a:cs typeface="Arial" pitchFamily="34" charset="0"/>
              </a:rPr>
              <a:t>дружок!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solidFill>
                  <a:srgbClr val="333333"/>
                </a:solidFill>
                <a:latin typeface="Helvetica" charset="-52"/>
                <a:ea typeface="Times New Roman" pitchFamily="18" charset="0"/>
                <a:cs typeface="Arial" pitchFamily="34" charset="0"/>
              </a:rPr>
              <a:t>Погляди </a:t>
            </a:r>
            <a:r>
              <a:rPr lang="ru-RU" sz="2800" dirty="0">
                <a:solidFill>
                  <a:srgbClr val="333333"/>
                </a:solidFill>
                <a:latin typeface="Helvetica" charset="-52"/>
                <a:ea typeface="Times New Roman" pitchFamily="18" charset="0"/>
                <a:cs typeface="Arial" pitchFamily="34" charset="0"/>
              </a:rPr>
              <a:t>на мой кружок:</a:t>
            </a:r>
            <a:endParaRPr lang="ru-RU" sz="2800" dirty="0">
              <a:solidFill>
                <a:prstClr val="black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dirty="0">
                <a:solidFill>
                  <a:srgbClr val="333333"/>
                </a:solidFill>
                <a:latin typeface="Helvetica" charset="-52"/>
                <a:ea typeface="Times New Roman" pitchFamily="18" charset="0"/>
                <a:cs typeface="Arial" pitchFamily="34" charset="0"/>
              </a:rPr>
              <a:t>Запрещаю я движенье</a:t>
            </a:r>
            <a:endParaRPr lang="ru-RU" sz="2800" dirty="0">
              <a:solidFill>
                <a:prstClr val="black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dirty="0">
                <a:solidFill>
                  <a:srgbClr val="333333"/>
                </a:solidFill>
                <a:latin typeface="Helvetica" charset="-52"/>
                <a:ea typeface="Times New Roman" pitchFamily="18" charset="0"/>
                <a:cs typeface="Arial" pitchFamily="34" charset="0"/>
              </a:rPr>
              <a:t>Всем-всем-всем без исключенья!</a:t>
            </a:r>
            <a:endParaRPr lang="ru-RU" sz="2800" dirty="0">
              <a:solidFill>
                <a:prstClr val="black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dirty="0">
                <a:solidFill>
                  <a:srgbClr val="333333"/>
                </a:solidFill>
                <a:latin typeface="Helvetica" charset="-52"/>
                <a:ea typeface="Times New Roman" pitchFamily="18" charset="0"/>
                <a:cs typeface="Arial" pitchFamily="34" charset="0"/>
              </a:rPr>
              <a:t>Если встану на пути – </a:t>
            </a:r>
            <a:endParaRPr lang="ru-RU" sz="2800" dirty="0" smtClean="0">
              <a:solidFill>
                <a:srgbClr val="333333"/>
              </a:solidFill>
              <a:latin typeface="Helvetica" charset="-52"/>
              <a:ea typeface="Times New Roman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solidFill>
                  <a:srgbClr val="333333"/>
                </a:solidFill>
                <a:latin typeface="Helvetica" charset="-52"/>
                <a:ea typeface="Times New Roman" pitchFamily="18" charset="0"/>
                <a:cs typeface="Arial" pitchFamily="34" charset="0"/>
              </a:rPr>
              <a:t>Ни </a:t>
            </a:r>
            <a:r>
              <a:rPr lang="ru-RU" sz="2800" dirty="0">
                <a:solidFill>
                  <a:srgbClr val="333333"/>
                </a:solidFill>
                <a:latin typeface="Helvetica" charset="-52"/>
                <a:ea typeface="Times New Roman" pitchFamily="18" charset="0"/>
                <a:cs typeface="Arial" pitchFamily="34" charset="0"/>
              </a:rPr>
              <a:t>проехать, ни пройти!</a:t>
            </a:r>
            <a:endParaRPr lang="ru-RU" sz="2800" dirty="0">
              <a:solidFill>
                <a:prstClr val="black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dirty="0">
                <a:solidFill>
                  <a:srgbClr val="333333"/>
                </a:solidFill>
                <a:latin typeface="Helvetica" charset="-52"/>
                <a:ea typeface="Times New Roman" pitchFamily="18" charset="0"/>
                <a:cs typeface="Arial" pitchFamily="34" charset="0"/>
              </a:rPr>
              <a:t>Брат Кирпич, скажи на милость,</a:t>
            </a:r>
            <a:endParaRPr lang="ru-RU" sz="2800" dirty="0">
              <a:solidFill>
                <a:prstClr val="black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dirty="0">
                <a:solidFill>
                  <a:srgbClr val="333333"/>
                </a:solidFill>
                <a:latin typeface="Helvetica" charset="-52"/>
                <a:ea typeface="Times New Roman" pitchFamily="18" charset="0"/>
                <a:cs typeface="Arial" pitchFamily="34" charset="0"/>
              </a:rPr>
              <a:t>Что вдвоем с тобой – </a:t>
            </a:r>
            <a:endParaRPr lang="ru-RU" sz="2800" dirty="0" smtClean="0">
              <a:solidFill>
                <a:srgbClr val="333333"/>
              </a:solidFill>
              <a:latin typeface="Helvetica" charset="-52"/>
              <a:ea typeface="Times New Roman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solidFill>
                  <a:srgbClr val="333333"/>
                </a:solidFill>
                <a:latin typeface="Helvetica" charset="-52"/>
                <a:ea typeface="Times New Roman" pitchFamily="18" charset="0"/>
                <a:cs typeface="Arial" pitchFamily="34" charset="0"/>
              </a:rPr>
              <a:t>Мы </a:t>
            </a:r>
            <a:r>
              <a:rPr lang="ru-RU" sz="2800" dirty="0">
                <a:solidFill>
                  <a:srgbClr val="333333"/>
                </a:solidFill>
                <a:latin typeface="Helvetica" charset="-52"/>
                <a:ea typeface="Times New Roman" pitchFamily="18" charset="0"/>
                <a:cs typeface="Arial" pitchFamily="34" charset="0"/>
              </a:rPr>
              <a:t>сила</a:t>
            </a:r>
            <a:r>
              <a:rPr lang="ru-RU" sz="2800" dirty="0" smtClean="0">
                <a:solidFill>
                  <a:srgbClr val="333333"/>
                </a:solidFill>
                <a:latin typeface="Helvetica" charset="-52"/>
                <a:ea typeface="Times New Roman" pitchFamily="18" charset="0"/>
                <a:cs typeface="Arial" pitchFamily="34" charset="0"/>
              </a:rPr>
              <a:t>!</a:t>
            </a:r>
            <a:r>
              <a:rPr lang="ru-RU" sz="2800" dirty="0">
                <a:solidFill>
                  <a:srgbClr val="333333"/>
                </a:solidFill>
                <a:latin typeface="Helvetica" charset="-52"/>
                <a:ea typeface="Times New Roman" pitchFamily="18" charset="0"/>
                <a:cs typeface="Arial" pitchFamily="34" charset="0"/>
              </a:rPr>
              <a:t> </a:t>
            </a:r>
            <a:endParaRPr lang="ru-RU" sz="28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771212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606</TotalTime>
  <Words>326</Words>
  <Application>Microsoft Office PowerPoint</Application>
  <PresentationFormat>Экран (4:3)</PresentationFormat>
  <Paragraphs>63</Paragraphs>
  <Slides>27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Воздушный поток</vt:lpstr>
      <vt:lpstr>Слайд 1</vt:lpstr>
      <vt:lpstr>Слайд 2</vt:lpstr>
      <vt:lpstr>Слайд 3</vt:lpstr>
      <vt:lpstr>Попрошу меня не трогать! Я же главная дорога! Мне дорогу уступите,  Транспорт мой вперёд пустите! И не ссорьтесь – ка, друзья! Всех главней, конечно, я!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Томара</dc:creator>
  <cp:lastModifiedBy>A-IX-1</cp:lastModifiedBy>
  <cp:revision>40</cp:revision>
  <cp:lastPrinted>2017-04-20T19:47:20Z</cp:lastPrinted>
  <dcterms:created xsi:type="dcterms:W3CDTF">2017-04-16T19:45:07Z</dcterms:created>
  <dcterms:modified xsi:type="dcterms:W3CDTF">2017-12-06T15:56:56Z</dcterms:modified>
</cp:coreProperties>
</file>