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sldIdLst>
    <p:sldId id="262" r:id="rId2"/>
    <p:sldId id="257" r:id="rId3"/>
    <p:sldId id="258" r:id="rId4"/>
    <p:sldId id="256" r:id="rId5"/>
    <p:sldId id="261" r:id="rId6"/>
    <p:sldId id="263" r:id="rId7"/>
    <p:sldId id="266" r:id="rId8"/>
    <p:sldId id="259" r:id="rId9"/>
    <p:sldId id="260" r:id="rId10"/>
    <p:sldId id="265" r:id="rId11"/>
    <p:sldId id="267" r:id="rId1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40" autoAdjust="0"/>
    <p:restoredTop sz="94660"/>
  </p:normalViewPr>
  <p:slideViewPr>
    <p:cSldViewPr snapToGrid="0">
      <p:cViewPr varScale="1">
        <p:scale>
          <a:sx n="65" d="100"/>
          <a:sy n="65" d="100"/>
        </p:scale>
        <p:origin x="84" y="1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AAB98B3F-059F-4FAE-9636-3CA65EF85392}" type="datetimeFigureOut">
              <a:rPr lang="ru-RU" smtClean="0"/>
              <a:t>07.12.2017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79ACD5B-1221-4975-B565-11BCE7C22845}" type="slidenum">
              <a:rPr lang="ru-RU" smtClean="0"/>
              <a:t>‹#›</a:t>
            </a:fld>
            <a:endParaRPr lang="ru-RU"/>
          </a:p>
        </p:txBody>
      </p:sp>
    </p:spTree>
    <p:extLst>
      <p:ext uri="{BB962C8B-B14F-4D97-AF65-F5344CB8AC3E}">
        <p14:creationId xmlns:p14="http://schemas.microsoft.com/office/powerpoint/2010/main" val="34354690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AB98B3F-059F-4FAE-9636-3CA65EF85392}" type="datetimeFigureOut">
              <a:rPr lang="ru-RU" smtClean="0"/>
              <a:t>07.12.2017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79ACD5B-1221-4975-B565-11BCE7C22845}" type="slidenum">
              <a:rPr lang="ru-RU" smtClean="0"/>
              <a:t>‹#›</a:t>
            </a:fld>
            <a:endParaRPr lang="ru-RU"/>
          </a:p>
        </p:txBody>
      </p:sp>
    </p:spTree>
    <p:extLst>
      <p:ext uri="{BB962C8B-B14F-4D97-AF65-F5344CB8AC3E}">
        <p14:creationId xmlns:p14="http://schemas.microsoft.com/office/powerpoint/2010/main" val="1884654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AB98B3F-059F-4FAE-9636-3CA65EF85392}" type="datetimeFigureOut">
              <a:rPr lang="ru-RU" smtClean="0"/>
              <a:t>07.12.2017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79ACD5B-1221-4975-B565-11BCE7C22845}"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8246127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AB98B3F-059F-4FAE-9636-3CA65EF85392}" type="datetimeFigureOut">
              <a:rPr lang="ru-RU" smtClean="0"/>
              <a:t>07.12.2017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79ACD5B-1221-4975-B565-11BCE7C22845}" type="slidenum">
              <a:rPr lang="ru-RU" smtClean="0"/>
              <a:t>‹#›</a:t>
            </a:fld>
            <a:endParaRPr lang="ru-RU"/>
          </a:p>
        </p:txBody>
      </p:sp>
    </p:spTree>
    <p:extLst>
      <p:ext uri="{BB962C8B-B14F-4D97-AF65-F5344CB8AC3E}">
        <p14:creationId xmlns:p14="http://schemas.microsoft.com/office/powerpoint/2010/main" val="2204383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AB98B3F-059F-4FAE-9636-3CA65EF85392}" type="datetimeFigureOut">
              <a:rPr lang="ru-RU" smtClean="0"/>
              <a:t>07.12.2017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79ACD5B-1221-4975-B565-11BCE7C22845}"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5842267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AB98B3F-059F-4FAE-9636-3CA65EF85392}" type="datetimeFigureOut">
              <a:rPr lang="ru-RU" smtClean="0"/>
              <a:t>07.12.2017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79ACD5B-1221-4975-B565-11BCE7C22845}" type="slidenum">
              <a:rPr lang="ru-RU" smtClean="0"/>
              <a:t>‹#›</a:t>
            </a:fld>
            <a:endParaRPr lang="ru-RU"/>
          </a:p>
        </p:txBody>
      </p:sp>
    </p:spTree>
    <p:extLst>
      <p:ext uri="{BB962C8B-B14F-4D97-AF65-F5344CB8AC3E}">
        <p14:creationId xmlns:p14="http://schemas.microsoft.com/office/powerpoint/2010/main" val="11826326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AB98B3F-059F-4FAE-9636-3CA65EF85392}" type="datetimeFigureOut">
              <a:rPr lang="ru-RU" smtClean="0"/>
              <a:t>07.12.2017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79ACD5B-1221-4975-B565-11BCE7C22845}" type="slidenum">
              <a:rPr lang="ru-RU" smtClean="0"/>
              <a:t>‹#›</a:t>
            </a:fld>
            <a:endParaRPr lang="ru-RU"/>
          </a:p>
        </p:txBody>
      </p:sp>
    </p:spTree>
    <p:extLst>
      <p:ext uri="{BB962C8B-B14F-4D97-AF65-F5344CB8AC3E}">
        <p14:creationId xmlns:p14="http://schemas.microsoft.com/office/powerpoint/2010/main" val="8878203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AB98B3F-059F-4FAE-9636-3CA65EF85392}" type="datetimeFigureOut">
              <a:rPr lang="ru-RU" smtClean="0"/>
              <a:t>07.12.2017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79ACD5B-1221-4975-B565-11BCE7C22845}" type="slidenum">
              <a:rPr lang="ru-RU" smtClean="0"/>
              <a:t>‹#›</a:t>
            </a:fld>
            <a:endParaRPr lang="ru-RU"/>
          </a:p>
        </p:txBody>
      </p:sp>
    </p:spTree>
    <p:extLst>
      <p:ext uri="{BB962C8B-B14F-4D97-AF65-F5344CB8AC3E}">
        <p14:creationId xmlns:p14="http://schemas.microsoft.com/office/powerpoint/2010/main" val="1803255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AB98B3F-059F-4FAE-9636-3CA65EF85392}" type="datetimeFigureOut">
              <a:rPr lang="ru-RU" smtClean="0"/>
              <a:t>07.12.2017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79ACD5B-1221-4975-B565-11BCE7C22845}" type="slidenum">
              <a:rPr lang="ru-RU" smtClean="0"/>
              <a:t>‹#›</a:t>
            </a:fld>
            <a:endParaRPr lang="ru-RU"/>
          </a:p>
        </p:txBody>
      </p:sp>
    </p:spTree>
    <p:extLst>
      <p:ext uri="{BB962C8B-B14F-4D97-AF65-F5344CB8AC3E}">
        <p14:creationId xmlns:p14="http://schemas.microsoft.com/office/powerpoint/2010/main" val="2134647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AB98B3F-059F-4FAE-9636-3CA65EF85392}" type="datetimeFigureOut">
              <a:rPr lang="ru-RU" smtClean="0"/>
              <a:t>07.12.2017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79ACD5B-1221-4975-B565-11BCE7C22845}" type="slidenum">
              <a:rPr lang="ru-RU" smtClean="0"/>
              <a:t>‹#›</a:t>
            </a:fld>
            <a:endParaRPr lang="ru-RU"/>
          </a:p>
        </p:txBody>
      </p:sp>
    </p:spTree>
    <p:extLst>
      <p:ext uri="{BB962C8B-B14F-4D97-AF65-F5344CB8AC3E}">
        <p14:creationId xmlns:p14="http://schemas.microsoft.com/office/powerpoint/2010/main" val="2380501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AAB98B3F-059F-4FAE-9636-3CA65EF85392}" type="datetimeFigureOut">
              <a:rPr lang="ru-RU" smtClean="0"/>
              <a:t>07.12.2017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79ACD5B-1221-4975-B565-11BCE7C22845}" type="slidenum">
              <a:rPr lang="ru-RU" smtClean="0"/>
              <a:t>‹#›</a:t>
            </a:fld>
            <a:endParaRPr lang="ru-RU"/>
          </a:p>
        </p:txBody>
      </p:sp>
    </p:spTree>
    <p:extLst>
      <p:ext uri="{BB962C8B-B14F-4D97-AF65-F5344CB8AC3E}">
        <p14:creationId xmlns:p14="http://schemas.microsoft.com/office/powerpoint/2010/main" val="2839290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AB98B3F-059F-4FAE-9636-3CA65EF85392}" type="datetimeFigureOut">
              <a:rPr lang="ru-RU" smtClean="0"/>
              <a:t>07.12.2017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79ACD5B-1221-4975-B565-11BCE7C22845}" type="slidenum">
              <a:rPr lang="ru-RU" smtClean="0"/>
              <a:t>‹#›</a:t>
            </a:fld>
            <a:endParaRPr lang="ru-RU"/>
          </a:p>
        </p:txBody>
      </p:sp>
    </p:spTree>
    <p:extLst>
      <p:ext uri="{BB962C8B-B14F-4D97-AF65-F5344CB8AC3E}">
        <p14:creationId xmlns:p14="http://schemas.microsoft.com/office/powerpoint/2010/main" val="353472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AAB98B3F-059F-4FAE-9636-3CA65EF85392}" type="datetimeFigureOut">
              <a:rPr lang="ru-RU" smtClean="0"/>
              <a:t>07.12.2017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79ACD5B-1221-4975-B565-11BCE7C22845}" type="slidenum">
              <a:rPr lang="ru-RU" smtClean="0"/>
              <a:t>‹#›</a:t>
            </a:fld>
            <a:endParaRPr lang="ru-RU"/>
          </a:p>
        </p:txBody>
      </p:sp>
    </p:spTree>
    <p:extLst>
      <p:ext uri="{BB962C8B-B14F-4D97-AF65-F5344CB8AC3E}">
        <p14:creationId xmlns:p14="http://schemas.microsoft.com/office/powerpoint/2010/main" val="8129768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B98B3F-059F-4FAE-9636-3CA65EF85392}" type="datetimeFigureOut">
              <a:rPr lang="ru-RU" smtClean="0"/>
              <a:t>07.12.2017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79ACD5B-1221-4975-B565-11BCE7C22845}" type="slidenum">
              <a:rPr lang="ru-RU" smtClean="0"/>
              <a:t>‹#›</a:t>
            </a:fld>
            <a:endParaRPr lang="ru-RU"/>
          </a:p>
        </p:txBody>
      </p:sp>
    </p:spTree>
    <p:extLst>
      <p:ext uri="{BB962C8B-B14F-4D97-AF65-F5344CB8AC3E}">
        <p14:creationId xmlns:p14="http://schemas.microsoft.com/office/powerpoint/2010/main" val="31530244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AAB98B3F-059F-4FAE-9636-3CA65EF85392}" type="datetimeFigureOut">
              <a:rPr lang="ru-RU" smtClean="0"/>
              <a:t>07.12.2017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79ACD5B-1221-4975-B565-11BCE7C22845}" type="slidenum">
              <a:rPr lang="ru-RU" smtClean="0"/>
              <a:t>‹#›</a:t>
            </a:fld>
            <a:endParaRPr lang="ru-RU"/>
          </a:p>
        </p:txBody>
      </p:sp>
    </p:spTree>
    <p:extLst>
      <p:ext uri="{BB962C8B-B14F-4D97-AF65-F5344CB8AC3E}">
        <p14:creationId xmlns:p14="http://schemas.microsoft.com/office/powerpoint/2010/main" val="2928886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79ACD5B-1221-4975-B565-11BCE7C22845}" type="slidenum">
              <a:rPr lang="ru-RU" smtClean="0"/>
              <a:t>‹#›</a:t>
            </a:fld>
            <a:endParaRPr lang="ru-RU"/>
          </a:p>
        </p:txBody>
      </p:sp>
      <p:sp>
        <p:nvSpPr>
          <p:cNvPr id="5" name="Date Placeholder 4"/>
          <p:cNvSpPr>
            <a:spLocks noGrp="1"/>
          </p:cNvSpPr>
          <p:nvPr>
            <p:ph type="dt" sz="half" idx="10"/>
          </p:nvPr>
        </p:nvSpPr>
        <p:spPr/>
        <p:txBody>
          <a:bodyPr/>
          <a:lstStyle/>
          <a:p>
            <a:fld id="{AAB98B3F-059F-4FAE-9636-3CA65EF85392}" type="datetimeFigureOut">
              <a:rPr lang="ru-RU" smtClean="0"/>
              <a:t>07.12.2017</a:t>
            </a:fld>
            <a:endParaRPr lang="ru-RU"/>
          </a:p>
        </p:txBody>
      </p:sp>
    </p:spTree>
    <p:extLst>
      <p:ext uri="{BB962C8B-B14F-4D97-AF65-F5344CB8AC3E}">
        <p14:creationId xmlns:p14="http://schemas.microsoft.com/office/powerpoint/2010/main" val="3683404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B98B3F-059F-4FAE-9636-3CA65EF85392}" type="datetimeFigureOut">
              <a:rPr lang="ru-RU" smtClean="0"/>
              <a:t>07.12.2017</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79ACD5B-1221-4975-B565-11BCE7C22845}" type="slidenum">
              <a:rPr lang="ru-RU" smtClean="0"/>
              <a:t>‹#›</a:t>
            </a:fld>
            <a:endParaRPr lang="ru-RU"/>
          </a:p>
        </p:txBody>
      </p:sp>
    </p:spTree>
    <p:extLst>
      <p:ext uri="{BB962C8B-B14F-4D97-AF65-F5344CB8AC3E}">
        <p14:creationId xmlns:p14="http://schemas.microsoft.com/office/powerpoint/2010/main" val="541957597"/>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238177"/>
            <a:ext cx="8596668" cy="1320800"/>
          </a:xfrm>
        </p:spPr>
        <p:txBody>
          <a:bodyPr/>
          <a:lstStyle/>
          <a:p>
            <a:pPr algn="ctr"/>
            <a:r>
              <a:rPr lang="ru-RU" sz="4800" b="1" u="sng" dirty="0" err="1" smtClean="0">
                <a:solidFill>
                  <a:schemeClr val="tx1"/>
                </a:solidFill>
              </a:rPr>
              <a:t>Мокушино</a:t>
            </a:r>
            <a:endParaRPr lang="ru-RU" sz="4800" b="1" u="sng" dirty="0">
              <a:solidFill>
                <a:schemeClr val="tx1"/>
              </a:solidFill>
            </a:endParaRPr>
          </a:p>
        </p:txBody>
      </p:sp>
      <p:sp>
        <p:nvSpPr>
          <p:cNvPr id="3" name="Объект 2"/>
          <p:cNvSpPr>
            <a:spLocks noGrp="1"/>
          </p:cNvSpPr>
          <p:nvPr>
            <p:ph idx="1"/>
          </p:nvPr>
        </p:nvSpPr>
        <p:spPr>
          <a:xfrm>
            <a:off x="122699" y="1274164"/>
            <a:ext cx="9151304" cy="5336498"/>
          </a:xfrm>
        </p:spPr>
        <p:txBody>
          <a:bodyPr>
            <a:normAutofit fontScale="92500" lnSpcReduction="10000"/>
          </a:bodyPr>
          <a:lstStyle/>
          <a:p>
            <a:r>
              <a:rPr lang="ru-RU" sz="2000" b="1" dirty="0"/>
              <a:t>Если вы попадете в наши края, на реку </a:t>
            </a:r>
            <a:r>
              <a:rPr lang="ru-RU" sz="2000" b="1" dirty="0" err="1"/>
              <a:t>Узолу</a:t>
            </a:r>
            <a:r>
              <a:rPr lang="ru-RU" sz="2000" b="1" dirty="0"/>
              <a:t>, вам, наверное, захочется посмотреть на наши деревни, послушать плавный окающий говор жителей, поближе познакомиться с мастерами хохломской росписи, посмотреть на их работу непосредственно в </a:t>
            </a:r>
            <a:r>
              <a:rPr lang="ru-RU" sz="2000" b="1" dirty="0" smtClean="0"/>
              <a:t>мастерских. Обязательно посетите деревню Мокушино.</a:t>
            </a:r>
            <a:endParaRPr lang="ru-RU" sz="2000" b="1" dirty="0"/>
          </a:p>
          <a:p>
            <a:r>
              <a:rPr lang="ru-RU" sz="2000" b="1" dirty="0"/>
              <a:t>Деревушка небольшая, но, право, очень уютная. </a:t>
            </a:r>
            <a:r>
              <a:rPr lang="ru-RU" sz="2000" b="1" dirty="0" smtClean="0"/>
              <a:t>Как и тысячи других, с высокими колодезными журавлями, приземистыми баньками и огородами, на берегу узенькой речонки- </a:t>
            </a:r>
            <a:r>
              <a:rPr lang="ru-RU" sz="2000" b="1" dirty="0" err="1" smtClean="0"/>
              <a:t>ройминки</a:t>
            </a:r>
            <a:r>
              <a:rPr lang="ru-RU" sz="2000" b="1" dirty="0" smtClean="0"/>
              <a:t>.</a:t>
            </a:r>
          </a:p>
          <a:p>
            <a:r>
              <a:rPr lang="ru-RU" sz="2000" b="1" dirty="0" smtClean="0"/>
              <a:t> Вся </a:t>
            </a:r>
            <a:r>
              <a:rPr lang="ru-RU" sz="2000" b="1" dirty="0"/>
              <a:t>она в зелени. По сторонам улицы тянутся рябины, березы, тополя, клены, ивы. Множество черемухи. Возле домов, в палисадниках, сирень, калина, малина, кусты смородины, крыжовника и обязательно цветы. А кое у кого привились даже яблони. Вы непременно зайдите в дом, где </a:t>
            </a:r>
            <a:r>
              <a:rPr lang="ru-RU" sz="2000" b="1" dirty="0" smtClean="0"/>
              <a:t>жил </a:t>
            </a:r>
            <a:r>
              <a:rPr lang="ru-RU" sz="2000" b="1" dirty="0"/>
              <a:t>художник, хранитель старых традиций своеобразной травной росписи Веселов Степан Павлович. </a:t>
            </a:r>
            <a:endParaRPr lang="ru-RU" sz="2000" b="1" dirty="0" smtClean="0"/>
          </a:p>
          <a:p>
            <a:r>
              <a:rPr lang="ru-RU" sz="2000" b="1" dirty="0" smtClean="0"/>
              <a:t>В начале 20века Мокушино было еще затерянной в глухих лесах деревенькой. Там заправляли купцы –богатеи Мартыновы. У них были «красильни» и лавка в Городце. </a:t>
            </a:r>
            <a:endParaRPr lang="ru-RU" sz="2000" b="1" dirty="0"/>
          </a:p>
        </p:txBody>
      </p:sp>
    </p:spTree>
    <p:extLst>
      <p:ext uri="{BB962C8B-B14F-4D97-AF65-F5344CB8AC3E}">
        <p14:creationId xmlns:p14="http://schemas.microsoft.com/office/powerpoint/2010/main" val="33393391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3" y="189876"/>
            <a:ext cx="9081263" cy="1320800"/>
          </a:xfrm>
        </p:spPr>
        <p:txBody>
          <a:bodyPr/>
          <a:lstStyle/>
          <a:p>
            <a:pPr algn="ctr"/>
            <a:r>
              <a:rPr lang="ru-RU" b="1" u="sng" dirty="0" smtClean="0">
                <a:solidFill>
                  <a:schemeClr val="tx1"/>
                </a:solidFill>
              </a:rPr>
              <a:t>Старообрядцы   Праздники</a:t>
            </a:r>
            <a:endParaRPr lang="ru-RU" b="1" u="sng" dirty="0">
              <a:solidFill>
                <a:schemeClr val="tx1"/>
              </a:solidFill>
            </a:endParaRPr>
          </a:p>
        </p:txBody>
      </p:sp>
      <p:sp>
        <p:nvSpPr>
          <p:cNvPr id="3" name="Объект 2"/>
          <p:cNvSpPr>
            <a:spLocks noGrp="1"/>
          </p:cNvSpPr>
          <p:nvPr>
            <p:ph idx="1"/>
          </p:nvPr>
        </p:nvSpPr>
        <p:spPr>
          <a:xfrm>
            <a:off x="2086409" y="1289155"/>
            <a:ext cx="3504922" cy="4752208"/>
          </a:xfrm>
        </p:spPr>
        <p:txBody>
          <a:bodyPr>
            <a:normAutofit/>
          </a:bodyPr>
          <a:lstStyle/>
          <a:p>
            <a:r>
              <a:rPr lang="ru-RU" sz="2400" dirty="0" smtClean="0"/>
              <a:t>Старообрядцы молились дома, кладбища были отдельные.</a:t>
            </a:r>
            <a:br>
              <a:rPr lang="ru-RU" sz="2400" dirty="0" smtClean="0"/>
            </a:br>
            <a:r>
              <a:rPr lang="ru-RU" sz="2400" dirty="0" smtClean="0"/>
              <a:t>Был дед </a:t>
            </a:r>
            <a:r>
              <a:rPr lang="ru-RU" sz="2400" dirty="0" err="1" smtClean="0"/>
              <a:t>Арсе</a:t>
            </a:r>
            <a:r>
              <a:rPr lang="ru-RU" sz="2400" dirty="0" smtClean="0"/>
              <a:t> (поп) у христиан, а потом стала женщина. </a:t>
            </a:r>
          </a:p>
        </p:txBody>
      </p:sp>
      <p:sp>
        <p:nvSpPr>
          <p:cNvPr id="4" name="Прямоугольник 3"/>
          <p:cNvSpPr/>
          <p:nvPr/>
        </p:nvSpPr>
        <p:spPr>
          <a:xfrm>
            <a:off x="6600669" y="1289155"/>
            <a:ext cx="3157928" cy="3416320"/>
          </a:xfrm>
          <a:prstGeom prst="rect">
            <a:avLst/>
          </a:prstGeom>
        </p:spPr>
        <p:txBody>
          <a:bodyPr wrap="square">
            <a:spAutoFit/>
          </a:bodyPr>
          <a:lstStyle/>
          <a:p>
            <a:r>
              <a:rPr lang="ru-RU" sz="2400" dirty="0" err="1"/>
              <a:t>Престный</a:t>
            </a:r>
            <a:r>
              <a:rPr lang="ru-RU" sz="2400" dirty="0"/>
              <a:t> праздник «кирпичики» через неделю после камешек.</a:t>
            </a:r>
          </a:p>
          <a:p>
            <a:r>
              <a:rPr lang="ru-RU" sz="2400" dirty="0"/>
              <a:t>Ходили по деревне, песни пели. Молодёжь гуляли </a:t>
            </a:r>
            <a:r>
              <a:rPr lang="ru-RU" sz="2400" dirty="0" err="1"/>
              <a:t>подеревням</a:t>
            </a:r>
            <a:r>
              <a:rPr lang="ru-RU" sz="2400" dirty="0"/>
              <a:t>.</a:t>
            </a:r>
          </a:p>
          <a:p>
            <a:r>
              <a:rPr lang="ru-RU" sz="2400" dirty="0"/>
              <a:t>Плясали кадриль</a:t>
            </a:r>
            <a:r>
              <a:rPr lang="ru-RU" dirty="0"/>
              <a:t>. </a:t>
            </a:r>
          </a:p>
        </p:txBody>
      </p:sp>
    </p:spTree>
    <p:extLst>
      <p:ext uri="{BB962C8B-B14F-4D97-AF65-F5344CB8AC3E}">
        <p14:creationId xmlns:p14="http://schemas.microsoft.com/office/powerpoint/2010/main" val="19323386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u="sng" dirty="0" smtClean="0">
                <a:solidFill>
                  <a:schemeClr val="tx1"/>
                </a:solidFill>
              </a:rPr>
              <a:t>Спасибо </a:t>
            </a:r>
            <a:r>
              <a:rPr lang="ru-RU" b="1" u="sng" smtClean="0">
                <a:solidFill>
                  <a:schemeClr val="tx1"/>
                </a:solidFill>
              </a:rPr>
              <a:t>за внимание!</a:t>
            </a:r>
            <a:endParaRPr lang="ru-RU" b="1" u="sng" dirty="0">
              <a:solidFill>
                <a:schemeClr val="tx1"/>
              </a:solidFill>
            </a:endParaRPr>
          </a:p>
        </p:txBody>
      </p:sp>
      <p:sp>
        <p:nvSpPr>
          <p:cNvPr id="3" name="Объект 2"/>
          <p:cNvSpPr>
            <a:spLocks noGrp="1"/>
          </p:cNvSpPr>
          <p:nvPr>
            <p:ph idx="1"/>
          </p:nvPr>
        </p:nvSpPr>
        <p:spPr/>
        <p:txBody>
          <a:bodyPr/>
          <a:lstStyle/>
          <a:p>
            <a:endParaRPr lang="ru-RU" dirty="0"/>
          </a:p>
        </p:txBody>
      </p:sp>
    </p:spTree>
    <p:extLst>
      <p:ext uri="{BB962C8B-B14F-4D97-AF65-F5344CB8AC3E}">
        <p14:creationId xmlns:p14="http://schemas.microsoft.com/office/powerpoint/2010/main" val="24455125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6563" y="0"/>
            <a:ext cx="4047953" cy="6858000"/>
          </a:xfrm>
        </p:spPr>
        <p:txBody>
          <a:bodyPr>
            <a:normAutofit/>
          </a:bodyPr>
          <a:lstStyle/>
          <a:p>
            <a:r>
              <a:rPr lang="ru-RU" sz="2400" dirty="0" smtClean="0">
                <a:solidFill>
                  <a:schemeClr val="tx1"/>
                </a:solidFill>
              </a:rPr>
              <a:t/>
            </a:r>
            <a:br>
              <a:rPr lang="ru-RU" sz="2400" dirty="0" smtClean="0">
                <a:solidFill>
                  <a:schemeClr val="tx1"/>
                </a:solidFill>
              </a:rPr>
            </a:br>
            <a:r>
              <a:rPr lang="ru-RU" sz="3200" b="1" u="sng" dirty="0" smtClean="0">
                <a:solidFill>
                  <a:schemeClr val="tx1"/>
                </a:solidFill>
              </a:rPr>
              <a:t>История названия</a:t>
            </a:r>
            <a:r>
              <a:rPr lang="ru-RU" sz="3200" dirty="0">
                <a:solidFill>
                  <a:schemeClr val="tx1"/>
                </a:solidFill>
              </a:rPr>
              <a:t/>
            </a:r>
            <a:br>
              <a:rPr lang="ru-RU" sz="3200" dirty="0">
                <a:solidFill>
                  <a:schemeClr val="tx1"/>
                </a:solidFill>
              </a:rPr>
            </a:br>
            <a:r>
              <a:rPr lang="ru-RU" sz="2800" dirty="0" smtClean="0">
                <a:solidFill>
                  <a:schemeClr val="tx1"/>
                </a:solidFill>
              </a:rPr>
              <a:t/>
            </a:r>
            <a:br>
              <a:rPr lang="ru-RU" sz="2800" dirty="0" smtClean="0">
                <a:solidFill>
                  <a:schemeClr val="tx1"/>
                </a:solidFill>
              </a:rPr>
            </a:br>
            <a:r>
              <a:rPr lang="ru-RU" sz="2400" dirty="0">
                <a:solidFill>
                  <a:schemeClr val="tx1"/>
                </a:solidFill>
              </a:rPr>
              <a:t/>
            </a:r>
            <a:br>
              <a:rPr lang="ru-RU" sz="2400" dirty="0">
                <a:solidFill>
                  <a:schemeClr val="tx1"/>
                </a:solidFill>
              </a:rPr>
            </a:br>
            <a:r>
              <a:rPr lang="ru-RU" sz="2400" dirty="0" smtClean="0">
                <a:solidFill>
                  <a:schemeClr val="tx1"/>
                </a:solidFill>
              </a:rPr>
              <a:t>По одной из версий основателями были  мордовцы-мокши (в русской </a:t>
            </a:r>
            <a:r>
              <a:rPr lang="ru-RU" sz="2400" dirty="0" err="1" smtClean="0">
                <a:solidFill>
                  <a:schemeClr val="tx1"/>
                </a:solidFill>
              </a:rPr>
              <a:t>трансприпции-мокуши</a:t>
            </a:r>
            <a:r>
              <a:rPr lang="ru-RU" sz="2400" dirty="0" smtClean="0">
                <a:solidFill>
                  <a:schemeClr val="tx1"/>
                </a:solidFill>
              </a:rPr>
              <a:t>.), прибывшие сюда  старообрядцы и русские колонисты, вытеснили </a:t>
            </a:r>
            <a:r>
              <a:rPr lang="ru-RU" sz="2400" dirty="0" err="1" smtClean="0">
                <a:solidFill>
                  <a:schemeClr val="tx1"/>
                </a:solidFill>
              </a:rPr>
              <a:t>мокушей</a:t>
            </a:r>
            <a:r>
              <a:rPr lang="ru-RU" sz="2400" dirty="0" smtClean="0">
                <a:solidFill>
                  <a:schemeClr val="tx1"/>
                </a:solidFill>
              </a:rPr>
              <a:t>, но название закрепилось.</a:t>
            </a:r>
            <a:endParaRPr lang="ru-RU" sz="2400" dirty="0">
              <a:solidFill>
                <a:schemeClr val="tx1"/>
              </a:solidFill>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821118" y="205699"/>
            <a:ext cx="4892508" cy="6646426"/>
          </a:xfrm>
        </p:spPr>
      </p:pic>
    </p:spTree>
    <p:extLst>
      <p:ext uri="{BB962C8B-B14F-4D97-AF65-F5344CB8AC3E}">
        <p14:creationId xmlns:p14="http://schemas.microsoft.com/office/powerpoint/2010/main" val="39978458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dirty="0" smtClean="0">
                <a:solidFill>
                  <a:schemeClr val="tx1"/>
                </a:solidFill>
              </a:rPr>
              <a:t>По другой версии </a:t>
            </a:r>
            <a:r>
              <a:rPr lang="ru-RU" sz="2400" dirty="0" err="1" smtClean="0">
                <a:solidFill>
                  <a:schemeClr val="tx1"/>
                </a:solidFill>
              </a:rPr>
              <a:t>Мокошь</a:t>
            </a:r>
            <a:r>
              <a:rPr lang="ru-RU" sz="2400" dirty="0" smtClean="0">
                <a:solidFill>
                  <a:schemeClr val="tx1"/>
                </a:solidFill>
              </a:rPr>
              <a:t>- богиня древних </a:t>
            </a:r>
            <a:r>
              <a:rPr lang="ru-RU" sz="2400" dirty="0">
                <a:solidFill>
                  <a:schemeClr val="tx1"/>
                </a:solidFill>
              </a:rPr>
              <a:t>с</a:t>
            </a:r>
            <a:r>
              <a:rPr lang="ru-RU" sz="2400" dirty="0" smtClean="0">
                <a:solidFill>
                  <a:schemeClr val="tx1"/>
                </a:solidFill>
              </a:rPr>
              <a:t>лавян. Мокушино по возрасту ровесница </a:t>
            </a:r>
            <a:r>
              <a:rPr lang="ru-RU" sz="2400" dirty="0" err="1" smtClean="0">
                <a:solidFill>
                  <a:schemeClr val="tx1"/>
                </a:solidFill>
              </a:rPr>
              <a:t>Безделей</a:t>
            </a:r>
            <a:r>
              <a:rPr lang="ru-RU" sz="2400" dirty="0" smtClean="0">
                <a:solidFill>
                  <a:schemeClr val="tx1"/>
                </a:solidFill>
              </a:rPr>
              <a:t>, расположилось выше по течению </a:t>
            </a:r>
            <a:r>
              <a:rPr lang="ru-RU" sz="2400" dirty="0" err="1" smtClean="0">
                <a:solidFill>
                  <a:schemeClr val="tx1"/>
                </a:solidFill>
              </a:rPr>
              <a:t>Ройминки</a:t>
            </a:r>
            <a:r>
              <a:rPr lang="ru-RU" sz="2400" dirty="0" smtClean="0">
                <a:solidFill>
                  <a:schemeClr val="tx1"/>
                </a:solidFill>
              </a:rPr>
              <a:t>.</a:t>
            </a:r>
            <a:endParaRPr lang="ru-RU" sz="2400" dirty="0">
              <a:solidFill>
                <a:schemeClr val="tx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53176" y="1930399"/>
            <a:ext cx="7644984" cy="4770203"/>
          </a:xfrm>
        </p:spPr>
      </p:pic>
    </p:spTree>
    <p:extLst>
      <p:ext uri="{BB962C8B-B14F-4D97-AF65-F5344CB8AC3E}">
        <p14:creationId xmlns:p14="http://schemas.microsoft.com/office/powerpoint/2010/main" val="8339619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07067" y="119922"/>
            <a:ext cx="7766936" cy="1079290"/>
          </a:xfrm>
        </p:spPr>
        <p:txBody>
          <a:bodyPr/>
          <a:lstStyle/>
          <a:p>
            <a:pPr algn="ctr"/>
            <a:r>
              <a:rPr lang="ru-RU" sz="3600" b="1" u="sng" dirty="0" smtClean="0">
                <a:solidFill>
                  <a:schemeClr val="tx1"/>
                </a:solidFill>
              </a:rPr>
              <a:t>Мокушино в древности.</a:t>
            </a:r>
            <a:endParaRPr lang="ru-RU" sz="3600" b="1" u="sng" dirty="0">
              <a:solidFill>
                <a:schemeClr val="tx1"/>
              </a:solidFill>
            </a:endParaRPr>
          </a:p>
        </p:txBody>
      </p:sp>
      <p:sp>
        <p:nvSpPr>
          <p:cNvPr id="3" name="Подзаголовок 2"/>
          <p:cNvSpPr>
            <a:spLocks noGrp="1"/>
          </p:cNvSpPr>
          <p:nvPr>
            <p:ph type="subTitle" idx="1"/>
          </p:nvPr>
        </p:nvSpPr>
        <p:spPr>
          <a:xfrm>
            <a:off x="374755" y="1397574"/>
            <a:ext cx="6086006" cy="4538531"/>
          </a:xfrm>
        </p:spPr>
        <p:txBody>
          <a:bodyPr>
            <a:normAutofit lnSpcReduction="10000"/>
          </a:bodyPr>
          <a:lstStyle/>
          <a:p>
            <a:pPr algn="l"/>
            <a:r>
              <a:rPr lang="ru-RU" b="1" dirty="0" smtClean="0">
                <a:solidFill>
                  <a:schemeClr val="tx1"/>
                </a:solidFill>
              </a:rPr>
              <a:t>В глухих деревнях люди жили бедно. Большинство жителей нанимались в работники к купцам. Работали по 17-18 часов в сутки, но при этом оставались в должниках. С раннего детства все работали. Высока в то время была детская смертность. С приходом весны жизнь дорожала. От Пасхи до Казанской мужики вкалывали на полях купцов от зари до </a:t>
            </a:r>
            <a:r>
              <a:rPr lang="ru-RU" b="1" dirty="0" err="1" smtClean="0">
                <a:solidFill>
                  <a:schemeClr val="tx1"/>
                </a:solidFill>
              </a:rPr>
              <a:t>зари.Молодежь</a:t>
            </a:r>
            <a:r>
              <a:rPr lang="ru-RU" b="1" dirty="0" smtClean="0">
                <a:solidFill>
                  <a:schemeClr val="tx1"/>
                </a:solidFill>
              </a:rPr>
              <a:t> отдыхала на «</a:t>
            </a:r>
            <a:r>
              <a:rPr lang="ru-RU" b="1" dirty="0" err="1" smtClean="0">
                <a:solidFill>
                  <a:schemeClr val="tx1"/>
                </a:solidFill>
              </a:rPr>
              <a:t>гульбинах</a:t>
            </a:r>
            <a:r>
              <a:rPr lang="ru-RU" b="1" dirty="0" smtClean="0">
                <a:solidFill>
                  <a:schemeClr val="tx1"/>
                </a:solidFill>
              </a:rPr>
              <a:t>». Летом, по воскресным праздничные дни гуляли по полям, в середине деревни, на мостах. «</a:t>
            </a:r>
            <a:r>
              <a:rPr lang="ru-RU" b="1" dirty="0" err="1" smtClean="0">
                <a:solidFill>
                  <a:schemeClr val="tx1"/>
                </a:solidFill>
              </a:rPr>
              <a:t>Гульбины</a:t>
            </a:r>
            <a:r>
              <a:rPr lang="ru-RU" b="1" dirty="0" smtClean="0">
                <a:solidFill>
                  <a:schemeClr val="tx1"/>
                </a:solidFill>
              </a:rPr>
              <a:t>» начинались с Пасхи. По воскресеньям люди ходили в церковь в д. </a:t>
            </a:r>
            <a:r>
              <a:rPr lang="ru-RU" b="1" dirty="0" err="1" smtClean="0">
                <a:solidFill>
                  <a:schemeClr val="tx1"/>
                </a:solidFill>
              </a:rPr>
              <a:t>Бездели</a:t>
            </a:r>
            <a:r>
              <a:rPr lang="ru-RU" b="1" dirty="0" smtClean="0">
                <a:solidFill>
                  <a:schemeClr val="tx1"/>
                </a:solidFill>
              </a:rPr>
              <a:t>. Окаянные дни переживало Мокушино в годы первой мировой  войны. На фронт забрали даже калек. Которые могли стоять на ногах. Деревня опустела, поля зарастали бурьяном, начался страшный голод. После войны пахарь возвратился на землю, возродилось искусство хохломы, жизнь закипела</a:t>
            </a:r>
            <a:r>
              <a:rPr lang="ru-RU" dirty="0" smtClean="0">
                <a:solidFill>
                  <a:schemeClr val="tx1"/>
                </a:solidFill>
              </a:rPr>
              <a:t>.</a:t>
            </a:r>
            <a:endParaRPr lang="ru-RU" dirty="0">
              <a:solidFill>
                <a:schemeClr val="tx1"/>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5692" y="1993691"/>
            <a:ext cx="5496601" cy="4047345"/>
          </a:xfrm>
          <a:prstGeom prst="rect">
            <a:avLst/>
          </a:prstGeom>
        </p:spPr>
      </p:pic>
    </p:spTree>
    <p:extLst>
      <p:ext uri="{BB962C8B-B14F-4D97-AF65-F5344CB8AC3E}">
        <p14:creationId xmlns:p14="http://schemas.microsoft.com/office/powerpoint/2010/main" val="6232474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7354" y="0"/>
            <a:ext cx="8596668" cy="1320800"/>
          </a:xfrm>
        </p:spPr>
        <p:txBody>
          <a:bodyPr/>
          <a:lstStyle/>
          <a:p>
            <a:pPr algn="ctr"/>
            <a:r>
              <a:rPr lang="ru-RU" b="1" u="sng" dirty="0" smtClean="0">
                <a:solidFill>
                  <a:schemeClr val="tx1"/>
                </a:solidFill>
              </a:rPr>
              <a:t>Степан Павлович Веселов</a:t>
            </a:r>
            <a:endParaRPr lang="ru-RU" b="1" u="sng" dirty="0">
              <a:solidFill>
                <a:schemeClr val="tx1"/>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23082" y="1454494"/>
            <a:ext cx="3732551" cy="5132258"/>
          </a:xfrm>
        </p:spPr>
      </p:pic>
    </p:spTree>
    <p:extLst>
      <p:ext uri="{BB962C8B-B14F-4D97-AF65-F5344CB8AC3E}">
        <p14:creationId xmlns:p14="http://schemas.microsoft.com/office/powerpoint/2010/main" val="40086558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269822"/>
            <a:ext cx="3642610" cy="6588178"/>
          </a:xfrm>
        </p:spPr>
        <p:txBody>
          <a:bodyPr>
            <a:normAutofit fontScale="85000" lnSpcReduction="20000"/>
          </a:bodyPr>
          <a:lstStyle/>
          <a:p>
            <a:r>
              <a:rPr lang="ru-RU" sz="2100" b="1" dirty="0">
                <a:solidFill>
                  <a:schemeClr val="tx1"/>
                </a:solidFill>
              </a:rPr>
              <a:t>Степан Павлович Веселов, родившийся в деревне </a:t>
            </a:r>
            <a:r>
              <a:rPr lang="ru-RU" sz="2100" b="1" dirty="0" err="1">
                <a:solidFill>
                  <a:schemeClr val="tx1"/>
                </a:solidFill>
              </a:rPr>
              <a:t>Мокушино</a:t>
            </a:r>
            <a:r>
              <a:rPr lang="ru-RU" sz="2100" b="1" dirty="0">
                <a:solidFill>
                  <a:schemeClr val="tx1"/>
                </a:solidFill>
              </a:rPr>
              <a:t> Городецкого уезда Нижегородской губернии 28 октября 1903 года, первую свою ложку расписал узором "</a:t>
            </a:r>
            <a:r>
              <a:rPr lang="ru-RU" sz="2100" b="1" dirty="0" err="1">
                <a:solidFill>
                  <a:schemeClr val="tx1"/>
                </a:solidFill>
              </a:rPr>
              <a:t>кудрина</a:t>
            </a:r>
            <a:r>
              <a:rPr lang="ru-RU" sz="2100" b="1" dirty="0">
                <a:solidFill>
                  <a:schemeClr val="tx1"/>
                </a:solidFill>
              </a:rPr>
              <a:t>" в пять лет, а расписанные семилетним Степаном отец уже брал на продажу в Городец. </a:t>
            </a:r>
            <a:endParaRPr lang="ru-RU" sz="2100" b="1" dirty="0" smtClean="0">
              <a:solidFill>
                <a:schemeClr val="tx1"/>
              </a:solidFill>
            </a:endParaRPr>
          </a:p>
          <a:p>
            <a:r>
              <a:rPr lang="ru-RU" sz="2100" b="1" dirty="0">
                <a:solidFill>
                  <a:schemeClr val="tx1"/>
                </a:solidFill>
              </a:rPr>
              <a:t> «Мой отец писал "травкой" </a:t>
            </a:r>
            <a:r>
              <a:rPr lang="ru-RU" sz="2100" b="1" dirty="0" err="1">
                <a:solidFill>
                  <a:schemeClr val="tx1"/>
                </a:solidFill>
              </a:rPr>
              <a:t>солонички</a:t>
            </a:r>
            <a:r>
              <a:rPr lang="ru-RU" sz="2100" b="1" dirty="0">
                <a:solidFill>
                  <a:schemeClr val="tx1"/>
                </a:solidFill>
              </a:rPr>
              <a:t>, подставочки, ложки. </a:t>
            </a:r>
            <a:endParaRPr lang="ru-RU" sz="2100" b="1" dirty="0" smtClean="0">
              <a:solidFill>
                <a:schemeClr val="tx1"/>
              </a:solidFill>
            </a:endParaRPr>
          </a:p>
          <a:p>
            <a:r>
              <a:rPr lang="ru-RU" sz="2100" b="1" dirty="0" smtClean="0">
                <a:solidFill>
                  <a:schemeClr val="tx1"/>
                </a:solidFill>
              </a:rPr>
              <a:t>Стал </a:t>
            </a:r>
            <a:r>
              <a:rPr lang="ru-RU" sz="2100" b="1" dirty="0">
                <a:solidFill>
                  <a:schemeClr val="tx1"/>
                </a:solidFill>
              </a:rPr>
              <a:t>он и меня приучать к этому труду. </a:t>
            </a:r>
            <a:endParaRPr lang="ru-RU" sz="2100" b="1" dirty="0" smtClean="0">
              <a:solidFill>
                <a:schemeClr val="tx1"/>
              </a:solidFill>
            </a:endParaRPr>
          </a:p>
          <a:p>
            <a:pPr indent="304800" algn="just">
              <a:spcAft>
                <a:spcPts val="750"/>
              </a:spcAft>
            </a:pPr>
            <a:r>
              <a:rPr lang="ru-RU" sz="2100" b="1" dirty="0" smtClean="0">
                <a:solidFill>
                  <a:schemeClr val="tx1"/>
                </a:solidFill>
              </a:rPr>
              <a:t>Работали </a:t>
            </a:r>
            <a:r>
              <a:rPr lang="ru-RU" sz="2100" b="1" dirty="0">
                <a:solidFill>
                  <a:schemeClr val="tx1"/>
                </a:solidFill>
              </a:rPr>
              <a:t>мы тогда на богатого скупщика Николая Александровича Мартынова</a:t>
            </a:r>
            <a:r>
              <a:rPr lang="ru-RU" sz="2100" b="1" dirty="0" smtClean="0">
                <a:solidFill>
                  <a:schemeClr val="tx1"/>
                </a:solidFill>
              </a:rPr>
              <a:t>.</a:t>
            </a:r>
            <a:r>
              <a:rPr lang="ru-RU" sz="2100" b="1" dirty="0">
                <a:solidFill>
                  <a:schemeClr val="tx1"/>
                </a:solidFill>
                <a:latin typeface="Times New Roman" panose="02020603050405020304" pitchFamily="18" charset="0"/>
                <a:ea typeface="Times New Roman" panose="02020603050405020304" pitchFamily="18" charset="0"/>
              </a:rPr>
              <a:t> </a:t>
            </a:r>
            <a:r>
              <a:rPr lang="ru-RU" sz="2100" b="1" dirty="0">
                <a:solidFill>
                  <a:srgbClr val="000000"/>
                </a:solidFill>
                <a:latin typeface="Times New Roman" panose="02020603050405020304" pitchFamily="18" charset="0"/>
                <a:ea typeface="Times New Roman" panose="02020603050405020304" pitchFamily="18" charset="0"/>
              </a:rPr>
              <a:t>Потом стали организовываться выставки в Москве. У нас тогда хохломская роспись развивалась лучше.» –</a:t>
            </a:r>
            <a:r>
              <a:rPr lang="ru-RU" sz="2100" b="1" dirty="0">
                <a:solidFill>
                  <a:schemeClr val="tx1"/>
                </a:solidFill>
                <a:latin typeface="Times New Roman" panose="02020603050405020304" pitchFamily="18" charset="0"/>
                <a:ea typeface="Times New Roman" panose="02020603050405020304" pitchFamily="18" charset="0"/>
              </a:rPr>
              <a:t>рассказывал Веселов.</a:t>
            </a:r>
          </a:p>
          <a:p>
            <a:r>
              <a:rPr lang="ru-RU" dirty="0">
                <a:solidFill>
                  <a:srgbClr val="000000"/>
                </a:solidFill>
                <a:latin typeface="Times New Roman" panose="02020603050405020304" pitchFamily="18" charset="0"/>
                <a:ea typeface="Calibri" panose="020F0502020204030204" pitchFamily="34" charset="0"/>
              </a:rPr>
              <a:t/>
            </a:r>
            <a:br>
              <a:rPr lang="ru-RU" dirty="0">
                <a:solidFill>
                  <a:srgbClr val="000000"/>
                </a:solidFill>
                <a:latin typeface="Times New Roman" panose="02020603050405020304" pitchFamily="18" charset="0"/>
                <a:ea typeface="Calibri" panose="020F0502020204030204" pitchFamily="34" charset="0"/>
              </a:rPr>
            </a:br>
            <a:endParaRPr lang="ru-RU" b="1" dirty="0"/>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97568" y="404736"/>
            <a:ext cx="4856294" cy="5276536"/>
          </a:xfrm>
          <a:prstGeom prst="rect">
            <a:avLst/>
          </a:prstGeom>
        </p:spPr>
      </p:pic>
    </p:spTree>
    <p:extLst>
      <p:ext uri="{BB962C8B-B14F-4D97-AF65-F5344CB8AC3E}">
        <p14:creationId xmlns:p14="http://schemas.microsoft.com/office/powerpoint/2010/main" val="36425014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37983" y="3268584"/>
            <a:ext cx="4450791" cy="3057265"/>
          </a:xfrm>
        </p:spPr>
        <p:txBody>
          <a:bodyPr>
            <a:noAutofit/>
          </a:bodyPr>
          <a:lstStyle/>
          <a:p>
            <a:r>
              <a:rPr lang="ru-RU" sz="1800" b="1" dirty="0" smtClean="0">
                <a:solidFill>
                  <a:schemeClr val="tx1"/>
                </a:solidFill>
              </a:rPr>
              <a:t> </a:t>
            </a:r>
            <a:r>
              <a:rPr lang="ru-RU" sz="1800" b="1" dirty="0">
                <a:solidFill>
                  <a:schemeClr val="tx1"/>
                </a:solidFill>
              </a:rPr>
              <a:t>Когда советская власть явилась в 20-х годах, то появились артели. Я тоже был членом артели.</a:t>
            </a:r>
            <a:br>
              <a:rPr lang="ru-RU" sz="1800" b="1" dirty="0">
                <a:solidFill>
                  <a:schemeClr val="tx1"/>
                </a:solidFill>
              </a:rPr>
            </a:br>
            <a:r>
              <a:rPr lang="ru-RU" sz="1800" b="1" dirty="0">
                <a:solidFill>
                  <a:schemeClr val="tx1"/>
                </a:solidFill>
              </a:rPr>
              <a:t>В Нижнем Новгороде тогда была так называемая "крещенская" выставка. Я для нее и написал своих птиц и петушков. Где моя роспись была, где были мои изделия, расписанные петушками и курочками, там сразу же выстраивалась очередь.</a:t>
            </a:r>
            <a:br>
              <a:rPr lang="ru-RU" sz="1800" b="1" dirty="0">
                <a:solidFill>
                  <a:schemeClr val="tx1"/>
                </a:solidFill>
              </a:rPr>
            </a:br>
            <a:endParaRPr lang="ru-RU" sz="1800" b="1" dirty="0">
              <a:solidFill>
                <a:schemeClr val="tx1"/>
              </a:solidFill>
            </a:endParaRPr>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871804" y="168739"/>
            <a:ext cx="3837482" cy="2878113"/>
          </a:xfr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4749" y="2548122"/>
            <a:ext cx="3893142" cy="4220167"/>
          </a:xfrm>
          <a:prstGeom prst="rect">
            <a:avLst/>
          </a:prstGeom>
        </p:spPr>
      </p:pic>
      <p:sp>
        <p:nvSpPr>
          <p:cNvPr id="6" name="Прямоугольник 5"/>
          <p:cNvSpPr/>
          <p:nvPr/>
        </p:nvSpPr>
        <p:spPr>
          <a:xfrm>
            <a:off x="204658" y="254833"/>
            <a:ext cx="4667145" cy="2308324"/>
          </a:xfrm>
          <a:prstGeom prst="rect">
            <a:avLst/>
          </a:prstGeom>
        </p:spPr>
        <p:txBody>
          <a:bodyPr wrap="square">
            <a:spAutoFit/>
          </a:bodyPr>
          <a:lstStyle/>
          <a:p>
            <a:r>
              <a:rPr lang="ru-RU" b="1" dirty="0"/>
              <a:t>Заработки были плохие. Нас, малышей, будили в три-четыре часа утра и отправляли работать в красильню.</a:t>
            </a:r>
            <a:br>
              <a:rPr lang="ru-RU" b="1" dirty="0"/>
            </a:br>
            <a:r>
              <a:rPr lang="ru-RU" b="1" dirty="0"/>
              <a:t> Я вырос в деревне и особенно любил скот и петухов. Петухов я начал писать при советской власти.</a:t>
            </a:r>
            <a:br>
              <a:rPr lang="ru-RU" b="1" dirty="0"/>
            </a:br>
            <a:endParaRPr lang="ru-RU" dirty="0"/>
          </a:p>
        </p:txBody>
      </p:sp>
    </p:spTree>
    <p:extLst>
      <p:ext uri="{BB962C8B-B14F-4D97-AF65-F5344CB8AC3E}">
        <p14:creationId xmlns:p14="http://schemas.microsoft.com/office/powerpoint/2010/main" val="36901976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7342404" cy="1773836"/>
          </a:xfrm>
        </p:spPr>
        <p:txBody>
          <a:bodyPr>
            <a:noAutofit/>
          </a:bodyPr>
          <a:lstStyle/>
          <a:p>
            <a:r>
              <a:rPr lang="ru-RU" sz="2000" dirty="0" smtClean="0">
                <a:solidFill>
                  <a:schemeClr val="tx1"/>
                </a:solidFill>
              </a:rPr>
              <a:t>В этой деревни проживал старейший художник Степан Павлович Веселов. К нему ехали со всех концов писатели, артисты, художники. Он гостеприимно распахивал двери для всех ценителей искусства. Его дом – настоящий музей. Всё в доме мастер  искусно расписал хохломой (даже оправы очков). Любая его работа оригинальна и самобытна. Его дом представляет большую историческую ценность. Множество пословиц и поговорок поместил автор на обычные предметы- тарелки, «жена, кушай да  мужа слушай». 90 лет прожил мастер в родной деревеньке. Созданный им мир до сих пор стоит особняком в хохломе, образы гениальны по своей наивности и мудрости, простоте. Старик из </a:t>
            </a:r>
            <a:r>
              <a:rPr lang="ru-RU" sz="2000" dirty="0" err="1" smtClean="0">
                <a:solidFill>
                  <a:schemeClr val="tx1"/>
                </a:solidFill>
              </a:rPr>
              <a:t>Мокушина</a:t>
            </a:r>
            <a:r>
              <a:rPr lang="ru-RU" sz="2000" dirty="0" smtClean="0">
                <a:solidFill>
                  <a:schemeClr val="tx1"/>
                </a:solidFill>
              </a:rPr>
              <a:t> – был живой историей деревни, хорошо знавший родословную хохломских мастеров. Его книга «Травка моя, золотая» ждет его издателя. Чарующая природа </a:t>
            </a:r>
            <a:r>
              <a:rPr lang="ru-RU" sz="2000" dirty="0" err="1" smtClean="0">
                <a:solidFill>
                  <a:schemeClr val="tx1"/>
                </a:solidFill>
              </a:rPr>
              <a:t>Мокушина</a:t>
            </a:r>
            <a:r>
              <a:rPr lang="ru-RU" sz="2000" dirty="0" smtClean="0">
                <a:solidFill>
                  <a:schemeClr val="tx1"/>
                </a:solidFill>
              </a:rPr>
              <a:t> и колоритная личность старого мастера вдохновили Нижегородского поэта Валерия </a:t>
            </a:r>
            <a:r>
              <a:rPr lang="ru-RU" sz="2000" dirty="0" err="1" smtClean="0">
                <a:solidFill>
                  <a:schemeClr val="tx1"/>
                </a:solidFill>
              </a:rPr>
              <a:t>Шамшурина</a:t>
            </a:r>
            <a:r>
              <a:rPr lang="ru-RU" sz="2000" dirty="0" smtClean="0">
                <a:solidFill>
                  <a:schemeClr val="tx1"/>
                </a:solidFill>
              </a:rPr>
              <a:t> на поэму «Хохлома».</a:t>
            </a:r>
            <a:endParaRPr lang="ru-RU" sz="2000" dirty="0">
              <a:solidFill>
                <a:schemeClr val="tx1"/>
              </a:solidFill>
            </a:endParaRPr>
          </a:p>
        </p:txBody>
      </p:sp>
      <p:sp>
        <p:nvSpPr>
          <p:cNvPr id="3" name="Объект 2"/>
          <p:cNvSpPr>
            <a:spLocks noGrp="1"/>
          </p:cNvSpPr>
          <p:nvPr>
            <p:ph idx="1"/>
          </p:nvPr>
        </p:nvSpPr>
        <p:spPr>
          <a:xfrm flipV="1">
            <a:off x="782265" y="6504982"/>
            <a:ext cx="8596668" cy="45719"/>
          </a:xfrm>
        </p:spPr>
        <p:txBody>
          <a:bodyPr>
            <a:normAutofit fontScale="25000" lnSpcReduction="20000"/>
          </a:bodyPr>
          <a:lstStyle/>
          <a:p>
            <a:endParaRPr lang="ru-RU" dirty="0"/>
          </a:p>
        </p:txBody>
      </p:sp>
    </p:spTree>
    <p:extLst>
      <p:ext uri="{BB962C8B-B14F-4D97-AF65-F5344CB8AC3E}">
        <p14:creationId xmlns:p14="http://schemas.microsoft.com/office/powerpoint/2010/main" val="6635227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u="sng" dirty="0" smtClean="0">
                <a:solidFill>
                  <a:schemeClr val="tx1"/>
                </a:solidFill>
              </a:rPr>
              <a:t>Дом Веселовых.</a:t>
            </a:r>
            <a:endParaRPr lang="ru-RU" b="1" u="sng" dirty="0">
              <a:solidFill>
                <a:schemeClr val="tx1"/>
              </a:solidFill>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6692" y="0"/>
            <a:ext cx="6185308" cy="4226935"/>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74" y="2865328"/>
            <a:ext cx="5142021" cy="3942413"/>
          </a:xfrm>
          <a:prstGeom prst="rect">
            <a:avLst/>
          </a:prstGeom>
        </p:spPr>
      </p:pic>
      <p:sp>
        <p:nvSpPr>
          <p:cNvPr id="7" name="Объект 6"/>
          <p:cNvSpPr>
            <a:spLocks noGrp="1"/>
          </p:cNvSpPr>
          <p:nvPr>
            <p:ph idx="1"/>
          </p:nvPr>
        </p:nvSpPr>
        <p:spPr>
          <a:xfrm flipH="1">
            <a:off x="1573967" y="3519157"/>
            <a:ext cx="61584" cy="303336"/>
          </a:xfrm>
        </p:spPr>
        <p:txBody>
          <a:bodyPr>
            <a:normAutofit fontScale="92500" lnSpcReduction="20000"/>
          </a:bodyPr>
          <a:lstStyle/>
          <a:p>
            <a:endParaRPr lang="ru-RU"/>
          </a:p>
        </p:txBody>
      </p:sp>
    </p:spTree>
    <p:extLst>
      <p:ext uri="{BB962C8B-B14F-4D97-AF65-F5344CB8AC3E}">
        <p14:creationId xmlns:p14="http://schemas.microsoft.com/office/powerpoint/2010/main" val="3385916603"/>
      </p:ext>
    </p:extLst>
  </p:cSld>
  <p:clrMapOvr>
    <a:masterClrMapping/>
  </p:clrMapOvr>
  <p:timing>
    <p:tnLst>
      <p:par>
        <p:cTn id="1" dur="indefinite" restart="never" nodeType="tmRoot"/>
      </p:par>
    </p:tn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250</TotalTime>
  <Words>632</Words>
  <Application>Microsoft Office PowerPoint</Application>
  <PresentationFormat>Широкоэкранный</PresentationFormat>
  <Paragraphs>25</Paragraphs>
  <Slides>11</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11</vt:i4>
      </vt:variant>
    </vt:vector>
  </HeadingPairs>
  <TitlesOfParts>
    <vt:vector size="17" baseType="lpstr">
      <vt:lpstr>Arial</vt:lpstr>
      <vt:lpstr>Calibri</vt:lpstr>
      <vt:lpstr>Times New Roman</vt:lpstr>
      <vt:lpstr>Trebuchet MS</vt:lpstr>
      <vt:lpstr>Wingdings 3</vt:lpstr>
      <vt:lpstr>Грань</vt:lpstr>
      <vt:lpstr>Мокушино</vt:lpstr>
      <vt:lpstr> История названия   По одной из версий основателями были  мордовцы-мокши (в русской трансприпции-мокуши.), прибывшие сюда  старообрядцы и русские колонисты, вытеснили мокушей, но название закрепилось.</vt:lpstr>
      <vt:lpstr>По другой версии Мокошь- богиня древних славян. Мокушино по возрасту ровесница Безделей, расположилось выше по течению Ройминки.</vt:lpstr>
      <vt:lpstr>Мокушино в древности.</vt:lpstr>
      <vt:lpstr>Степан Павлович Веселов</vt:lpstr>
      <vt:lpstr>Презентация PowerPoint</vt:lpstr>
      <vt:lpstr> Когда советская власть явилась в 20-х годах, то появились артели. Я тоже был членом артели. В Нижнем Новгороде тогда была так называемая "крещенская" выставка. Я для нее и написал своих птиц и петушков. Где моя роспись была, где были мои изделия, расписанные петушками и курочками, там сразу же выстраивалась очередь. </vt:lpstr>
      <vt:lpstr>В этой деревни проживал старейший художник Степан Павлович Веселов. К нему ехали со всех концов писатели, артисты, художники. Он гостеприимно распахивал двери для всех ценителей искусства. Его дом – настоящий музей. Всё в доме мастер  искусно расписал хохломой (даже оправы очков). Любая его работа оригинальна и самобытна. Его дом представляет большую историческую ценность. Множество пословиц и поговорок поместил автор на обычные предметы- тарелки, «жена, кушай да  мужа слушай». 90 лет прожил мастер в родной деревеньке. Созданный им мир до сих пор стоит особняком в хохломе, образы гениальны по своей наивности и мудрости, простоте. Старик из Мокушина – был живой историей деревни, хорошо знавший родословную хохломских мастеров. Его книга «Травка моя, золотая» ждет его издателя. Чарующая природа Мокушина и колоритная личность старого мастера вдохновили Нижегородского поэта Валерия Шамшурина на поэму «Хохлома».</vt:lpstr>
      <vt:lpstr>Дом Веселовых.</vt:lpstr>
      <vt:lpstr>Старообрядцы   Праздники</vt:lpstr>
      <vt:lpstr>Спасибо за внимание!</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Мокушино</dc:title>
  <dc:creator>Пользователь Windows</dc:creator>
  <cp:lastModifiedBy>1</cp:lastModifiedBy>
  <cp:revision>28</cp:revision>
  <dcterms:created xsi:type="dcterms:W3CDTF">2016-04-12T16:04:43Z</dcterms:created>
  <dcterms:modified xsi:type="dcterms:W3CDTF">2017-12-07T05:53:15Z</dcterms:modified>
</cp:coreProperties>
</file>