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4" r:id="rId8"/>
    <p:sldId id="261" r:id="rId9"/>
    <p:sldId id="262" r:id="rId10"/>
    <p:sldId id="263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80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" TargetMode="External"/><Relationship Id="rId2" Type="http://schemas.openxmlformats.org/officeDocument/2006/relationships/hyperlink" Target="http://nsportal.ru/shkola/vneklassnaya-rabota/library/2013/11/14/rabochaya-programma-kursa-proektnaya-deyatelnost-v-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906280"/>
            <a:ext cx="4104456" cy="2807823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chemeClr val="tx1"/>
                </a:solidFill>
                <a:latin typeface="Gabriola" panose="04040605051002020D02" pitchFamily="82" charset="0"/>
              </a:rPr>
              <a:t>Руководитель проекта: </a:t>
            </a:r>
            <a:r>
              <a:rPr lang="ru-RU" sz="32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учитель русского языка и литературы </a:t>
            </a:r>
            <a:r>
              <a:rPr lang="ru-RU" sz="3200" b="1" dirty="0" err="1" smtClean="0">
                <a:solidFill>
                  <a:schemeClr val="tx1"/>
                </a:solidFill>
                <a:latin typeface="Gabriola" panose="04040605051002020D02" pitchFamily="82" charset="0"/>
              </a:rPr>
              <a:t>Багаутдинова</a:t>
            </a:r>
            <a:r>
              <a:rPr lang="ru-RU" sz="32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 Лилия </a:t>
            </a:r>
            <a:r>
              <a:rPr lang="ru-RU" sz="3200" b="1" dirty="0" err="1" smtClean="0">
                <a:solidFill>
                  <a:schemeClr val="tx1"/>
                </a:solidFill>
                <a:latin typeface="Gabriola" panose="04040605051002020D02" pitchFamily="82" charset="0"/>
              </a:rPr>
              <a:t>Газинуровна</a:t>
            </a:r>
            <a:r>
              <a:rPr lang="ru-RU" sz="32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.</a:t>
            </a:r>
            <a:endParaRPr lang="ru-RU" sz="3200" b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51520" y="0"/>
            <a:ext cx="8712968" cy="256490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a typeface="+mj-ea"/>
              </a:rPr>
              <a:t>Краткосрочный</a:t>
            </a:r>
            <a:r>
              <a:rPr lang="ru-RU" sz="4000" b="1" i="1" dirty="0">
                <a:solidFill>
                  <a:srgbClr val="C00000"/>
                </a:solidFill>
                <a:ea typeface="+mj-ea"/>
              </a:rPr>
              <a:t> </a:t>
            </a:r>
            <a:r>
              <a:rPr lang="ru-RU" sz="40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a typeface="+mj-ea"/>
              </a:rPr>
              <a:t>проект</a:t>
            </a:r>
          </a:p>
          <a:p>
            <a:pPr algn="ctr"/>
            <a:r>
              <a:rPr lang="ru-RU" sz="4800" b="1" i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a typeface="+mj-ea"/>
              </a:rPr>
              <a:t>«В мире сказок…»</a:t>
            </a:r>
            <a:endParaRPr lang="ru-RU" sz="4800" b="1" i="1" dirty="0">
              <a:ln>
                <a:solidFill>
                  <a:schemeClr val="bg1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5122" name="Picture 2" descr="Ответы@Mail.Ru: ыы. Аршавин станет героем кинофильма...) как вам? ждём премьеры..0 хахах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70" y="2695325"/>
            <a:ext cx="4983286" cy="401877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42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Этап 5. Осмысление и оценка проекта.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Обсуждение результатов проекта по заранее подготовленным критериям;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Подведение итога, оценивание.</a:t>
            </a:r>
          </a:p>
          <a:p>
            <a:pPr marL="342900" lvl="0" indent="-342900" fontAlgn="base"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altLang="ru-RU" i="1" kern="0" dirty="0">
                <a:solidFill>
                  <a:srgbClr val="002060"/>
                </a:solidFill>
              </a:rPr>
              <a:t>Какую цель и какую задачу мы ставили перед собой вначале урока?</a:t>
            </a:r>
          </a:p>
          <a:p>
            <a:pPr marL="342900" lvl="0" indent="-342900" fontAlgn="base"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altLang="ru-RU" i="1" kern="0" dirty="0">
                <a:solidFill>
                  <a:srgbClr val="002060"/>
                </a:solidFill>
              </a:rPr>
              <a:t> Удалось ли нам достигнуть поставленной цели и задачи? Какие трудности встретились? Что показалось наиболее интересным?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3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Итоги конкурса для детей &quot;Дай новую жизнь героям сказки &quot;Колоб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57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42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Проект\SDC148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34"/>
            <a:ext cx="9144000" cy="68484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65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к\Desktop\Проект\SDC148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09" y="0"/>
            <a:ext cx="9053671" cy="63668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6651" y="6334780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Проект «Журавль и цапля» - сказка о животных.</a:t>
            </a:r>
          </a:p>
        </p:txBody>
      </p:sp>
    </p:spTree>
    <p:extLst>
      <p:ext uri="{BB962C8B-B14F-4D97-AF65-F5344CB8AC3E}">
        <p14:creationId xmlns:p14="http://schemas.microsoft.com/office/powerpoint/2010/main" val="50524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Проект\SDC148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590" y="0"/>
            <a:ext cx="8383873" cy="6046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021288"/>
            <a:ext cx="91439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</a:rPr>
              <a:t>Защита проекта «Гуси-лебеди» - волшебная сказка? Учащиеся 5 Г класса.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06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720080"/>
          </a:xfrm>
        </p:spPr>
        <p:txBody>
          <a:bodyPr/>
          <a:lstStyle/>
          <a:p>
            <a:pPr marL="137160" indent="0" algn="ctr">
              <a:buNone/>
            </a:pPr>
            <a:r>
              <a:rPr lang="ru-RU" sz="3600" b="1" i="1" dirty="0">
                <a:solidFill>
                  <a:schemeClr val="bg1"/>
                </a:solidFill>
              </a:rPr>
              <a:t>Проект сказки «Волшебные ягоды».</a:t>
            </a:r>
            <a:endParaRPr lang="ru-RU" sz="36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098" name="Picture 2" descr="C:\Users\пк\Desktop\Проект\SDC148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03852"/>
            <a:ext cx="7128792" cy="58721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81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536287"/>
            <a:ext cx="8229600" cy="755382"/>
          </a:xfrm>
        </p:spPr>
        <p:txBody>
          <a:bodyPr>
            <a:noAutofit/>
          </a:bodyPr>
          <a:lstStyle/>
          <a:p>
            <a:pPr marL="13716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b="1" i="1" dirty="0" smtClean="0">
                <a:solidFill>
                  <a:schemeClr val="bg1"/>
                </a:solidFill>
                <a:ea typeface="Calibri"/>
                <a:cs typeface="Times New Roman"/>
              </a:rPr>
              <a:t>Защита проекта и выставка «Любимые мои книги»</a:t>
            </a:r>
            <a:endParaRPr lang="ru-RU" dirty="0">
              <a:solidFill>
                <a:schemeClr val="bg1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122" name="Picture 2" descr="C:\Users\пк\Desktop\Проект\SDC148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892"/>
            <a:ext cx="9144000" cy="5756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23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720080"/>
          </a:xfrm>
        </p:spPr>
        <p:txBody>
          <a:bodyPr>
            <a:noAutofit/>
          </a:bodyPr>
          <a:lstStyle/>
          <a:p>
            <a:pPr marL="13716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b="1" i="1" dirty="0">
                <a:solidFill>
                  <a:schemeClr val="bg1"/>
                </a:solidFill>
                <a:ea typeface="Calibri"/>
                <a:cs typeface="Times New Roman"/>
              </a:rPr>
              <a:t>Проект «Барин и собака» - бытовая сказка.</a:t>
            </a:r>
            <a:endParaRPr lang="ru-RU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Users\пк\Desktop\Проект\SDC148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08912" cy="5976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40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к\Desktop\Проект\SDC148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77" y="25114"/>
            <a:ext cx="9303551" cy="6957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0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Список литературы: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7200" dirty="0">
                <a:solidFill>
                  <a:schemeClr val="bg1"/>
                </a:solidFill>
                <a:ea typeface="Calibri"/>
                <a:cs typeface="Times New Roman"/>
              </a:rPr>
              <a:t>Литература.5 класс. Часть 1.</a:t>
            </a:r>
            <a:r>
              <a:rPr lang="ru-RU" sz="7200" dirty="0">
                <a:solidFill>
                  <a:schemeClr val="bg1"/>
                </a:solidFill>
                <a:ea typeface="Times New Roman"/>
                <a:cs typeface="Times New Roman"/>
              </a:rPr>
              <a:t> Коровина В.Я и др. 2-е изд. - М.: Просвещение, 2013. </a:t>
            </a:r>
            <a:endParaRPr lang="ru-RU" sz="7200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7200" dirty="0">
                <a:solidFill>
                  <a:schemeClr val="bg1"/>
                </a:solidFill>
                <a:ea typeface="Times New Roman"/>
                <a:cs typeface="Times New Roman"/>
              </a:rPr>
              <a:t>К. Н. Поливанова. Проектная деятельность школьников. – М.: Просвещение, 2010.</a:t>
            </a:r>
            <a:endParaRPr lang="ru-RU" sz="7200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7200" dirty="0">
                <a:solidFill>
                  <a:schemeClr val="bg1"/>
                </a:solidFill>
                <a:ea typeface="Calibri"/>
                <a:cs typeface="Times New Roman"/>
              </a:rPr>
              <a:t>Григорьев Д. В., Степанов П. В.. Стандарты второго поколения: Внеурочная деятельность школьников [Текст]: Методический конструктор. Москва: «Просвещение», 2010.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7200" dirty="0">
                <a:solidFill>
                  <a:srgbClr val="000000"/>
                </a:solidFill>
                <a:ea typeface="Calibri"/>
                <a:cs typeface="Times New Roman"/>
              </a:rPr>
              <a:t>Цветкова Г.В. «Литература. 5-11 классы. Проектная деятельность учащихся». – Волгоград: изд-во «Учитель»,2013.</a:t>
            </a:r>
            <a:endParaRPr lang="ru-RU" sz="72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7200" dirty="0">
                <a:solidFill>
                  <a:srgbClr val="000000"/>
                </a:solidFill>
                <a:ea typeface="Calibri"/>
                <a:cs typeface="Times New Roman"/>
              </a:rPr>
              <a:t>Сборник русских народных сказок.</a:t>
            </a:r>
            <a:endParaRPr lang="ru-RU" sz="72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7200" u="sng" dirty="0">
                <a:solidFill>
                  <a:schemeClr val="bg1"/>
                </a:solidFill>
                <a:ea typeface="Times New Roman"/>
                <a:cs typeface="Times New Roman"/>
                <a:hlinkClick r:id="rId2"/>
              </a:rPr>
              <a:t>http://nsportal.ru/shkola/vneklassnaya-rabota/library/2013/11/14/rabochaya-programma-kursa-proektnaya-deyatelnost-v-5</a:t>
            </a:r>
            <a:endParaRPr lang="ru-RU" sz="7200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7200" u="sng" dirty="0">
                <a:solidFill>
                  <a:schemeClr val="bg1"/>
                </a:solidFill>
                <a:ea typeface="Times New Roman"/>
                <a:cs typeface="Times New Roman"/>
                <a:hlinkClick r:id="rId3"/>
              </a:rPr>
              <a:t>http://yandex.ru/clck/jsredir?from=yandex.ru</a:t>
            </a:r>
            <a:endParaRPr lang="ru-RU" sz="7200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895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ьная выноска 3"/>
          <p:cNvSpPr/>
          <p:nvPr/>
        </p:nvSpPr>
        <p:spPr>
          <a:xfrm>
            <a:off x="2624180" y="-11121"/>
            <a:ext cx="6519820" cy="2546184"/>
          </a:xfrm>
          <a:prstGeom prst="wedgeEllipseCallout">
            <a:avLst>
              <a:gd name="adj1" fmla="val -58907"/>
              <a:gd name="adj2" fmla="val 1234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u="sng" dirty="0">
                <a:latin typeface="Gabriola" panose="04040605051002020D02" pitchFamily="82" charset="0"/>
              </a:rPr>
              <a:t>Исполнители:</a:t>
            </a:r>
            <a:r>
              <a:rPr lang="ru-RU" sz="3200" dirty="0">
                <a:latin typeface="Gabriola" panose="04040605051002020D02" pitchFamily="82" charset="0"/>
              </a:rPr>
              <a:t> </a:t>
            </a:r>
            <a:r>
              <a:rPr lang="ru-RU" sz="3200" b="1" dirty="0">
                <a:latin typeface="Gabriola" panose="04040605051002020D02" pitchFamily="82" charset="0"/>
              </a:rPr>
              <a:t>учащиеся 5 </a:t>
            </a:r>
            <a:r>
              <a:rPr lang="ru-RU" sz="3200" b="1" dirty="0" smtClean="0">
                <a:latin typeface="Gabriola" panose="04040605051002020D02" pitchFamily="82" charset="0"/>
              </a:rPr>
              <a:t>Г класса МБОУ </a:t>
            </a:r>
            <a:r>
              <a:rPr lang="ru-RU" sz="3200" b="1" dirty="0">
                <a:latin typeface="Gabriola" panose="04040605051002020D02" pitchFamily="82" charset="0"/>
              </a:rPr>
              <a:t>«СОШ с углубленным изучением отдельных предметов № 4» г. Усинска. 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2304661" y="4758559"/>
            <a:ext cx="4320480" cy="2016224"/>
          </a:xfrm>
          <a:prstGeom prst="wedgeEllipseCallout">
            <a:avLst>
              <a:gd name="adj1" fmla="val 49858"/>
              <a:gd name="adj2" fmla="val -6171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u="sng" dirty="0" smtClean="0">
                <a:solidFill>
                  <a:schemeClr val="bg1"/>
                </a:solidFill>
                <a:latin typeface="Gabriola" panose="04040605051002020D02" pitchFamily="82" charset="0"/>
                <a:ea typeface="Times New Roman"/>
              </a:rPr>
              <a:t>Продолжительность проекта: </a:t>
            </a:r>
            <a:r>
              <a:rPr lang="ru-RU" sz="2800" b="1" dirty="0" smtClean="0">
                <a:solidFill>
                  <a:schemeClr val="bg1"/>
                </a:solidFill>
                <a:latin typeface="Gabriola" panose="04040605051002020D02" pitchFamily="82" charset="0"/>
                <a:ea typeface="Times New Roman"/>
              </a:rPr>
              <a:t>3 урока литературы.</a:t>
            </a:r>
            <a:endParaRPr lang="ru-RU" sz="2800" b="1" dirty="0">
              <a:solidFill>
                <a:schemeClr val="bg1"/>
              </a:solidFill>
              <a:effectLst/>
              <a:latin typeface="Gabriola" panose="04040605051002020D02" pitchFamily="82" charset="0"/>
              <a:ea typeface="Times New Roman"/>
            </a:endParaRPr>
          </a:p>
        </p:txBody>
      </p:sp>
      <p:pic>
        <p:nvPicPr>
          <p:cNvPr id="2052" name="Picture 4" descr="http://im2-tub-ru.yandex.net/i?id=c42ee028e76aa73311ef87744f170dfd-20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535063"/>
            <a:ext cx="2664296" cy="27753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библиотека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6" y="-26067"/>
            <a:ext cx="2733675" cy="680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8525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472608" cy="632271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dirty="0" smtClean="0">
                <a:ln w="50800"/>
                <a:solidFill>
                  <a:srgbClr val="FF0000"/>
                </a:solidFill>
                <a:effectLst/>
              </a:rPr>
              <a:t>ЦЕЛЬ:</a:t>
            </a:r>
            <a:br>
              <a:rPr lang="ru-RU" sz="3200" dirty="0" smtClean="0">
                <a:ln w="50800"/>
                <a:solidFill>
                  <a:srgbClr val="FF0000"/>
                </a:solidFill>
                <a:effectLst/>
              </a:rPr>
            </a:br>
            <a:r>
              <a:rPr lang="ru-RU" sz="24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ru-RU" sz="24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i="1" dirty="0" smtClean="0">
                <a:ln w="50800"/>
                <a:solidFill>
                  <a:schemeClr val="tx1"/>
                </a:solidFill>
                <a:effectLst/>
              </a:rPr>
              <a:t>расширить представления учащихся о русских народных сказках; пробудить интерес  к устному народному творчеству; научить отличать виды сказок, их жанровые особенности; побуждать к успешному выполнению проблемных и поисковых заданий, научиться работать в группах.</a:t>
            </a:r>
            <a:endParaRPr lang="ru-RU" sz="2400" i="1" dirty="0">
              <a:ln w="50800"/>
              <a:solidFill>
                <a:schemeClr val="tx1"/>
              </a:solidFill>
              <a:effectLst/>
            </a:endParaRPr>
          </a:p>
        </p:txBody>
      </p:sp>
      <p:pic>
        <p:nvPicPr>
          <p:cNvPr id="2052" name="Picture 4" descr="Клипарт детский &quot;Герои сказок&quot;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3312368" cy="667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45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Задачи: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 lnSpcReduction="10000"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b="1" i="1" dirty="0">
                <a:ln w="50800"/>
                <a:solidFill>
                  <a:prstClr val="black">
                    <a:shade val="50000"/>
                  </a:prstClr>
                </a:solidFill>
              </a:rPr>
              <a:t>1. Выявить у обучающихся знания о сказках.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b="1" i="1" dirty="0">
                <a:ln w="50800"/>
                <a:solidFill>
                  <a:prstClr val="black">
                    <a:shade val="50000"/>
                  </a:prstClr>
                </a:solidFill>
              </a:rPr>
              <a:t>2. Научиться различать виды и знать жанровые особенности русских народных сказок;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b="1" i="1" dirty="0">
                <a:ln w="50800"/>
                <a:solidFill>
                  <a:prstClr val="black">
                    <a:shade val="50000"/>
                  </a:prstClr>
                </a:solidFill>
              </a:rPr>
              <a:t>3. Способствовать формированию эмоционального, осознанного восприятия художественного текста, потребности в самостоятельном чтении художественных произведений.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200" b="1" u="sng" dirty="0">
                <a:ln w="50800"/>
                <a:solidFill>
                  <a:srgbClr val="FF0000"/>
                </a:solidFill>
              </a:rPr>
              <a:t>Конечный продукт деятельности: </a:t>
            </a:r>
            <a:r>
              <a:rPr lang="ru-RU" dirty="0">
                <a:ln w="50800"/>
                <a:solidFill>
                  <a:prstClr val="black">
                    <a:shade val="50000"/>
                  </a:prstClr>
                </a:solidFill>
              </a:rPr>
              <a:t>публицистический материал - стенгазета формата </a:t>
            </a:r>
            <a:r>
              <a:rPr lang="ru-RU" dirty="0" smtClean="0">
                <a:ln w="50800"/>
                <a:solidFill>
                  <a:prstClr val="black">
                    <a:shade val="50000"/>
                  </a:prstClr>
                </a:solidFill>
              </a:rPr>
              <a:t>А1 </a:t>
            </a:r>
            <a:r>
              <a:rPr lang="ru-RU" dirty="0">
                <a:ln w="50800"/>
                <a:solidFill>
                  <a:prstClr val="black">
                    <a:shade val="50000"/>
                  </a:prstClr>
                </a:solidFill>
              </a:rPr>
              <a:t>(на ватмане), выполненные в смешанной технике (коллаж).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72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Ход работы над проектом: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37160" indent="0" algn="ctr">
              <a:buNone/>
            </a:pPr>
            <a:r>
              <a:rPr lang="ru-RU" sz="3900" b="1" u="sng" dirty="0" smtClean="0">
                <a:solidFill>
                  <a:srgbClr val="002060"/>
                </a:solidFill>
              </a:rPr>
              <a:t>Этап 1. Подготовительный.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bg1"/>
                </a:solidFill>
              </a:rPr>
              <a:t>Узнать виды сказок (бытовые, волшебные, сказки о животных), структуру </a:t>
            </a:r>
            <a:r>
              <a:rPr lang="ru-RU" sz="3000" dirty="0">
                <a:solidFill>
                  <a:schemeClr val="bg1"/>
                </a:solidFill>
              </a:rPr>
              <a:t>(зачин – завязка – концовка) и признаки сказок (волшебные предметы, троекратный повтор, борьба добра со злом, сказочные слова и др</a:t>
            </a:r>
            <a:r>
              <a:rPr lang="ru-RU" sz="3000" dirty="0" smtClean="0">
                <a:solidFill>
                  <a:schemeClr val="bg1"/>
                </a:solidFill>
              </a:rPr>
              <a:t>.).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bg1"/>
                </a:solidFill>
              </a:rPr>
              <a:t>Сформулировать тему будущего проекта. Для этого ответить на проблемные вопросы:</a:t>
            </a:r>
          </a:p>
          <a:p>
            <a:pPr marL="137160" lvl="0" indent="0"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 - </a:t>
            </a:r>
            <a:r>
              <a:rPr lang="ru-RU" sz="3000" i="1" dirty="0" smtClean="0">
                <a:solidFill>
                  <a:schemeClr val="bg1"/>
                </a:solidFill>
              </a:rPr>
              <a:t>Любое </a:t>
            </a:r>
            <a:r>
              <a:rPr lang="ru-RU" sz="3000" i="1" dirty="0">
                <a:solidFill>
                  <a:schemeClr val="bg1"/>
                </a:solidFill>
              </a:rPr>
              <a:t>ли произведение можно назвать сказкой? </a:t>
            </a:r>
          </a:p>
          <a:p>
            <a:pPr marL="137160" lvl="0" indent="0">
              <a:buNone/>
            </a:pPr>
            <a:r>
              <a:rPr lang="ru-RU" sz="3000" i="1" dirty="0" smtClean="0">
                <a:solidFill>
                  <a:schemeClr val="bg1"/>
                </a:solidFill>
              </a:rPr>
              <a:t> - Все </a:t>
            </a:r>
            <a:r>
              <a:rPr lang="ru-RU" sz="3000" i="1" dirty="0">
                <a:solidFill>
                  <a:schemeClr val="bg1"/>
                </a:solidFill>
              </a:rPr>
              <a:t>ли сказки одинаковые? </a:t>
            </a:r>
          </a:p>
          <a:p>
            <a:pPr marL="137160" lvl="0" indent="0">
              <a:buNone/>
            </a:pPr>
            <a:r>
              <a:rPr lang="ru-RU" sz="3000" i="1" dirty="0" smtClean="0">
                <a:solidFill>
                  <a:schemeClr val="bg1"/>
                </a:solidFill>
              </a:rPr>
              <a:t> - Может </a:t>
            </a:r>
            <a:r>
              <a:rPr lang="ru-RU" sz="3000" i="1" dirty="0">
                <a:solidFill>
                  <a:schemeClr val="bg1"/>
                </a:solidFill>
              </a:rPr>
              <a:t>ли сказка повлиять на жизнь человека? </a:t>
            </a:r>
          </a:p>
          <a:p>
            <a:pPr marL="137160" indent="0">
              <a:buNone/>
            </a:pPr>
            <a:endParaRPr lang="ru-RU" sz="3000" dirty="0" smtClean="0"/>
          </a:p>
        </p:txBody>
      </p:sp>
    </p:spTree>
    <p:extLst>
      <p:ext uri="{BB962C8B-B14F-4D97-AF65-F5344CB8AC3E}">
        <p14:creationId xmlns:p14="http://schemas.microsoft.com/office/powerpoint/2010/main" val="339396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2 этап. Планирование.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bg1"/>
                </a:solidFill>
              </a:rPr>
              <a:t>Разделиться  на группы по четыре человека.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bg1"/>
                </a:solidFill>
              </a:rPr>
              <a:t>Распределить обязанности и составить план работы: один ученик готовит пересказ, второй – определяет вид сказки (с примерами из текста), третий – признаки сказки (выписывает зачин, концовку, завязку, троекратные повторы, постоянные эпитеты, героев); четвертый – рисует иллюстрации к данной сказке.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bg1"/>
                </a:solidFill>
              </a:rPr>
              <a:t>Прочитать сказку на выбор в зависимости от поставленных целей и задач.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bg1"/>
                </a:solidFill>
              </a:rPr>
              <a:t>Разработать критерий оценки результата проектной деятельности.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99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Критерий оценивания проектов.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508635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1) Постановка цели, планирование путей её достижения;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2) Глубина раскрытия темы;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3) Разнообразие источников информации;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4)Соответствии требования оформления письменной части;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5) Качество изложения материала и проектного продукта</a:t>
            </a:r>
            <a:r>
              <a:rPr lang="ru-RU" dirty="0" smtClean="0"/>
              <a:t>.</a:t>
            </a:r>
          </a:p>
        </p:txBody>
      </p:sp>
      <p:pic>
        <p:nvPicPr>
          <p:cNvPr id="6146" name="Picture 2" descr="Правительство готово накормить народ амбициозными обещаниями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33770"/>
            <a:ext cx="3112765" cy="40907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19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Этап 3. Реализация проекта.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Работают в группах, собирают и обрабатывают информацию, знакомятся с разными источниками (интернет, книги, устный рассказ);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Можно на этом этапе дать задание группам заполнить лист планирования, чтоб проследить работу каждого ученика в группе для дальнейшего оценивания.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84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Этап 4. Представление проекта.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Каждая группа представляет  результат проекта классу. Основная задача этого этапа – представить одноклассникам результаты своей деятельности (подготовить устное сообщение и представить продукт деятельности).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bg1"/>
                </a:solidFill>
              </a:rPr>
              <a:t>О</a:t>
            </a:r>
            <a:r>
              <a:rPr lang="ru-RU" sz="3200" dirty="0" smtClean="0">
                <a:solidFill>
                  <a:schemeClr val="bg1"/>
                </a:solidFill>
              </a:rPr>
              <a:t>тветить на вопросы аудитории.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61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320</TotalTime>
  <Words>615</Words>
  <Application>Microsoft Office PowerPoint</Application>
  <PresentationFormat>Экран (4:3)</PresentationFormat>
  <Paragraphs>53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Презентация PowerPoint</vt:lpstr>
      <vt:lpstr>Презентация PowerPoint</vt:lpstr>
      <vt:lpstr>ЦЕЛЬ:  расширить представления учащихся о русских народных сказках; пробудить интерес  к устному народному творчеству; научить отличать виды сказок, их жанровые особенности; побуждать к успешному выполнению проблемных и поисковых заданий, научиться работать в группах.</vt:lpstr>
      <vt:lpstr>Задачи:</vt:lpstr>
      <vt:lpstr>Ход работы над проектом:</vt:lpstr>
      <vt:lpstr>2 этап. Планирование.</vt:lpstr>
      <vt:lpstr>Критерий оценивания проектов.</vt:lpstr>
      <vt:lpstr>Этап 3. Реализация проекта.</vt:lpstr>
      <vt:lpstr>Этап 4. Представление проекта.</vt:lpstr>
      <vt:lpstr>Этап 5. Осмысление и оценка проекта.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27</cp:revision>
  <dcterms:created xsi:type="dcterms:W3CDTF">2014-10-16T12:05:16Z</dcterms:created>
  <dcterms:modified xsi:type="dcterms:W3CDTF">2017-12-07T07:11:18Z</dcterms:modified>
</cp:coreProperties>
</file>