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2"/>
  </p:handoutMasterIdLst>
  <p:sldIdLst>
    <p:sldId id="256" r:id="rId2"/>
    <p:sldId id="260" r:id="rId3"/>
    <p:sldId id="261" r:id="rId4"/>
    <p:sldId id="262" r:id="rId5"/>
    <p:sldId id="270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339F"/>
    <a:srgbClr val="E109B8"/>
    <a:srgbClr val="F852D8"/>
    <a:srgbClr val="26CE46"/>
    <a:srgbClr val="35A907"/>
    <a:srgbClr val="199737"/>
    <a:srgbClr val="0F2741"/>
    <a:srgbClr val="001736"/>
    <a:srgbClr val="003374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2" d="100"/>
          <a:sy n="82" d="100"/>
        </p:scale>
        <p:origin x="33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t>12/8/2017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5898" y="4886200"/>
            <a:ext cx="5692204" cy="788332"/>
          </a:xfrm>
        </p:spPr>
        <p:txBody>
          <a:bodyPr>
            <a:noAutofit/>
          </a:bodyPr>
          <a:lstStyle/>
          <a:p>
            <a:r>
              <a:rPr lang="ru-RU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61339F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+mn-lt"/>
              </a:rPr>
              <a:t>Развитие личностных универсальных учебных действий у детей с ОНР</a:t>
            </a:r>
            <a:endParaRPr lang="en-US" b="1" dirty="0">
              <a:ln w="13462">
                <a:solidFill>
                  <a:schemeClr val="bg1"/>
                </a:solidFill>
                <a:prstDash val="solid"/>
              </a:ln>
              <a:solidFill>
                <a:srgbClr val="61339F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1089" y="1605517"/>
            <a:ext cx="6060558" cy="2800767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 prstMaterial="plastic">
              <a:bevelT w="57150" h="38100" prst="artDeco"/>
              <a:extrusionClr>
                <a:srgbClr val="00B0F0"/>
              </a:extrusionClr>
            </a:sp3d>
          </a:bodyPr>
          <a:lstStyle/>
          <a:p>
            <a:pPr algn="ctr"/>
            <a:r>
              <a:rPr lang="ru-RU" sz="8800" b="1" i="1" u="sng" dirty="0" smtClean="0">
                <a:solidFill>
                  <a:srgbClr val="61339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Спасибо за внимание!</a:t>
            </a:r>
            <a:endParaRPr lang="ru-RU" sz="8800" b="1" i="1" u="sng" dirty="0">
              <a:solidFill>
                <a:srgbClr val="61339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353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013" y="1360966"/>
            <a:ext cx="7676707" cy="4167963"/>
          </a:xfrm>
          <a:prstGeom prst="rect">
            <a:avLst/>
          </a:prstGeom>
        </p:spPr>
        <p:txBody>
          <a:bodyPr wrap="square" anchor="t">
            <a:noAutofit/>
          </a:bodyPr>
          <a:lstStyle/>
          <a:p>
            <a:pPr>
              <a:spcAft>
                <a:spcPts val="750"/>
              </a:spcAft>
            </a:pPr>
            <a:r>
              <a:rPr lang="ru-RU" sz="3200" b="1" u="sng" dirty="0">
                <a:solidFill>
                  <a:srgbClr val="61339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Личностные универсальные учебные действия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обеспечивают ценностно-смысловую ориентацию обучающихся (умение соотносить поступки и события с принятыми этическими принципами, знание моральных норм и умение выделить нравственный аспект поведения) и ориентацию в социальных ролях и межличностных отношениях.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7340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22744" y="435936"/>
            <a:ext cx="6655982" cy="872690"/>
          </a:xfrm>
          <a:prstGeom prst="roundRect">
            <a:avLst/>
          </a:prstGeom>
          <a:gradFill>
            <a:gsLst>
              <a:gs pos="46000">
                <a:schemeClr val="accent1">
                  <a:lumMod val="5000"/>
                  <a:lumOff val="95000"/>
                </a:schemeClr>
              </a:gs>
              <a:gs pos="99000">
                <a:schemeClr val="accent1">
                  <a:lumMod val="30000"/>
                  <a:lumOff val="70000"/>
                </a:schemeClr>
              </a:gs>
              <a:gs pos="96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313121" y="460141"/>
            <a:ext cx="6475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/>
              <a:t>Личностные УУД</a:t>
            </a:r>
            <a:endParaRPr lang="ru-RU" sz="4000" b="1" u="sng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5693" y="2604977"/>
            <a:ext cx="2785730" cy="4157329"/>
          </a:xfrm>
          <a:prstGeom prst="roundRect">
            <a:avLst/>
          </a:prstGeom>
          <a:gradFill>
            <a:gsLst>
              <a:gs pos="46000">
                <a:schemeClr val="accent1">
                  <a:lumMod val="5000"/>
                  <a:lumOff val="95000"/>
                </a:schemeClr>
              </a:gs>
              <a:gs pos="99000">
                <a:schemeClr val="accent1">
                  <a:lumMod val="30000"/>
                  <a:lumOff val="70000"/>
                </a:schemeClr>
              </a:gs>
              <a:gs pos="96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11032" y="2604977"/>
            <a:ext cx="2812311" cy="4157328"/>
          </a:xfrm>
          <a:prstGeom prst="roundRect">
            <a:avLst/>
          </a:prstGeom>
          <a:gradFill>
            <a:gsLst>
              <a:gs pos="46000">
                <a:schemeClr val="accent1">
                  <a:lumMod val="5000"/>
                  <a:lumOff val="95000"/>
                </a:schemeClr>
              </a:gs>
              <a:gs pos="99000">
                <a:schemeClr val="accent1">
                  <a:lumMod val="30000"/>
                  <a:lumOff val="70000"/>
                </a:schemeClr>
              </a:gs>
              <a:gs pos="96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2952" y="2604977"/>
            <a:ext cx="2652825" cy="4157329"/>
          </a:xfrm>
          <a:prstGeom prst="roundRect">
            <a:avLst/>
          </a:prstGeom>
          <a:gradFill>
            <a:gsLst>
              <a:gs pos="46000">
                <a:schemeClr val="accent1">
                  <a:lumMod val="5000"/>
                  <a:lumOff val="95000"/>
                </a:schemeClr>
              </a:gs>
              <a:gs pos="99000">
                <a:schemeClr val="accent1">
                  <a:lumMod val="30000"/>
                  <a:lumOff val="70000"/>
                </a:schemeClr>
              </a:gs>
              <a:gs pos="96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9232" y="3113980"/>
            <a:ext cx="246675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Личностное, жизненное самоопределение, </a:t>
            </a:r>
            <a:r>
              <a:rPr lang="ru-RU" sz="2000" b="1" u="sng" dirty="0" err="1" smtClean="0"/>
              <a:t>сформированость</a:t>
            </a:r>
            <a:r>
              <a:rPr lang="ru-RU" sz="2000" b="1" u="sng" dirty="0" smtClean="0"/>
              <a:t> Я.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«Я знаю…»</a:t>
            </a:r>
          </a:p>
          <a:p>
            <a:r>
              <a:rPr lang="ru-RU" sz="2000" b="1" dirty="0" smtClean="0"/>
              <a:t>«Я умею…»</a:t>
            </a:r>
          </a:p>
          <a:p>
            <a:r>
              <a:rPr lang="ru-RU" sz="2000" b="1" dirty="0" smtClean="0"/>
              <a:t>«Я стремлюсь…»</a:t>
            </a:r>
          </a:p>
          <a:p>
            <a:r>
              <a:rPr lang="ru-RU" sz="2000" b="1" dirty="0" smtClean="0"/>
              <a:t>«Я создаю…»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70520" y="3113980"/>
            <a:ext cx="26528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err="1" smtClean="0"/>
              <a:t>Смыслообразование</a:t>
            </a:r>
            <a:r>
              <a:rPr lang="ru-RU" sz="2000" b="1" u="sng" dirty="0" smtClean="0"/>
              <a:t>.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«Какое значение, смысл имеет для меня учение».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12441" y="3113980"/>
            <a:ext cx="235511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/>
              <a:t>Нравственно – этическая ориентация.</a:t>
            </a:r>
          </a:p>
          <a:p>
            <a:endParaRPr lang="ru-RU" sz="2000" b="1" dirty="0"/>
          </a:p>
          <a:p>
            <a:r>
              <a:rPr lang="ru-RU" sz="2000" b="1" dirty="0" smtClean="0"/>
              <a:t>Положительные нравственные качества.</a:t>
            </a:r>
          </a:p>
          <a:p>
            <a:r>
              <a:rPr lang="ru-RU" sz="2000" b="1" dirty="0" smtClean="0"/>
              <a:t>Адекватное оценивание чужих поступков.</a:t>
            </a:r>
            <a:endParaRPr lang="ru-RU" sz="2000" b="1" dirty="0"/>
          </a:p>
        </p:txBody>
      </p:sp>
      <p:sp>
        <p:nvSpPr>
          <p:cNvPr id="10" name="Стрелка вправо 9"/>
          <p:cNvSpPr/>
          <p:nvPr/>
        </p:nvSpPr>
        <p:spPr>
          <a:xfrm rot="1703533">
            <a:off x="5168806" y="1689984"/>
            <a:ext cx="2225350" cy="5209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8808396">
            <a:off x="1596192" y="1673538"/>
            <a:ext cx="1936130" cy="5966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3776158" y="1719134"/>
            <a:ext cx="1164147" cy="5966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93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 четырьмя стрелками 2"/>
          <p:cNvSpPr/>
          <p:nvPr/>
        </p:nvSpPr>
        <p:spPr>
          <a:xfrm>
            <a:off x="2081321" y="2076156"/>
            <a:ext cx="4524157" cy="2697863"/>
          </a:xfrm>
          <a:prstGeom prst="quadArrowCallout">
            <a:avLst/>
          </a:prstGeom>
          <a:gradFill flip="none" rotWithShape="1">
            <a:gsLst>
              <a:gs pos="5300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147236" y="2824939"/>
            <a:ext cx="2307991" cy="636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/>
              <a:t>Дети с общим недоразвитием речи</a:t>
            </a:r>
            <a:endParaRPr lang="ru-RU" sz="2400" b="1" u="sng" dirty="0"/>
          </a:p>
        </p:txBody>
      </p:sp>
      <p:sp>
        <p:nvSpPr>
          <p:cNvPr id="5" name="Овал 4"/>
          <p:cNvSpPr>
            <a:spLocks/>
          </p:cNvSpPr>
          <p:nvPr/>
        </p:nvSpPr>
        <p:spPr>
          <a:xfrm>
            <a:off x="2849526" y="829340"/>
            <a:ext cx="2860158" cy="1222744"/>
          </a:xfrm>
          <a:prstGeom prst="ellipse">
            <a:avLst/>
          </a:prstGeom>
          <a:gradFill flip="none" rotWithShape="1">
            <a:gsLst>
              <a:gs pos="43000">
                <a:schemeClr val="accent4">
                  <a:lumMod val="5000"/>
                  <a:lumOff val="95000"/>
                </a:schemeClr>
              </a:gs>
              <a:gs pos="90000">
                <a:schemeClr val="accent4"/>
              </a:gs>
              <a:gs pos="70000">
                <a:schemeClr val="accent4">
                  <a:lumMod val="45000"/>
                  <a:lumOff val="55000"/>
                </a:schemeClr>
              </a:gs>
              <a:gs pos="99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775096" y="1117546"/>
            <a:ext cx="3125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Нарушено звукопроизношение</a:t>
            </a:r>
            <a:endParaRPr lang="ru-RU" b="1" dirty="0"/>
          </a:p>
        </p:txBody>
      </p:sp>
      <p:sp>
        <p:nvSpPr>
          <p:cNvPr id="7" name="Овал 6"/>
          <p:cNvSpPr/>
          <p:nvPr/>
        </p:nvSpPr>
        <p:spPr>
          <a:xfrm>
            <a:off x="2849526" y="4774019"/>
            <a:ext cx="2860158" cy="1547888"/>
          </a:xfrm>
          <a:prstGeom prst="ellipse">
            <a:avLst/>
          </a:prstGeom>
          <a:gradFill flip="none" rotWithShape="1">
            <a:gsLst>
              <a:gs pos="45000">
                <a:schemeClr val="accent4">
                  <a:lumMod val="5000"/>
                  <a:lumOff val="95000"/>
                </a:schemeClr>
              </a:gs>
              <a:gs pos="75000">
                <a:schemeClr val="accent4">
                  <a:lumMod val="45000"/>
                  <a:lumOff val="55000"/>
                </a:schemeClr>
              </a:gs>
              <a:gs pos="67000">
                <a:schemeClr val="accent4">
                  <a:lumMod val="45000"/>
                  <a:lumOff val="55000"/>
                </a:schemeClr>
              </a:gs>
              <a:gs pos="97000">
                <a:schemeClr val="accent4"/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147236" y="5086298"/>
            <a:ext cx="23816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Нарушен </a:t>
            </a:r>
            <a:r>
              <a:rPr lang="ru-RU" b="1" dirty="0" err="1" smtClean="0"/>
              <a:t>лексико</a:t>
            </a:r>
            <a:r>
              <a:rPr lang="ru-RU" b="1" dirty="0" smtClean="0"/>
              <a:t>– </a:t>
            </a:r>
            <a:r>
              <a:rPr lang="ru-RU" b="1" dirty="0" err="1" smtClean="0"/>
              <a:t>грамматическийй</a:t>
            </a:r>
            <a:r>
              <a:rPr lang="ru-RU" b="1" dirty="0" smtClean="0"/>
              <a:t> строй</a:t>
            </a:r>
            <a:endParaRPr lang="ru-RU" b="1" dirty="0"/>
          </a:p>
        </p:txBody>
      </p:sp>
      <p:sp>
        <p:nvSpPr>
          <p:cNvPr id="9" name="Овал 8"/>
          <p:cNvSpPr/>
          <p:nvPr/>
        </p:nvSpPr>
        <p:spPr>
          <a:xfrm>
            <a:off x="6756992" y="2200940"/>
            <a:ext cx="1642730" cy="2424223"/>
          </a:xfrm>
          <a:prstGeom prst="ellipse">
            <a:avLst/>
          </a:prstGeom>
          <a:gradFill flip="none" rotWithShape="1">
            <a:gsLst>
              <a:gs pos="37000">
                <a:schemeClr val="accent4">
                  <a:lumMod val="5000"/>
                  <a:lumOff val="95000"/>
                </a:schemeClr>
              </a:gs>
              <a:gs pos="69000">
                <a:schemeClr val="accent4">
                  <a:lumMod val="45000"/>
                  <a:lumOff val="55000"/>
                </a:schemeClr>
              </a:gs>
              <a:gs pos="85000">
                <a:schemeClr val="accent4"/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6908506" y="2749921"/>
            <a:ext cx="1339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Нарушения слоговой структуры слова</a:t>
            </a:r>
            <a:endParaRPr lang="ru-RU" b="1" dirty="0"/>
          </a:p>
        </p:txBody>
      </p:sp>
      <p:sp>
        <p:nvSpPr>
          <p:cNvPr id="11" name="Овал 10"/>
          <p:cNvSpPr/>
          <p:nvPr/>
        </p:nvSpPr>
        <p:spPr>
          <a:xfrm>
            <a:off x="520995" y="2200940"/>
            <a:ext cx="1408812" cy="2424223"/>
          </a:xfrm>
          <a:prstGeom prst="ellipse">
            <a:avLst/>
          </a:prstGeom>
          <a:gradFill flip="none" rotWithShape="1">
            <a:gsLst>
              <a:gs pos="4100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5000">
                <a:schemeClr val="accent4"/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98081" y="2781820"/>
            <a:ext cx="12121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Связная речь не развита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55812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990" y="1129409"/>
            <a:ext cx="5299364" cy="367838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19545"/>
            <a:ext cx="366799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61339F"/>
                </a:solidFill>
              </a:rPr>
              <a:t>- </a:t>
            </a:r>
            <a:r>
              <a:rPr lang="ru-RU" sz="2000" b="1" dirty="0"/>
              <a:t>на занятиях можно в полголоса разговаривать, но только по теме; </a:t>
            </a:r>
          </a:p>
          <a:p>
            <a:pPr algn="just"/>
            <a:r>
              <a:rPr lang="ru-RU" sz="2000" b="1" dirty="0"/>
              <a:t>- помогай другу, если он тебя об этом просит; </a:t>
            </a:r>
          </a:p>
          <a:p>
            <a:pPr algn="just"/>
            <a:r>
              <a:rPr lang="ru-RU" sz="2000" b="1" dirty="0"/>
              <a:t>- никогда не смейся над чужими ошибками, помни: на ошибках мы учимся; </a:t>
            </a:r>
          </a:p>
          <a:p>
            <a:pPr algn="just"/>
            <a:r>
              <a:rPr lang="ru-RU" sz="2000" b="1" dirty="0"/>
              <a:t>- не гордись тем, что ты оказал помощь другу; </a:t>
            </a:r>
          </a:p>
          <a:p>
            <a:pPr algn="just"/>
            <a:r>
              <a:rPr lang="ru-RU" sz="2000" b="1" dirty="0"/>
              <a:t>- не выставляй напоказ свои добрые поступки и успехи; </a:t>
            </a:r>
          </a:p>
          <a:p>
            <a:pPr algn="just"/>
            <a:r>
              <a:rPr lang="ru-RU" sz="2000" b="1" dirty="0"/>
              <a:t>- не бойся переспросить, если что-то не понятно; </a:t>
            </a:r>
          </a:p>
          <a:p>
            <a:pPr algn="just"/>
            <a:r>
              <a:rPr lang="ru-RU" sz="2000" b="1" dirty="0"/>
              <a:t>- учись терпеливо выслушивать собеседника, не перебивай его; </a:t>
            </a:r>
          </a:p>
          <a:p>
            <a:pPr algn="just"/>
            <a:r>
              <a:rPr lang="ru-RU" sz="2000" b="1" dirty="0"/>
              <a:t>- доказывай свою точку зрения вежливо, не злись, если тебя не понимают.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242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5317" y="1065915"/>
            <a:ext cx="7166059" cy="5374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558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250" y="2270876"/>
            <a:ext cx="4754359" cy="32580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83330" y="2478694"/>
            <a:ext cx="361386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400" b="1" dirty="0" smtClean="0"/>
              <a:t>Помогать другим. 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/>
              <a:t>Дружить.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/>
              <a:t>Уважению к старшим.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/>
              <a:t>Семейным Ценностям.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/>
              <a:t>Вежливости. 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err="1" smtClean="0"/>
              <a:t>Антижестокости</a:t>
            </a:r>
            <a:r>
              <a:rPr lang="ru-RU" sz="2400" b="1" dirty="0" smtClean="0"/>
              <a:t> и </a:t>
            </a:r>
            <a:r>
              <a:rPr lang="ru-RU" sz="2400" b="1" dirty="0" err="1" smtClean="0"/>
              <a:t>антиагрессии</a:t>
            </a:r>
            <a:r>
              <a:rPr lang="ru-RU" sz="2400" b="1" dirty="0" smtClean="0"/>
              <a:t> к другим.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31357" y="931748"/>
            <a:ext cx="6543615" cy="914400"/>
          </a:xfrm>
          <a:prstGeom prst="roundRect">
            <a:avLst/>
          </a:prstGeom>
          <a:gradFill flip="none" rotWithShape="1">
            <a:gsLst>
              <a:gs pos="40000">
                <a:schemeClr val="accent1">
                  <a:lumMod val="5000"/>
                  <a:lumOff val="95000"/>
                </a:schemeClr>
              </a:gs>
              <a:gs pos="89616">
                <a:srgbClr val="BED7EE"/>
              </a:gs>
              <a:gs pos="94000">
                <a:schemeClr val="accent1">
                  <a:lumMod val="45000"/>
                  <a:lumOff val="55000"/>
                </a:schemeClr>
              </a:gs>
              <a:gs pos="9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018510" y="984374"/>
            <a:ext cx="65693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«Чему же учит этот мультфильм?»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147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758" y="1127051"/>
            <a:ext cx="4705459" cy="3211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9488" y="1905160"/>
            <a:ext cx="407227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b="1" dirty="0" smtClean="0"/>
              <a:t>Воспринимать </a:t>
            </a:r>
            <a:r>
              <a:rPr lang="ru-RU" b="1" dirty="0"/>
              <a:t>речь воспитателя (других детей), непосредственно не обращенную к </a:t>
            </a:r>
            <a:r>
              <a:rPr lang="ru-RU" b="1" dirty="0" smtClean="0"/>
              <a:t>дошкольнику;</a:t>
            </a:r>
          </a:p>
          <a:p>
            <a:pPr marL="285750" indent="-285750" algn="just">
              <a:buFontTx/>
              <a:buChar char="-"/>
            </a:pPr>
            <a:r>
              <a:rPr lang="ru-RU" b="1" dirty="0" smtClean="0"/>
              <a:t>Выражать </a:t>
            </a:r>
            <a:r>
              <a:rPr lang="ru-RU" b="1" dirty="0"/>
              <a:t>положительное отношение к процессу познания: проявлять внимание, удивление, желание больше узнать; </a:t>
            </a:r>
            <a:endParaRPr lang="ru-RU" b="1" dirty="0" smtClean="0"/>
          </a:p>
          <a:p>
            <a:pPr marL="285750" indent="-285750" algn="just">
              <a:buFontTx/>
              <a:buChar char="-"/>
            </a:pPr>
            <a:r>
              <a:rPr lang="ru-RU" b="1" dirty="0" smtClean="0"/>
              <a:t>Оценивать </a:t>
            </a:r>
            <a:r>
              <a:rPr lang="ru-RU" b="1" dirty="0"/>
              <a:t>собственную учебную деятельность: свои достижения, самостоятельность, инициативу, ответственность, причины </a:t>
            </a:r>
            <a:r>
              <a:rPr lang="ru-RU" b="1" dirty="0" smtClean="0"/>
              <a:t>неудач;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9488" y="4961354"/>
            <a:ext cx="79425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b="1" dirty="0"/>
              <a:t>Применять правила делового сотрудничества: сравнивать разные точки зрения; с</a:t>
            </a:r>
            <a:r>
              <a:rPr lang="ru-RU" b="1" dirty="0" smtClean="0"/>
              <a:t>читаться </a:t>
            </a:r>
            <a:r>
              <a:rPr lang="ru-RU" b="1" dirty="0"/>
              <a:t>с мнением другого человека; </a:t>
            </a:r>
            <a:endParaRPr lang="ru-RU" b="1" dirty="0" smtClean="0"/>
          </a:p>
          <a:p>
            <a:pPr marL="285750" indent="-285750" algn="just">
              <a:buFontTx/>
              <a:buChar char="-"/>
            </a:pPr>
            <a:r>
              <a:rPr lang="ru-RU" b="1" dirty="0"/>
              <a:t>П</a:t>
            </a:r>
            <a:r>
              <a:rPr lang="ru-RU" b="1" dirty="0" smtClean="0"/>
              <a:t>роявлять </a:t>
            </a:r>
            <a:r>
              <a:rPr lang="ru-RU" b="1" dirty="0"/>
              <a:t>терпение и доброжелательность в споре (дискуссии), доверие к собеседнику (соучастнику) деятельности.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953" y="590901"/>
            <a:ext cx="3527111" cy="1107995"/>
          </a:xfrm>
          <a:prstGeom prst="roundRect">
            <a:avLst/>
          </a:prstGeom>
          <a:gradFill>
            <a:gsLst>
              <a:gs pos="60000">
                <a:schemeClr val="accent4">
                  <a:lumMod val="5000"/>
                  <a:lumOff val="95000"/>
                </a:schemeClr>
              </a:gs>
              <a:gs pos="92000">
                <a:schemeClr val="accent4">
                  <a:lumMod val="45000"/>
                  <a:lumOff val="55000"/>
                </a:schemeClr>
              </a:gs>
              <a:gs pos="95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98884" y="590901"/>
            <a:ext cx="339347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/>
              <a:t>Сюжетно - </a:t>
            </a:r>
            <a:r>
              <a:rPr lang="ru-RU" sz="2800" b="1" u="sng" dirty="0"/>
              <a:t>ролевая игра «Школа»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7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65018" y="850604"/>
            <a:ext cx="7897091" cy="1329069"/>
          </a:xfrm>
          <a:prstGeom prst="roundRect">
            <a:avLst/>
          </a:prstGeom>
          <a:gradFill flip="none" rotWithShape="1">
            <a:gsLst>
              <a:gs pos="45000">
                <a:schemeClr val="accent6">
                  <a:lumMod val="5000"/>
                  <a:lumOff val="95000"/>
                </a:schemeClr>
              </a:gs>
              <a:gs pos="76000">
                <a:schemeClr val="accent6">
                  <a:lumMod val="45000"/>
                  <a:lumOff val="55000"/>
                </a:schemeClr>
              </a:gs>
              <a:gs pos="83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65018" y="953048"/>
            <a:ext cx="789709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/>
              <a:t>Рекомендации по развитию личностных универсальных учебных действий: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9486" y="2498652"/>
            <a:ext cx="8846291" cy="4151530"/>
          </a:xfrm>
          <a:prstGeom prst="rect">
            <a:avLst/>
          </a:prstGeom>
          <a:gradFill flip="none" rotWithShape="1">
            <a:gsLst>
              <a:gs pos="44000">
                <a:schemeClr val="accent4">
                  <a:lumMod val="5000"/>
                  <a:lumOff val="95000"/>
                </a:schemeClr>
              </a:gs>
              <a:gs pos="100000">
                <a:schemeClr val="accent4">
                  <a:lumMod val="45000"/>
                  <a:lumOff val="55000"/>
                </a:schemeClr>
              </a:gs>
              <a:gs pos="90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38991" y="2498652"/>
            <a:ext cx="864450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/>
              <a:t>1.  Помните, что каждый ребенок это индивидуальная личность, со своими взглядами и убеждения, увлечениями. Постарайтесь найти в нем его индивидуальные личные особенности.</a:t>
            </a:r>
          </a:p>
          <a:p>
            <a:pPr algn="just"/>
            <a:r>
              <a:rPr lang="ru-RU" sz="2400" b="1" dirty="0"/>
              <a:t>2.  В жизни ребенка взрослый это тот человек, который помогает ему понять и изучить реальный мир, сделать свои открытия. Помогите ему найти и раскрыть в себе сильные и позитивные личные качества и умения.</a:t>
            </a:r>
          </a:p>
          <a:p>
            <a:pPr algn="just"/>
            <a:r>
              <a:rPr lang="ru-RU" sz="2400" b="1" dirty="0"/>
              <a:t>3.  Организуя учебно-познавательную деятельность учитывайте индивидуально-психологические особенности каждого ребёнка.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9200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962</TotalTime>
  <Words>416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Развитие личностных универсальных учебных действий у детей с ОНР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Admin</cp:lastModifiedBy>
  <cp:revision>70</cp:revision>
  <dcterms:created xsi:type="dcterms:W3CDTF">2016-11-18T14:12:19Z</dcterms:created>
  <dcterms:modified xsi:type="dcterms:W3CDTF">2017-12-08T13:37:04Z</dcterms:modified>
</cp:coreProperties>
</file>